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7" r:id="rId2"/>
    <p:sldId id="258" r:id="rId3"/>
    <p:sldId id="298" r:id="rId4"/>
    <p:sldId id="261" r:id="rId5"/>
    <p:sldId id="301" r:id="rId6"/>
    <p:sldId id="286" r:id="rId7"/>
    <p:sldId id="260" r:id="rId8"/>
    <p:sldId id="264" r:id="rId9"/>
    <p:sldId id="307" r:id="rId10"/>
    <p:sldId id="294" r:id="rId11"/>
    <p:sldId id="303" r:id="rId12"/>
    <p:sldId id="29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2A70EC-270E-40AA-8CAD-926607044A1C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3E252-4C1F-4EC7-B0FE-E3CCC46D5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3E252-4C1F-4EC7-B0FE-E3CCC46D5BE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780614" y="5288340"/>
            <a:ext cx="355898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Авторы: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Машкова Л.Н.</a:t>
            </a: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</a:t>
            </a:r>
          </a:p>
          <a:p>
            <a:pPr algn="ctr"/>
            <a:endParaRPr lang="ru-RU" sz="1400" b="1" dirty="0" smtClean="0">
              <a:ln w="11430"/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400" b="1" dirty="0" smtClean="0">
                <a:ln w="11430"/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  <a:r>
              <a:rPr lang="ru-RU" sz="1400" b="1" cap="none" spc="0" dirty="0" smtClean="0">
                <a:ln w="11430"/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1400" b="1" dirty="0" err="1" smtClean="0">
                <a:ln w="11430"/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Саров</a:t>
            </a:r>
            <a:r>
              <a:rPr lang="ru-RU" sz="1400" b="1" dirty="0" smtClean="0">
                <a:ln w="11430"/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1400" b="1" cap="none" spc="0" dirty="0" smtClean="0">
              <a:ln w="11430"/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2636912"/>
            <a:ext cx="5328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800" dirty="0" smtClean="0">
                <a:latin typeface="Arial Black" pitchFamily="34" charset="0"/>
              </a:rPr>
              <a:t>Кукольный театр с детьми с ТНР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31432" y="116632"/>
            <a:ext cx="51125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МБДОУ «Детский сад № 40»</a:t>
            </a:r>
            <a:endParaRPr lang="ru-RU" sz="1400" b="1" cap="none" spc="0" dirty="0" smtClean="0">
              <a:ln w="11430"/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51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9" r="9495"/>
          <a:stretch/>
        </p:blipFill>
        <p:spPr>
          <a:xfrm>
            <a:off x="0" y="0"/>
            <a:ext cx="7841673" cy="26369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63888" y="3573016"/>
            <a:ext cx="5400600" cy="22159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театрализованной деятельности  </a:t>
            </a:r>
          </a:p>
          <a:p>
            <a:pPr lvl="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дает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очень важный социальный опыт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общения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4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9376" r="17491"/>
          <a:stretch>
            <a:fillRect/>
          </a:stretch>
        </p:blipFill>
        <p:spPr bwMode="auto">
          <a:xfrm>
            <a:off x="4427984" y="1124744"/>
            <a:ext cx="2808312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l="15096" r="21828" b="2959"/>
          <a:stretch>
            <a:fillRect/>
          </a:stretch>
        </p:blipFill>
        <p:spPr bwMode="auto">
          <a:xfrm>
            <a:off x="611560" y="2276872"/>
            <a:ext cx="280831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63688" y="1196752"/>
            <a:ext cx="1751185" cy="461665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Рефлексия 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23255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36912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Гальцова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Е.А.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«Театрализованные занятия с детьми»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Волгоград, 2008г.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Гальцова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Е.А.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«Инсценировки, миниатюры, постановки для детей»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Волгоград, 2009г.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Караманенко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Т.Н.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«Кукольный театр дошкольникам»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М. Просвещение, 2008 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Трифонова Н.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«Кукольный театр своими руками»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М.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«Айрис пресс»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2001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5856" y="1484784"/>
            <a:ext cx="2095830" cy="523220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9" r="9495"/>
          <a:stretch/>
        </p:blipFill>
        <p:spPr>
          <a:xfrm>
            <a:off x="0" y="0"/>
            <a:ext cx="7841673" cy="263691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95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972572" y="2317513"/>
            <a:ext cx="7364517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СПАСИБО</a:t>
            </a:r>
          </a:p>
          <a:p>
            <a:pPr algn="ctr"/>
            <a:r>
              <a:rPr lang="ru-RU" sz="60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ЗА</a:t>
            </a:r>
          </a:p>
          <a:p>
            <a:pPr algn="ctr"/>
            <a:r>
              <a:rPr lang="ru-RU" sz="6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СОТРУДНИЧЕСТВО</a:t>
            </a:r>
            <a:endParaRPr lang="ru-RU" sz="6000" b="1" cap="none" spc="0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1656184" cy="17352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140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9" r="9495"/>
          <a:stretch/>
        </p:blipFill>
        <p:spPr>
          <a:xfrm>
            <a:off x="0" y="0"/>
            <a:ext cx="7841673" cy="14847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03648" y="548680"/>
            <a:ext cx="3332468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51512" y="1844824"/>
            <a:ext cx="4392488" cy="42473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Особенности детей с ТНР</a:t>
            </a:r>
          </a:p>
          <a:p>
            <a:pPr algn="ctr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Низкая познавательно-речевая активность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вторичных отклонений в ведущих психических процессах (восприятии, внимании, памяти и др.)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повышенная тревожность, наличие различных страхов, избирательность в общении.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Дети избегают сложных видов деятельности, предпочитают продуктивные, а в речевой репродуктивные задания (повторение, проговаривание, пересказ)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52736"/>
            <a:ext cx="4104456" cy="2123658"/>
          </a:xfrm>
          <a:prstGeom prst="rect">
            <a:avLst/>
          </a:prstGeom>
          <a:solidFill>
            <a:srgbClr val="FFCCCC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ФГОС ДО</a:t>
            </a:r>
          </a:p>
          <a:p>
            <a:pPr algn="ctr"/>
            <a:endParaRPr lang="ru-RU" sz="5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Ребенок на этапе завершения дошкольного образования должен обладать развитым воображением, проявлять инициативу и самостоятельность в разных видах деятельности , в т.ч речевой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212976"/>
            <a:ext cx="2610080" cy="348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2445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9" r="9495"/>
          <a:stretch/>
        </p:blipFill>
        <p:spPr>
          <a:xfrm>
            <a:off x="0" y="0"/>
            <a:ext cx="7841673" cy="10527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504" y="1268760"/>
            <a:ext cx="5256584" cy="50167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Театрализованная деятельность</a:t>
            </a: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воспринимается детьми также как игра, поэтому их очень легко в неё вовлечь. </a:t>
            </a:r>
          </a:p>
          <a:p>
            <a:pPr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Кукла</a:t>
            </a: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сама по себе очень близка детскому восприятию, ведь с этой игрушкой они знакомы с самого раннего детства и воспринимают её как близкого друга. </a:t>
            </a:r>
          </a:p>
          <a:p>
            <a:pPr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если этот до сих пор безмолвный друг неожиданно </a:t>
            </a: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оживает </a:t>
            </a: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них на глазах, сам рассказывает истории, поёт, смеётся и плачет – это зрелище превращается для них в настоящий праздник.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Тогда ребёнок полностью </a:t>
            </a: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раскрепощается,</a:t>
            </a: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перестаёт стесняться и под умелым ненавязчивым воздействием взрослого становится податливым.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508104" y="548680"/>
            <a:ext cx="3384376" cy="22467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Превращается рука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 котенка, и в щенка,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 рука артисткой стала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Нужно очень-очень мало: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Специальные перчатки,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Ум, талант, и все в порядке.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3140968"/>
            <a:ext cx="3419872" cy="3477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Речевое деятельность</a:t>
            </a:r>
          </a:p>
          <a:p>
            <a:pPr algn="ctr"/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Создавая ту или иную игровую ситуацию, можно закрепить поставленные звуки, </a:t>
            </a:r>
          </a:p>
          <a:p>
            <a:pPr algn="ctr"/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отработать те или иные грамматические упражнения, пополнить словарь детей новыми словами, активизировать </a:t>
            </a:r>
            <a:r>
              <a:rPr lang="ru-RU" sz="20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связной речи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76672"/>
            <a:ext cx="3528392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КУКОЛЬНЫЙ ТЕАТР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445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9" r="9495"/>
          <a:stretch/>
        </p:blipFill>
        <p:spPr>
          <a:xfrm>
            <a:off x="21507" y="-2945"/>
            <a:ext cx="7841673" cy="1271705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65514703"/>
              </p:ext>
            </p:extLst>
          </p:nvPr>
        </p:nvGraphicFramePr>
        <p:xfrm>
          <a:off x="1403648" y="1484784"/>
          <a:ext cx="7488832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88832"/>
              </a:tblGrid>
              <a:tr h="118641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Совместная </a:t>
                      </a:r>
                      <a:r>
                        <a:rPr lang="ru-RU" sz="1800" b="0" u="sng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театрализованная </a:t>
                      </a:r>
                      <a:r>
                        <a:rPr lang="ru-RU" sz="1800" b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деятельность: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аудиочтение</a:t>
                      </a: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театрализованные игры и упражнения, этюды, обучение </a:t>
                      </a:r>
                      <a:r>
                        <a:rPr lang="ru-RU" sz="1800" b="0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кукловождению</a:t>
                      </a: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разыгрывание диалогов, просмотры детьми театрализованных представлений совместно с родителями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494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Самостоятельная театрализованная</a:t>
                      </a:r>
                      <a:r>
                        <a:rPr lang="ru-RU" sz="1800" b="0" u="sng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деятельность 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(мини-игры, драматизация, использование разных видов театров, )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329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</a:t>
                      </a:r>
                      <a:r>
                        <a:rPr lang="ru-RU" sz="1800" b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Выступление </a:t>
                      </a:r>
                      <a:r>
                        <a:rPr lang="ru-RU" sz="1800" b="0" u="non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</a:t>
                      </a: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театральной постановкой  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не  театральном фестивале ДОУ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608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</a:t>
                      </a:r>
                      <a:r>
                        <a:rPr lang="ru-RU" sz="1800" b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Домашний театр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9886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 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         </a:t>
                      </a:r>
                      <a:r>
                        <a:rPr lang="ru-RU" sz="1800" b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Обмен впечатлениями </a:t>
                      </a: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 прошедший постановках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4337" name="Picture 1" descr="G:\театр\20220222_1036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05064"/>
            <a:ext cx="3168352" cy="2376264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411760" y="620688"/>
            <a:ext cx="5328592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Непосредственная работа с детьми по развитию актёрского мастерства и сценической речи </a:t>
            </a:r>
          </a:p>
        </p:txBody>
      </p:sp>
    </p:spTree>
    <p:extLst>
      <p:ext uri="{BB962C8B-B14F-4D97-AF65-F5344CB8AC3E}">
        <p14:creationId xmlns="" xmlns:p14="http://schemas.microsoft.com/office/powerpoint/2010/main" val="4624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07504" y="692696"/>
            <a:ext cx="4716016" cy="72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Общие правила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кукловождения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(верховые куклы)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51520" y="1577117"/>
            <a:ext cx="4464496" cy="47089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1.Куклу следует держать на определенном уровне по отношению к ширме. Кукла, поставленная вплотную к краю ширмы, должна возвышаться на 3\4 своей высоты.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Держать куклу следует прямо. Наклон куклы осуществляется наклоном кисти руки. Талия куклы приходится как раз на запястье руки.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Отводя куклу на второй план, надо поднимать ее выше.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посадить куклу, нужно сначала наклонить ее, согнув в запястье, потом опереть запястье на то место, куда сажается кукла. Когда сидевшая ранее кукла встает, она сначала наклоняется вперед, выпрямляется и одновременно приподнимается до выпрямленного положения.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у куклы нет ног, сажая ее на край ширмы, на место воображаемых колен поставить снизу свободную руку, прикрыв ее одеждой куклы.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Движения куклы и слова должны быть обращены к определенному объекту внимания.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 Говорящая кукла должна подчеркивать наиболее важные слова движениями головы или рук.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Когда одна кукла говорит, остальные должны быть     неподвижны: иначе непонятно, кому принадлежат слова.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 Характер актера передается кукле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Учитывая особенности ребенка, надо начинать работу  от простого к сложному.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5220072" y="1160457"/>
            <a:ext cx="3816424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Нельзя опираться на ширму</a:t>
            </a:r>
            <a:endParaRPr kumimoji="0" lang="ru-RU" sz="7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Движение рукой плавные</a:t>
            </a:r>
            <a:endParaRPr kumimoji="0" lang="ru-RU" sz="7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Кисть руки должна быть на уровне ширмы</a:t>
            </a:r>
            <a:endParaRPr kumimoji="0" lang="ru-RU" sz="7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Работает только кисть с </a:t>
            </a:r>
            <a:r>
              <a:rPr kumimoji="0" lang="ru-RU" sz="1400" b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гапитом</a:t>
            </a: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(приспособление для управления куклами в кукольном театре)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692696"/>
            <a:ext cx="3110467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работы за ширмой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0" y="-11430000"/>
            <a:ext cx="480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с одним вырезанным скругленным углом 9"/>
          <p:cNvSpPr/>
          <p:nvPr/>
        </p:nvSpPr>
        <p:spPr>
          <a:xfrm>
            <a:off x="6156176" y="5229200"/>
            <a:ext cx="1617239" cy="1290638"/>
          </a:xfrm>
          <a:prstGeom prst="snip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Пальчиковый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Ложковый</a:t>
            </a:r>
            <a:endParaRPr lang="ru-RU" sz="14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Бибабо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Бутылочный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 l="18693" t="36763" r="30836" b="18374"/>
          <a:stretch>
            <a:fillRect/>
          </a:stretch>
        </p:blipFill>
        <p:spPr bwMode="auto">
          <a:xfrm>
            <a:off x="5724128" y="3429000"/>
            <a:ext cx="2376264" cy="1584176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907704" y="188640"/>
            <a:ext cx="5328592" cy="369332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Совершенствование актерской игры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9" r="9495"/>
          <a:stretch/>
        </p:blipFill>
        <p:spPr>
          <a:xfrm flipH="1">
            <a:off x="2231232" y="27678"/>
            <a:ext cx="6912768" cy="20331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0" y="692696"/>
            <a:ext cx="684076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Театральная афиша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15641" y="656767"/>
            <a:ext cx="4968102" cy="662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35952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9" r="9495"/>
          <a:stretch/>
        </p:blipFill>
        <p:spPr>
          <a:xfrm>
            <a:off x="9809" y="11057"/>
            <a:ext cx="7841673" cy="13297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35696" y="476672"/>
            <a:ext cx="6451468" cy="830997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Вовлечение родителей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театрализованную деятельность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72303700"/>
              </p:ext>
            </p:extLst>
          </p:nvPr>
        </p:nvGraphicFramePr>
        <p:xfrm>
          <a:off x="107504" y="1371600"/>
          <a:ext cx="4896543" cy="548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6543"/>
              </a:tblGrid>
              <a:tr h="198073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Информационные папки: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Консультация для родителей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«Домашний кукольный театр»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Мастер-класс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 изготовлению настольного театра.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803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Мастер-класс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 изготовлению кукол для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бутылочного театра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004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Привлечение к сотрудничеству: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пополнению театрального уголка разными видами театров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6230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Обмен мнениями о представления :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видео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6230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Домашний театр: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Видео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8269" y="3501008"/>
            <a:ext cx="3975731" cy="2519880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140804" y="6165304"/>
            <a:ext cx="4003196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Кадр с домашнего видео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 t="35693" b="28613"/>
          <a:stretch>
            <a:fillRect/>
          </a:stretch>
        </p:blipFill>
        <p:spPr bwMode="auto">
          <a:xfrm>
            <a:off x="5148064" y="1543941"/>
            <a:ext cx="3995936" cy="1069713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140804" y="2780928"/>
            <a:ext cx="4003196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Театр изготовленный родителями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24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9" r="9495"/>
          <a:stretch/>
        </p:blipFill>
        <p:spPr>
          <a:xfrm flipH="1">
            <a:off x="2231232" y="27678"/>
            <a:ext cx="6912768" cy="26369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32040" y="980728"/>
            <a:ext cx="2174057" cy="523220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Достижения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1484784"/>
            <a:ext cx="489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Участие в театральном фестивале ДОУ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Победители в городском конкурсе «Театральный художник»</a:t>
            </a:r>
          </a:p>
          <a:p>
            <a:pPr marL="342900" indent="-342900">
              <a:buFontTx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Победители в городском конкурсе «Художественное слово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Участие в конкурсе семейных театров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Победители конкурса ДОУ </a:t>
            </a:r>
          </a:p>
          <a:p>
            <a:pPr marL="342900" indent="-34290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«Лучший театральный уголок»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933056"/>
            <a:ext cx="1307692" cy="18000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4347000" y="4446088"/>
            <a:ext cx="1800000" cy="13500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171" name="Picture 3" descr="G:\театр\20220222_1103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5240000" y="-11430000"/>
            <a:ext cx="7200000" cy="5400000"/>
          </a:xfrm>
          <a:prstGeom prst="rect">
            <a:avLst/>
          </a:prstGeom>
          <a:noFill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4437112"/>
            <a:ext cx="1350001" cy="18000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172" name="Picture 4" descr="G:\театр\20220222_1125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2492896"/>
            <a:ext cx="2976331" cy="223224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9" name="Прямоугольник 18"/>
          <p:cNvSpPr/>
          <p:nvPr/>
        </p:nvSpPr>
        <p:spPr>
          <a:xfrm>
            <a:off x="395536" y="188640"/>
            <a:ext cx="2608406" cy="400110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Театральный уголок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24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24744"/>
            <a:ext cx="8136904" cy="53553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Дети знают: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назначение театра; 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о деятельности работников театра;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виды и жанры театрального искусства: музыкальный, кукольный, театр зверей, клоунада.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Дети умеют: 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передавать образы с помощью вербальной и невербальной стороны речи;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понимать и эмоционально выражать различные состояния персонажа с помощью интонации;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Дети имеют представления: 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о сценическом движении;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о выразительном исполнении с помощью мимики, жестов, движений;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об оформлении спектакля (декорации, костюмы).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Дети овладели навыками: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техники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кукловождения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одновременно с  проговариванием текста;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психологического настроя на выполнение предстоящего действия;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произнесения небольших монологов; 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произнесения развернутых диалогов в соответствии с сюжетом инсценировки.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9" r="9495"/>
          <a:stretch/>
        </p:blipFill>
        <p:spPr>
          <a:xfrm flipH="1">
            <a:off x="1763688" y="0"/>
            <a:ext cx="7380312" cy="14737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5576" y="548680"/>
            <a:ext cx="2088232" cy="461665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1493</TotalTime>
  <Words>557</Words>
  <Application>Microsoft Office PowerPoint</Application>
  <PresentationFormat>Экран (4:3)</PresentationFormat>
  <Paragraphs>132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 Рубан</dc:creator>
  <cp:lastModifiedBy>user</cp:lastModifiedBy>
  <cp:revision>140</cp:revision>
  <dcterms:created xsi:type="dcterms:W3CDTF">2015-11-24T16:27:31Z</dcterms:created>
  <dcterms:modified xsi:type="dcterms:W3CDTF">2022-03-09T06:39:30Z</dcterms:modified>
</cp:coreProperties>
</file>