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9" r:id="rId12"/>
    <p:sldId id="272" r:id="rId13"/>
    <p:sldId id="270" r:id="rId14"/>
    <p:sldId id="266" r:id="rId15"/>
    <p:sldId id="267" r:id="rId16"/>
    <p:sldId id="268" r:id="rId17"/>
    <p:sldId id="271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63E4C7-FE2D-4D37-8DD7-00457B4D36B1}" type="datetimeFigureOut">
              <a:rPr lang="ru-RU" smtClean="0"/>
              <a:t>12.01.2021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D3BAAB-8051-419C-B87C-C4BF7E610A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7985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2E5DF-36EE-4F67-8F1F-0073EB44CEDC}" type="datetimeFigureOut">
              <a:rPr lang="ru-RU" smtClean="0"/>
              <a:t>12.01.2021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6872994-423A-4432-BD00-4FD4B1B63B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2E5DF-36EE-4F67-8F1F-0073EB44CEDC}" type="datetimeFigureOut">
              <a:rPr lang="ru-RU" smtClean="0"/>
              <a:t>12.01.2021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72994-423A-4432-BD00-4FD4B1B63B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2E5DF-36EE-4F67-8F1F-0073EB44CEDC}" type="datetimeFigureOut">
              <a:rPr lang="ru-RU" smtClean="0"/>
              <a:t>12.01.2021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72994-423A-4432-BD00-4FD4B1B63B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2E5DF-36EE-4F67-8F1F-0073EB44CEDC}" type="datetimeFigureOut">
              <a:rPr lang="ru-RU" smtClean="0"/>
              <a:t>12.01.2021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6872994-423A-4432-BD00-4FD4B1B63B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2E5DF-36EE-4F67-8F1F-0073EB44CEDC}" type="datetimeFigureOut">
              <a:rPr lang="ru-RU" smtClean="0"/>
              <a:t>12.01.2021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72994-423A-4432-BD00-4FD4B1B63B7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2E5DF-36EE-4F67-8F1F-0073EB44CEDC}" type="datetimeFigureOut">
              <a:rPr lang="ru-RU" smtClean="0"/>
              <a:t>12.01.2021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72994-423A-4432-BD00-4FD4B1B63B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2E5DF-36EE-4F67-8F1F-0073EB44CEDC}" type="datetimeFigureOut">
              <a:rPr lang="ru-RU" smtClean="0"/>
              <a:t>12.01.2021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6872994-423A-4432-BD00-4FD4B1B63B7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2E5DF-36EE-4F67-8F1F-0073EB44CEDC}" type="datetimeFigureOut">
              <a:rPr lang="ru-RU" smtClean="0"/>
              <a:t>12.01.2021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72994-423A-4432-BD00-4FD4B1B63B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2E5DF-36EE-4F67-8F1F-0073EB44CEDC}" type="datetimeFigureOut">
              <a:rPr lang="ru-RU" smtClean="0"/>
              <a:t>12.01.2021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72994-423A-4432-BD00-4FD4B1B63B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2E5DF-36EE-4F67-8F1F-0073EB44CEDC}" type="datetimeFigureOut">
              <a:rPr lang="ru-RU" smtClean="0"/>
              <a:t>12.01.2021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72994-423A-4432-BD00-4FD4B1B63B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2E5DF-36EE-4F67-8F1F-0073EB44CEDC}" type="datetimeFigureOut">
              <a:rPr lang="ru-RU" smtClean="0"/>
              <a:t>12.01.2021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72994-423A-4432-BD00-4FD4B1B63B7B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72E5DF-36EE-4F67-8F1F-0073EB44CEDC}" type="datetimeFigureOut">
              <a:rPr lang="ru-RU" smtClean="0"/>
              <a:t>12.01.2021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6872994-423A-4432-BD00-4FD4B1B63B7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2%D1%81%D0%B5%D0%BC%D0%B8%D1%80%D0%BD%D1%8B%D0%B9_%D1%84%D0%BE%D0%BD%D0%B4_%D0%B4%D0%B8%D0%BA%D0%BE%D0%B9_%D0%BF%D1%80%D0%B8%D1%80%D0%BE%D0%B4%D1%8B" TargetMode="External"/><Relationship Id="rId7" Type="http://schemas.openxmlformats.org/officeDocument/2006/relationships/hyperlink" Target="https://ru.wikipedia.org/w/index.php?title=%D0%A0%D0%B5%D0%B3&amp;action=edit&amp;redlink=1" TargetMode="External"/><Relationship Id="rId2" Type="http://schemas.openxmlformats.org/officeDocument/2006/relationships/hyperlink" Target="https://ru.wikipedia.org/wiki/%D0%AD%D0%BD%D1%86%D0%B8%D0%BA%D0%BB%D0%BE%D0%BF%D0%B5%D0%B4%D0%B8%D1%8F_%D0%91%D1%80%D0%B8%D1%82%D0%B0%D0%BD%D0%BD%D0%B8%D0%BA%D0%B0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wikipedia.org/w/index.php?title=%D0%A1%D0%B5%D1%80%D0%B8%D1%80%D1%8B&amp;action=edit&amp;redlink=1" TargetMode="External"/><Relationship Id="rId5" Type="http://schemas.openxmlformats.org/officeDocument/2006/relationships/hyperlink" Target="https://ru.wikipedia.org/wiki/%D0%90%D1%84%D1%80%D0%B8%D0%BA%D0%B0%D0%BD%D1%81%D0%BA%D0%B0%D1%8F_%D0%BF%D0%BB%D0%B0%D1%82%D1%84%D0%BE%D1%80%D0%BC%D0%B0" TargetMode="External"/><Relationship Id="rId4" Type="http://schemas.openxmlformats.org/officeDocument/2006/relationships/hyperlink" Target="https://ru.wikipedia.org/w/index.php?title=%D0%A1%D0%B0%D1%85%D0%B0%D1%80%D1%81%D0%BA%D0%B0%D1%8F_%D0%BF%D0%BB%D0%B8%D1%82%D0%B0&amp;action=edit&amp;redlink=1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6%D0%B8%D1%80%D0%B0%D1%84%D1%8B#/media/%D0%A4%D0%B0%D0%B9%D0%BB:Flickr_-_Rainbirder_-_High-rise_living.jpg" TargetMode="External"/><Relationship Id="rId3" Type="http://schemas.openxmlformats.org/officeDocument/2006/relationships/hyperlink" Target="https://upload.wikimedia.org/wikipedia/commons/a/a7/Sahara_satellite_hires.jpg" TargetMode="External"/><Relationship Id="rId7" Type="http://schemas.openxmlformats.org/officeDocument/2006/relationships/hyperlink" Target="https://ru.wikipedia.org/wiki/%D0%9A%D0%B0%D0%BB%D0%B0%D1%85%D0%B0%D1%80%D0%B8#/media/%D0%A4%D0%B0%D0%B9%D0%BB:Kalahari_E02_00.jpg" TargetMode="External"/><Relationship Id="rId2" Type="http://schemas.openxmlformats.org/officeDocument/2006/relationships/hyperlink" Target="https://upload.wikimedia.org/wikipedia/commons/3/34/Koppen_World_Map_B_new.pn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ru.wikipedia.org/wiki/%D0%A1%D0%B0%D1%85%D0%B0%D1%80%D0%B0#/media/%D0%A4%D0%B0%D0%B9%D0%BB:Dorcasgazellemarwell.jpg" TargetMode="External"/><Relationship Id="rId5" Type="http://schemas.openxmlformats.org/officeDocument/2006/relationships/hyperlink" Target="https://ru.wikipedia.org/wiki/%D0%A1%D0%B0%D1%85%D0%B0%D1%80%D0%B0#/media/%D0%A4%D0%B0%D0%B9%D0%BB:Addax_057.jpg" TargetMode="External"/><Relationship Id="rId10" Type="http://schemas.openxmlformats.org/officeDocument/2006/relationships/hyperlink" Target="https://ru.wikipedia.org/wiki/%D0%A7%D1%91%D1%80%D0%BD%D1%8B%D0%B9_%D0%BD%D0%BE%D1%81%D0%BE%D1%80%D0%BE%D0%B3#/media/%D0%A4%D0%B0%D0%B9%D0%BB:Diceros_bicornis.jpg" TargetMode="External"/><Relationship Id="rId4" Type="http://schemas.openxmlformats.org/officeDocument/2006/relationships/hyperlink" Target="https://ru.wikipedia.org/wiki/%D0%A1%D0%B0%D1%85%D0%B0%D1%80%D0%B0#/media/%D0%A4%D0%B0%D0%B9%D0%BB:Saharan_topographic_elements_map.png" TargetMode="External"/><Relationship Id="rId9" Type="http://schemas.openxmlformats.org/officeDocument/2006/relationships/hyperlink" Target="https://ru.wikipedia.org/wiki/%D0%9B%D0%B5%D0%B2#/media/%D0%A4%D0%B0%D0%B9%D0%BB:African_Lion_Safari_BRK5021_(19804147642)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620688"/>
            <a:ext cx="8458200" cy="1222375"/>
          </a:xfrm>
        </p:spPr>
        <p:txBody>
          <a:bodyPr/>
          <a:lstStyle/>
          <a:p>
            <a:pPr algn="ctr"/>
            <a:r>
              <a:rPr lang="ru-RU" dirty="0" smtClean="0"/>
              <a:t>КЛИМАТ АРИДНЫЙ</a:t>
            </a:r>
            <a:br>
              <a:rPr lang="ru-RU" dirty="0" smtClean="0"/>
            </a:br>
            <a:r>
              <a:rPr lang="ru-RU" dirty="0" smtClean="0"/>
              <a:t>(климат пустынь)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95736" y="3212976"/>
            <a:ext cx="6552728" cy="3384376"/>
          </a:xfrm>
        </p:spPr>
        <p:txBody>
          <a:bodyPr>
            <a:noAutofit/>
          </a:bodyPr>
          <a:lstStyle/>
          <a:p>
            <a:pPr algn="r"/>
            <a:r>
              <a:rPr lang="ru-RU" sz="2800" dirty="0" smtClean="0"/>
              <a:t>Федоров Александр Михайлович</a:t>
            </a:r>
          </a:p>
          <a:p>
            <a:pPr algn="r"/>
            <a:r>
              <a:rPr lang="ru-RU" sz="2800" dirty="0" smtClean="0"/>
              <a:t>Учитель географии </a:t>
            </a:r>
            <a:r>
              <a:rPr lang="ru-RU" sz="2800" dirty="0" err="1" smtClean="0"/>
              <a:t>Кюкяйской</a:t>
            </a:r>
            <a:r>
              <a:rPr lang="ru-RU" sz="2800" dirty="0" smtClean="0"/>
              <a:t> СОШ им. А.К. Акимова </a:t>
            </a:r>
            <a:r>
              <a:rPr lang="ru-RU" sz="2800" dirty="0" err="1" smtClean="0"/>
              <a:t>Сунтарского</a:t>
            </a:r>
            <a:r>
              <a:rPr lang="ru-RU" sz="2800" dirty="0" smtClean="0"/>
              <a:t> улуса Республики Саха</a:t>
            </a:r>
          </a:p>
          <a:p>
            <a:pPr algn="ctr"/>
            <a:r>
              <a:rPr lang="ru-RU" sz="2800" dirty="0" smtClean="0"/>
              <a:t>2020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5761" y="2132856"/>
            <a:ext cx="3048000" cy="2030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9637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753" y="0"/>
            <a:ext cx="8229600" cy="1143000"/>
          </a:xfrm>
        </p:spPr>
        <p:txBody>
          <a:bodyPr/>
          <a:lstStyle/>
          <a:p>
            <a:r>
              <a:rPr lang="ru-RU" dirty="0" smtClean="0"/>
              <a:t>ПУСТЫНИ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5" y="848135"/>
            <a:ext cx="4443993" cy="249181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49753" y="4437112"/>
            <a:ext cx="84249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Название «Сахара» упоминается с 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 </a:t>
            </a:r>
            <a:r>
              <a:rPr lang="sah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века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 н. э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 Происходит от слова 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араб.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ar-AE" sz="2400" dirty="0">
                <a:latin typeface="Arial" panose="020B0604020202020204" pitchFamily="34" charset="0"/>
                <a:cs typeface="Arial" panose="020B0604020202020204" pitchFamily="34" charset="0"/>
              </a:rPr>
              <a:t>صَحراء‎ (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ṣaḥrāʾ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),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которое в переводе означает «пустыня», и его множественного числа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ṣaḥārā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согласно другим источникам, от древнеарабского </a:t>
            </a:r>
            <a:r>
              <a:rPr lang="ru-RU" sz="2400" i="1" dirty="0" err="1">
                <a:latin typeface="Arial" panose="020B0604020202020204" pitchFamily="34" charset="0"/>
                <a:cs typeface="Arial" panose="020B0604020202020204" pitchFamily="34" charset="0"/>
              </a:rPr>
              <a:t>сахра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 — «красно-коричневая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221" y="848135"/>
            <a:ext cx="4259789" cy="24918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71600" y="3657204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</a:t>
            </a:r>
            <a:r>
              <a:rPr lang="ru-RU" dirty="0" smtClean="0"/>
              <a:t>нимок с космоса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580112" y="3472538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Сахара возле Туниса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8517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836712"/>
            <a:ext cx="864096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Разные источники по-разному определяют границы Сахары, из-за чего оценки её площади колеблются.</a:t>
            </a: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БСЭ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 приводится диапазон от 6 до 8 млн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км².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Согласно </a:t>
            </a:r>
            <a:r>
              <a:rPr lang="ru-RU" sz="2400" u="sng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энциклопедии </a:t>
            </a:r>
            <a:r>
              <a:rPr lang="ru-RU" sz="2400" u="sng" dirty="0" err="1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Британника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 Сахара занимает площадь около 8,6 млн км², что составляет около 30 % площади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Африки</a:t>
            </a:r>
            <a:r>
              <a:rPr lang="ru-RU" sz="2400" baseline="30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  <a:hlinkClick r:id="rId3" tooltip="Всемирный фонд дикой природы"/>
              </a:rPr>
              <a:t>WWF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 приводит цифру 9,1 млн км², описывая площадь «великой Сахары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».</a:t>
            </a: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Сахара располагается на 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  <a:hlinkClick r:id="rId4" tooltip="Сахарская плита (страница отсутствует)"/>
              </a:rPr>
              <a:t>Сахарской плите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 — северо-западной части древней </a:t>
            </a:r>
            <a:r>
              <a:rPr lang="ru-RU" sz="2400" u="sng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Африканской платформы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. </a:t>
            </a: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Ландшафт Сахары очень разнообразен.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Бо́льшую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часть её территории (до 70 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%)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занимают равнинные глинистые 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  <a:hlinkClick r:id="rId6" tooltip="Сериры (страница отсутствует)"/>
              </a:rPr>
              <a:t>сериры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, галечные 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  <a:hlinkClick r:id="rId7" tooltip="Рег (страница отсутствует)"/>
              </a:rPr>
              <a:t>реги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 и каменистые плато (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хамада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) высотой ниже 500 м, опускающиеся до 200 м в прибрежных районах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529531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4005064"/>
            <a:ext cx="3556000" cy="2667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43508" y="106754"/>
            <a:ext cx="885698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Пою́щий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барха́н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 — гора из 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песка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 светлых тонов, имеет длину до 3 км и высоту 150 м. 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Бархан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 расположен в коридоре между гребнями </a:t>
            </a:r>
            <a:r>
              <a:rPr lang="ru-RU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Джунгарского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Алатау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 — Большого и Малого Калканов на территории национального парка 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Алтын-</a:t>
            </a:r>
            <a:r>
              <a:rPr lang="ru-RU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Эмель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 в </a:t>
            </a:r>
            <a:r>
              <a:rPr lang="ru-RU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Алматинской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области Казахстана,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в 183 км к северо-востоку от </a:t>
            </a:r>
            <a:r>
              <a:rPr lang="ru-RU" sz="28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Алма-Аты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Поющий бархан — феномен природы, знаменит тем, что в сухую погоду пески издают звук, похожий на мелодию 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звонкого органа.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58294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08686"/>
            <a:ext cx="2400267" cy="36004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458025"/>
            <a:ext cx="2647840" cy="363283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5246" y="1516376"/>
            <a:ext cx="3345432" cy="25927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1520" y="4581128"/>
            <a:ext cx="87849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Газель-</a:t>
            </a:r>
            <a:r>
              <a:rPr lang="ru-RU" sz="2800" dirty="0" err="1" smtClean="0"/>
              <a:t>доркас</a:t>
            </a:r>
            <a:r>
              <a:rPr lang="ru-RU" sz="2800" dirty="0" smtClean="0"/>
              <a:t>          Лисица-</a:t>
            </a:r>
            <a:r>
              <a:rPr lang="ru-RU" sz="2800" dirty="0" err="1" smtClean="0"/>
              <a:t>фенек</a:t>
            </a:r>
            <a:r>
              <a:rPr lang="ru-RU" sz="2800" dirty="0" smtClean="0"/>
              <a:t>         Антилопа-</a:t>
            </a:r>
            <a:r>
              <a:rPr lang="ru-RU" sz="2800" dirty="0" err="1" smtClean="0"/>
              <a:t>аддакс</a:t>
            </a:r>
            <a:endParaRPr lang="ru-RU" sz="2800" dirty="0" smtClean="0"/>
          </a:p>
          <a:p>
            <a:r>
              <a:rPr lang="ru-RU" sz="2800" dirty="0"/>
              <a:t> </a:t>
            </a:r>
            <a:r>
              <a:rPr lang="ru-RU" sz="2800" dirty="0" smtClean="0"/>
              <a:t>                         (под угрозой вымирания)          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3382987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913" y="116632"/>
            <a:ext cx="7620000" cy="5105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38609" y="5525825"/>
            <a:ext cx="54726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 КАЛАХАРИ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878029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2020" y="476672"/>
            <a:ext cx="5829300" cy="50863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95736" y="5661248"/>
            <a:ext cx="4464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КАЛАХАРИ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9947995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4983" y="620688"/>
            <a:ext cx="835292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/>
              <a:t>Площадь Калахари составляет около 600 тыс. км².</a:t>
            </a:r>
          </a:p>
          <a:p>
            <a:pPr algn="just"/>
            <a:r>
              <a:rPr lang="ru-RU" sz="2800" dirty="0"/>
              <a:t>Приурочена ко впадине на пластовой </a:t>
            </a:r>
            <a:r>
              <a:rPr lang="ru-RU" sz="2800" dirty="0" smtClean="0"/>
              <a:t>равнине. </a:t>
            </a:r>
            <a:r>
              <a:rPr lang="ru-RU" sz="2800" dirty="0"/>
              <a:t>Сложена кайнозойскими осадками, в том числе красными песками. </a:t>
            </a:r>
            <a:r>
              <a:rPr lang="ru-RU" sz="2800" dirty="0" smtClean="0"/>
              <a:t>Дюны, </a:t>
            </a:r>
            <a:r>
              <a:rPr lang="ru-RU" sz="2800" dirty="0"/>
              <a:t>образованные из данных песков, именуются «красными пальцами» Калахари. Основной тип </a:t>
            </a:r>
            <a:r>
              <a:rPr lang="ru-RU" sz="2800" dirty="0" smtClean="0"/>
              <a:t>ландшафта</a:t>
            </a:r>
            <a:r>
              <a:rPr lang="ru-RU" sz="2800" dirty="0"/>
              <a:t> это пустынная степь, либо кустарниковая саванна с </a:t>
            </a:r>
            <a:r>
              <a:rPr lang="ru-RU" sz="2800" dirty="0" smtClean="0"/>
              <a:t>акациями</a:t>
            </a:r>
            <a:r>
              <a:rPr lang="ru-RU" sz="2800" dirty="0"/>
              <a:t> и </a:t>
            </a:r>
            <a:r>
              <a:rPr lang="ru-RU" sz="2800" dirty="0" smtClean="0"/>
              <a:t>баобабами; </a:t>
            </a:r>
            <a:r>
              <a:rPr lang="ru-RU" sz="2800" dirty="0"/>
              <a:t>на севере — парковые саванны, на юго-западе — песчаные </a:t>
            </a:r>
            <a:r>
              <a:rPr lang="ru-RU" sz="2800" dirty="0" smtClean="0"/>
              <a:t>пустыни. </a:t>
            </a:r>
            <a:r>
              <a:rPr lang="ru-RU" sz="2800" dirty="0"/>
              <a:t>Имеются месторождения </a:t>
            </a:r>
            <a:r>
              <a:rPr lang="ru-RU" sz="2800" dirty="0" smtClean="0"/>
              <a:t>алмазов.</a:t>
            </a:r>
            <a:endParaRPr lang="ru-RU" sz="2800" dirty="0"/>
          </a:p>
          <a:p>
            <a:pPr algn="just"/>
            <a:r>
              <a:rPr lang="ru-RU" sz="2800" dirty="0"/>
              <a:t>На территории Калахари находится самая большая в мире дельта никуда не впадающей реки </a:t>
            </a:r>
            <a:r>
              <a:rPr lang="ru-RU" sz="2800" dirty="0" err="1" smtClean="0"/>
              <a:t>Окаванго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2472452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308" y="260648"/>
            <a:ext cx="1368152" cy="228025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562329"/>
            <a:ext cx="2898433" cy="192021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177482"/>
            <a:ext cx="1631055" cy="244658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420" y="2924944"/>
            <a:ext cx="3952744" cy="25922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7445" y="2924944"/>
            <a:ext cx="4064499" cy="2556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7838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4272" y="-148552"/>
            <a:ext cx="8686800" cy="841248"/>
          </a:xfrm>
        </p:spPr>
        <p:txBody>
          <a:bodyPr/>
          <a:lstStyle/>
          <a:p>
            <a:r>
              <a:rPr lang="ru-RU" dirty="0" smtClean="0"/>
              <a:t>Ссылки на картинки</a:t>
            </a:r>
            <a:r>
              <a:rPr lang="en-US" dirty="0" smtClean="0"/>
              <a:t>: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709879"/>
            <a:ext cx="8928992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 smtClean="0">
                <a:hlinkClick r:id="rId2"/>
              </a:rPr>
              <a:t>https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upload.wikimedia.org/wikipedia/commons/3/34/Koppen_World_Map_B_new.png</a:t>
            </a:r>
            <a:r>
              <a:rPr lang="en-US" dirty="0" smtClean="0"/>
              <a:t> 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upload.wikimedia.org/wikipedia/commons/a/a7/Sahara_satellite_hires.jpg</a:t>
            </a:r>
            <a:r>
              <a:rPr lang="ru-RU" dirty="0" smtClean="0"/>
              <a:t>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hlinkClick r:id="rId4"/>
              </a:rPr>
              <a:t>https://ru.wikipedia.org/wiki/%D0%A1%D0%B0%D1%85%D0%B0%D1%80%D0%B0#/media/%</a:t>
            </a:r>
            <a:r>
              <a:rPr lang="en-US" dirty="0" smtClean="0">
                <a:hlinkClick r:id="rId4"/>
              </a:rPr>
              <a:t>D0%A4%D0%B0%D0%B9%D0%BB:Saharan_topographic_elements_map.png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hlinkClick r:id="rId5"/>
              </a:rPr>
              <a:t>https://ru.wikipedia.org/wiki/%D0%A1%D0%B0%D1%85%D0%B0%D1%80%D0%B0#/media/%</a:t>
            </a:r>
            <a:r>
              <a:rPr lang="en-US" dirty="0" smtClean="0">
                <a:hlinkClick r:id="rId5"/>
              </a:rPr>
              <a:t>D0%A4%D0%B0%D0%B9%D0%BB:Addax_057.jpg</a:t>
            </a:r>
            <a:r>
              <a:rPr lang="ru-RU" dirty="0" smtClean="0"/>
              <a:t>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hlinkClick r:id="rId5"/>
              </a:rPr>
              <a:t>https://ru.wikipedia.org/wiki/%D0%A1%D0%B0%D1%85%D0%B0%D1%80%D0%B0#/media/%</a:t>
            </a:r>
            <a:r>
              <a:rPr lang="en-US" dirty="0" smtClean="0">
                <a:hlinkClick r:id="rId5"/>
              </a:rPr>
              <a:t>D0%A4%D0%B0%D0%B9%D0%BB:Addax_057.jpg</a:t>
            </a:r>
            <a:r>
              <a:rPr lang="ru-RU" dirty="0" smtClean="0"/>
              <a:t>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hlinkClick r:id="rId6"/>
              </a:rPr>
              <a:t>https://ru.wikipedia.org/wiki/%D0%A1%D0%B0%D1%85%D0%B0%D1%80%D0%B0#/media/%</a:t>
            </a:r>
            <a:r>
              <a:rPr lang="en-US" dirty="0" smtClean="0">
                <a:hlinkClick r:id="rId6"/>
              </a:rPr>
              <a:t>D0%A4%D0%B0%D0%B9%D0%BB:Dorcasgazellemarwell.jpg</a:t>
            </a:r>
            <a:r>
              <a:rPr lang="ru-RU" dirty="0" smtClean="0"/>
              <a:t>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hlinkClick r:id="rId7"/>
              </a:rPr>
              <a:t>https://ru.wikipedia.org/wiki/%D0%9A%D0%B0%D0%BB%D0%B0%D1%85%D0%B0%D1%80%D0%B8#/media/%</a:t>
            </a:r>
            <a:r>
              <a:rPr lang="en-US" dirty="0" smtClean="0">
                <a:hlinkClick r:id="rId7"/>
              </a:rPr>
              <a:t>D0%A4%D0%B0%D0%B9%D0%BB:Kalahari_E02_00.jpg</a:t>
            </a:r>
            <a:r>
              <a:rPr lang="ru-RU" dirty="0" smtClean="0"/>
              <a:t>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hlinkClick r:id="rId8"/>
              </a:rPr>
              <a:t>https://ru.wikipedia.org/wiki/%D0%96%D0%B8%D1%80%D0%B0%D1%84%D1%8B#/media/%D0%A4%D0%B0%D0%B9%D0%BB:Flickr_-_Rainbirder_-_</a:t>
            </a:r>
            <a:r>
              <a:rPr lang="en-US" dirty="0" smtClean="0">
                <a:hlinkClick r:id="rId8"/>
              </a:rPr>
              <a:t>High-rise_living.jpg</a:t>
            </a:r>
            <a:r>
              <a:rPr lang="ru-RU" dirty="0" smtClean="0"/>
              <a:t>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hlinkClick r:id="rId9"/>
              </a:rPr>
              <a:t>https://ru.wikipedia.org/wiki/%D0%9B%D0%B5%D0%B2#/media/%D0%A4%D0%B0%D0%B9%D0%BB:African_Lion_Safari_BRK5021_(19804147642).</a:t>
            </a:r>
            <a:r>
              <a:rPr lang="en-US" dirty="0" smtClean="0">
                <a:hlinkClick r:id="rId9"/>
              </a:rPr>
              <a:t>jpg</a:t>
            </a:r>
            <a:r>
              <a:rPr lang="ru-RU" dirty="0" smtClean="0"/>
              <a:t>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hlinkClick r:id="rId10"/>
              </a:rPr>
              <a:t>https://ru.wikipedia.org/wiki/%D0%A7%D1%91%D1%80%D0%BD%D1%8B%D0%B9_%D0%BD%D0%BE%D1%81%D0%BE%D1%80%D0%BE%D0%B3#/media/%</a:t>
            </a:r>
            <a:r>
              <a:rPr lang="en-US" dirty="0" smtClean="0">
                <a:hlinkClick r:id="rId10"/>
              </a:rPr>
              <a:t>D0%A4%D0%B0%D0%B9%D0%BB:Diceros_bicornis.jpg</a:t>
            </a:r>
            <a:r>
              <a:rPr lang="ru-RU" dirty="0" smtClean="0"/>
              <a:t> </a:t>
            </a:r>
            <a:endParaRPr lang="en-US" dirty="0"/>
          </a:p>
          <a:p>
            <a:pPr marL="342900" indent="-342900">
              <a:buFont typeface="+mj-lt"/>
              <a:buAutoNum type="arabicPeriod"/>
            </a:pPr>
            <a:endParaRPr lang="ru-RU" dirty="0" smtClean="0"/>
          </a:p>
          <a:p>
            <a:endParaRPr lang="ru-RU" dirty="0" smtClean="0"/>
          </a:p>
          <a:p>
            <a:pPr marL="342900" indent="-342900"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20443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Аридный климат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13" y="1371600"/>
            <a:ext cx="9052487" cy="4937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0920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3341" y="0"/>
            <a:ext cx="8229600" cy="1143000"/>
          </a:xfrm>
        </p:spPr>
        <p:txBody>
          <a:bodyPr/>
          <a:lstStyle/>
          <a:p>
            <a:r>
              <a:rPr lang="ru-RU" dirty="0" smtClean="0"/>
              <a:t>Подтипы аридного климата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68288" y="908720"/>
            <a:ext cx="8568952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Обычно выделяют два или три подтипа аридного климата: климат жарких пустынь (</a:t>
            </a:r>
            <a:r>
              <a:rPr lang="ru-RU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BWh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), климат холодных пустынь (</a:t>
            </a:r>
            <a:r>
              <a:rPr lang="ru-RU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BWk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) и иногда мягкий климат пустынь (</a:t>
            </a:r>
            <a:r>
              <a:rPr lang="ru-RU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BWh</a:t>
            </a:r>
            <a:r>
              <a:rPr lang="ru-RU" sz="2800" i="1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ru-RU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BWn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). Для разграничения климата жарких и холодных пустынь обычно используется три 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изотермы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среднегодовой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температуры воздуха в 18 °C, средней температуры самого холодного месяца, равной 0 °C или −3 °C. В случае, если температура ниже указанных значения, то климат классифицируется как климат холодных пустынь («</a:t>
            </a:r>
            <a:r>
              <a:rPr lang="ru-RU" sz="2800" dirty="0" err="1">
                <a:latin typeface="Arial" panose="020B0604020202020204" pitchFamily="34" charset="0"/>
                <a:cs typeface="Arial" panose="020B0604020202020204" pitchFamily="34" charset="0"/>
              </a:rPr>
              <a:t>BWk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»), если температура выше указанных значений, то — как климат жарких пустынь (</a:t>
            </a:r>
            <a:r>
              <a:rPr lang="ru-RU" sz="2800" dirty="0" err="1">
                <a:latin typeface="Arial" panose="020B0604020202020204" pitchFamily="34" charset="0"/>
                <a:cs typeface="Arial" panose="020B0604020202020204" pitchFamily="34" charset="0"/>
              </a:rPr>
              <a:t>BWh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48988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0013" y="-243408"/>
            <a:ext cx="8229600" cy="1143000"/>
          </a:xfrm>
        </p:spPr>
        <p:txBody>
          <a:bodyPr/>
          <a:lstStyle/>
          <a:p>
            <a:r>
              <a:rPr lang="ru-RU" dirty="0" smtClean="0"/>
              <a:t>Климат жарких пустынь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2931" y="548680"/>
            <a:ext cx="842493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Регионы с климатом жарких пустынь расположены, как правило, к югу от 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субтропического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 и для них характерна малооблачная погода в течение всего года благодаря стабильным нисходящим потокам воздуха и устойчиво высокому атмосферному давлению. Эти регионы расположены между 30 градусами южной и 30 градусами северной широты, в так называемых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«конских широтах».</a:t>
            </a:r>
          </a:p>
          <a:p>
            <a:pPr algn="just"/>
            <a:r>
              <a:rPr lang="ru-RU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Ко́нские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широ́ты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 — районы 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Мирового океана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 между 30—35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°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с. ш.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 и 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ю. ш.,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для которых характерны субтропические океанические 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антициклоны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 со слабыми ветрами и частыми 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штилями.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 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XVI – XIX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вв.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 во времена 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парусного мореплавания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 штили вызывали длительные задержки судов в пути и из-за недостатка пресной воды приходилось выбрасывать за борт 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лошадей,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которых везли из 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Европы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 в 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Новый Свет.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Отсюда и произошло название — </a:t>
            </a:r>
            <a:r>
              <a:rPr lang="ru-RU" sz="2400" i="1" dirty="0">
                <a:latin typeface="Arial" panose="020B0604020202020204" pitchFamily="34" charset="0"/>
                <a:cs typeface="Arial" panose="020B0604020202020204" pitchFamily="34" charset="0"/>
              </a:rPr>
              <a:t>конские широты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07659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Климат холодных пустынь</a:t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908720"/>
            <a:ext cx="792088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Для холодных пустынь характерно жаркое (иногда экстремально жаркое) и засушливое лето. В отличие от регионов с жарким аридным климатом, для регионов с холодным вариантом аридного климата характерны холодные, иногда очень холодные зимы со средними температурами, опускающимися ниже 0 °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C.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Регионы с холодным климатом пустынь обычно располагаются в более высоких широтах по сравнению с регионами с жарким вариантом аридного климата.</a:t>
            </a: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Этот вариант аридного климата редко встречается за пределами Азии. Холодные пустыни, как правило, встречаются в регионах 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умеренного пояса,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выпадению осадков в которых препятствуют горные цепи. </a:t>
            </a:r>
          </a:p>
        </p:txBody>
      </p:sp>
    </p:spTree>
    <p:extLst>
      <p:ext uri="{BB962C8B-B14F-4D97-AF65-F5344CB8AC3E}">
        <p14:creationId xmlns:p14="http://schemas.microsoft.com/office/powerpoint/2010/main" val="3086611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-21913"/>
            <a:ext cx="8712967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Классическим примером региона с холодным аридным климатом является пустыня Гоби в Монголии. Для неё характерны жаркое лето и очень холодные зимы благодаря переносу воздушных холодных масс из Сибири и Центральной Азии.</a:t>
            </a:r>
          </a:p>
          <a:p>
            <a:pPr algn="just"/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К климату холодных пустынь относятся равнинные территории южного 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Казахстана,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большей части 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Узбекистана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 и 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Туркменистана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 (все пустыни, как песчаные, такие как 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Каракумы,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Кызылкум,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так и глинистые, солончаковые, каменистые), </a:t>
            </a:r>
            <a:r>
              <a:rPr lang="ru-RU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Такла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Макан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 в 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Центральной Азии,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регион </a:t>
            </a:r>
            <a:r>
              <a:rPr lang="ru-RU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Ладакх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 в 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Индии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 и наиболее засушливые области 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Пустыни Большого Бассейна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 на западе 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США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 также являются вариантами климата </a:t>
            </a:r>
            <a:r>
              <a:rPr lang="ru-RU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BWk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978861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188640"/>
            <a:ext cx="76328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/>
              <a:t>Мягкий вариант аридного климата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512079"/>
            <a:ext cx="86409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Мягкий вариант аридного климата (</a:t>
            </a:r>
            <a:r>
              <a:rPr lang="ru-RU" sz="2400" i="1" dirty="0" err="1">
                <a:latin typeface="Arial" panose="020B0604020202020204" pitchFamily="34" charset="0"/>
                <a:cs typeface="Arial" panose="020B0604020202020204" pitchFamily="34" charset="0"/>
              </a:rPr>
              <a:t>BWh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or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2400" i="1" dirty="0" err="1">
                <a:latin typeface="Arial" panose="020B0604020202020204" pitchFamily="34" charset="0"/>
                <a:cs typeface="Arial" panose="020B0604020202020204" pitchFamily="34" charset="0"/>
              </a:rPr>
              <a:t>BWn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), как правило, характерен для западных побережий континентов в пределах т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ропического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 (или близкого к нему) пояса или высокогорных областей в районах, для которых характерен климат жарких пустынь. </a:t>
            </a: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Южной Америке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мягкий вариант климата пустынь характерен для отдельных областей пустыни 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Атакама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особенно вдоль центрального и южного побережья 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Перу.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 частности, такой вариант климата пустынь характерен для 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Лимы,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столицы 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Перу.</a:t>
            </a:r>
          </a:p>
          <a:p>
            <a:pPr algn="just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Северной Америке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такой вариант аридного климата характерен для полуострова 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Калифорния. 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3480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836712"/>
            <a:ext cx="792088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В Африке ему соответствуют отдельные районы пустыни </a:t>
            </a:r>
            <a:r>
              <a:rPr lang="ru-RU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Намиб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 На Аравийском полуострове мягкий вариант аридного климата характерен для отдельных районов Йемена.</a:t>
            </a:r>
          </a:p>
          <a:p>
            <a:pPr algn="just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Для регионов с мягким аридным климатом характерны более умеренные температуры по сравнению с другими областями, расположенными в тех же широтах (обычно вследствие близости холодных течений) и (для прибрежных пустынь) частые туманы и низкая облачность, несмотря на крайне низкое количество выпадающих осадков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08733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8640"/>
            <a:ext cx="8381500" cy="419075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3528" y="4379391"/>
            <a:ext cx="83815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Пустыни — это крупнейший сухопутный биом на планете Земля.</a:t>
            </a:r>
          </a:p>
          <a:p>
            <a:pPr algn="just"/>
            <a:r>
              <a:rPr lang="ru-RU" sz="2400" dirty="0" smtClean="0"/>
              <a:t>Всего пустыни </a:t>
            </a:r>
            <a:r>
              <a:rPr lang="ru-RU" sz="2400" dirty="0"/>
              <a:t>занимают в мире 21,0 млн км² (без учёта полярных пустынь Антарктиды и Арктики), или около 14 % на поверхности </a:t>
            </a:r>
            <a:r>
              <a:rPr lang="ru-RU" sz="2400" dirty="0" smtClean="0"/>
              <a:t>суши. </a:t>
            </a:r>
            <a:r>
              <a:rPr lang="ru-RU" sz="2400" dirty="0"/>
              <a:t>С полярными пустынями более 20 %.</a:t>
            </a:r>
          </a:p>
        </p:txBody>
      </p:sp>
    </p:spTree>
    <p:extLst>
      <p:ext uri="{BB962C8B-B14F-4D97-AF65-F5344CB8AC3E}">
        <p14:creationId xmlns:p14="http://schemas.microsoft.com/office/powerpoint/2010/main" val="12500141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105</TotalTime>
  <Words>302</Words>
  <Application>Microsoft Office PowerPoint</Application>
  <PresentationFormat>Экран (4:3)</PresentationFormat>
  <Paragraphs>51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Трек</vt:lpstr>
      <vt:lpstr>КЛИМАТ АРИДНЫЙ (климат пустынь)</vt:lpstr>
      <vt:lpstr>Аридный климат</vt:lpstr>
      <vt:lpstr>Подтипы аридного климата</vt:lpstr>
      <vt:lpstr>Климат жарких пустынь</vt:lpstr>
      <vt:lpstr>Климат холодных пустынь </vt:lpstr>
      <vt:lpstr>Презентация PowerPoint</vt:lpstr>
      <vt:lpstr>Презентация PowerPoint</vt:lpstr>
      <vt:lpstr>Презентация PowerPoint</vt:lpstr>
      <vt:lpstr>Презентация PowerPoint</vt:lpstr>
      <vt:lpstr>ПУСТЫНИ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Ссылки на картинки: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КЛИМАТ</dc:title>
  <dc:creator>Пользователь Windows</dc:creator>
  <cp:lastModifiedBy>Пользователь Windows</cp:lastModifiedBy>
  <cp:revision>13</cp:revision>
  <dcterms:created xsi:type="dcterms:W3CDTF">2020-12-21T00:03:41Z</dcterms:created>
  <dcterms:modified xsi:type="dcterms:W3CDTF">2021-01-12T09:50:16Z</dcterms:modified>
</cp:coreProperties>
</file>