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70" r:id="rId10"/>
    <p:sldMasterId id="2147483783" r:id="rId11"/>
  </p:sldMasterIdLst>
  <p:notesMasterIdLst>
    <p:notesMasterId r:id="rId24"/>
  </p:notesMasterIdLst>
  <p:sldIdLst>
    <p:sldId id="256" r:id="rId12"/>
    <p:sldId id="257" r:id="rId13"/>
    <p:sldId id="260" r:id="rId14"/>
    <p:sldId id="258" r:id="rId15"/>
    <p:sldId id="266" r:id="rId16"/>
    <p:sldId id="265" r:id="rId17"/>
    <p:sldId id="267" r:id="rId18"/>
    <p:sldId id="268" r:id="rId19"/>
    <p:sldId id="259" r:id="rId20"/>
    <p:sldId id="261" r:id="rId21"/>
    <p:sldId id="263" r:id="rId22"/>
    <p:sldId id="26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673C7-E28B-428B-8BD0-F2C8A3423A0C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CBB7F-3B98-4D9E-9ED8-A94A5C3FA1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81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CBB7F-3B98-4D9E-9ED8-A94A5C3FA11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97FF-8F26-4A52-B2EA-83DAA056FA1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5500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srgbClr val="FFFFFF"/>
              </a:solidFill>
            </a:endParaRPr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1B044D-1BC5-4066-AB5D-5E3D36FDAF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1805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ED75-A663-4019-82F2-BA24E5D5481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660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4C2-94B8-4B2B-857C-81127E99210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919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51E2B-32B7-4CFF-85AC-D8F5BBF235B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41595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0C3A9-4E2F-4605-B3FE-82A667ABA3E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5858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E2690-995E-49E5-83A1-6FA67089BC1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72459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8A728-47AF-427B-9C04-F70918CCDE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7920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FD5E2-0F5A-46B0-B56B-645A436177F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4370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AE3F2-B9AE-4D9D-8034-6F6D4D9EA1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38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0EE08-EA66-4CB8-A8A2-A192774EA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9946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70897-8B14-4651-B502-4B5CB43F6B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89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97FF-8F26-4A52-B2EA-83DAA056FA1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7094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7471B-86B4-42BE-9595-BF3EA09ECCA1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37990"/>
      </p:ext>
    </p:extLst>
  </p:cSld>
  <p:clrMapOvr>
    <a:masterClrMapping/>
  </p:clrMapOvr>
  <p:transition>
    <p:wedg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4859D-4B27-4F4D-B1E6-3AF33F0B2A3C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631075"/>
      </p:ext>
    </p:extLst>
  </p:cSld>
  <p:clrMapOvr>
    <a:masterClrMapping/>
  </p:clrMapOvr>
  <p:transition>
    <p:wedg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F7ADB-5FB5-4CB3-8EB9-358D584B590E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60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C9F31-5D27-4E4E-80F2-A8EEB839E333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229522"/>
      </p:ext>
    </p:extLst>
  </p:cSld>
  <p:clrMapOvr>
    <a:masterClrMapping/>
  </p:clrMapOvr>
  <p:transition>
    <p:wedg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5414A-E311-4A2A-A5C5-7CB9F11CAF76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086"/>
      </p:ext>
    </p:extLst>
  </p:cSld>
  <p:clrMapOvr>
    <a:masterClrMapping/>
  </p:clrMapOvr>
  <p:transition>
    <p:wedg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782B0-C22D-4168-BC0A-D01642046AE7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27478"/>
      </p:ext>
    </p:extLst>
  </p:cSld>
  <p:clrMapOvr>
    <a:masterClrMapping/>
  </p:clrMapOvr>
  <p:transition>
    <p:wedg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CD42F-0F7E-4727-85D2-40DC268D3C48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597922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532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245F2-D603-4D43-866B-F1FB5ABB51C0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19070"/>
      </p:ext>
    </p:extLst>
  </p:cSld>
  <p:clrMapOvr>
    <a:masterClrMapping/>
  </p:clrMapOvr>
  <p:transition>
    <p:wedg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B891-F45E-40E5-B0B1-797F79D0BF08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543420"/>
      </p:ext>
    </p:extLst>
  </p:cSld>
  <p:clrMapOvr>
    <a:masterClrMapping/>
  </p:clrMapOvr>
  <p:transition>
    <p:wedg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D8986-473C-4F81-91B6-FBCE559B9F3E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06346"/>
      </p:ext>
    </p:extLst>
  </p:cSld>
  <p:clrMapOvr>
    <a:masterClrMapping/>
  </p:clrMapOvr>
  <p:transition>
    <p:wedg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33C26-7907-4C4B-AD7F-4D54F8478C99}" type="slidenum">
              <a:rPr lang="ru-RU">
                <a:solidFill>
                  <a:srgbClr val="A5B592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13474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513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23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42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9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17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613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77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9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70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5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25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41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584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6905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673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9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201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67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5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988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604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000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67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15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5078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4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906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513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969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734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617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800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594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8379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001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18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6451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598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124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5785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397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526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961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279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437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9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931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556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073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490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8194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632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6573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539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1102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8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969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984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02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3830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9506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297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8540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88933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36D1-1DA3-4894-AEA1-41C30926E866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73203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33812-8847-4982-A896-A31F26DAD5C1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22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CF910-631A-4A1F-9B3D-EC52CC6246D5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839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5ECE8-052F-4E67-9AAF-072DBEBD872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5399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F530-FA6B-412A-903A-6DE1551671FD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334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4454-A996-419D-95F0-0778297EAA68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65571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C9B5E-3BAC-4E34-BBCD-9B0F19DB265C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741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29D35-EDB3-4237-A449-CD76FBA3B61A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093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EC5AC-E82E-4C5D-A529-0A9BBAD83037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0785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612D-EF40-4AE2-A190-3178F409C463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774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C131-2DA3-45D2-93C1-2C4F496C3A4B}" type="slidenum">
              <a:rPr lang="ru-RU">
                <a:solidFill>
                  <a:srgbClr val="4F261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007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srgbClr val="FFFFFF"/>
              </a:solidFill>
            </a:endParaRPr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1B044D-1BC5-4066-AB5D-5E3D36FDAF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94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ED75-A663-4019-82F2-BA24E5D5481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4594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DD4C2-94B8-4B2B-857C-81127E99210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7747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51E2B-32B7-4CFF-85AC-D8F5BBF235B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4757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0C3A9-4E2F-4605-B3FE-82A667ABA3E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705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E2690-995E-49E5-83A1-6FA67089BC1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926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8A728-47AF-427B-9C04-F70918CCDE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3385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FD5E2-0F5A-46B0-B56B-645A436177F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867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AE3F2-B9AE-4D9D-8034-6F6D4D9EA1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343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0EE08-EA66-4CB8-A8A2-A192774EA4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3928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70897-8B14-4651-B502-4B5CB43F6B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3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3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AC5DC8-AA87-4C0A-9C9A-D86FBF9CC681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052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A5B592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A5B592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175A65-DEA8-4992-9F42-3034B31A7EA0}" type="slidenum">
              <a:rPr lang="ru-RU">
                <a:solidFill>
                  <a:srgbClr val="A5B592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A5B592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4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15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88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75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5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F261E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42166A-5EDD-4858-8FB9-3A91A586A992}" type="slidenum">
              <a:rPr lang="ru-RU">
                <a:solidFill>
                  <a:srgbClr val="4F261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F2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04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AC5DC8-AA87-4C0A-9C9A-D86FBF9CC681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1687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ulia.ru/data/cache/2010/02/13/338859_7763nothumb500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kotlovka.ru/pgalery/albums/userpics/10002/normal_829_93.jpg" TargetMode="External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-nomalia.narod.ru/bel2/47.files/image001.jpg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6983413" cy="169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"И будет славить Русь родная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Святых апостолов славян"</a:t>
            </a:r>
          </a:p>
        </p:txBody>
      </p:sp>
      <p:pic>
        <p:nvPicPr>
          <p:cNvPr id="4099" name="Picture 6" descr="Картинка 14 из 977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492375"/>
            <a:ext cx="3300412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849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84213" y="188913"/>
            <a:ext cx="7848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Гимн «Кирилл и Мефодий»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635375" y="908050"/>
            <a:ext cx="48244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Вставай, народ, вздохни всей грудью,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Заре навстречу поспеши.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 Азбукой, тебе подаренной,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Судьбу грядущую пиши.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Надежда. Вера греет души.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Наш путь тернистый – путь вперёд!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Лишь тот народ не погибает,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Где дух Отечества живёт.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Пройдя под солнцем просвещенья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Из давней славной старины,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Мы и сейчас, славяне-братья,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Первоучителям верны!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К апостолам высокославным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Любовь святая глубока.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Дела Мефодия – Кирилла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 славянстве будут жить века!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787900" y="6165850"/>
            <a:ext cx="3744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Стоян Михайловский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(перевод Владимира Смирнова)</a:t>
            </a:r>
          </a:p>
        </p:txBody>
      </p:sp>
      <p:pic>
        <p:nvPicPr>
          <p:cNvPr id="40965" name="Picture 11" descr="Картинка 154 из 29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3222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39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468313" y="404813"/>
            <a:ext cx="607218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0" smtClean="0">
                <a:solidFill>
                  <a:srgbClr val="FFFFFF"/>
                </a:solidFill>
                <a:latin typeface="Arial" charset="0"/>
              </a:rPr>
              <a:t>Молчат гробницы, мумии и кости,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0" smtClean="0">
                <a:solidFill>
                  <a:srgbClr val="FFFFFF"/>
                </a:solidFill>
                <a:latin typeface="Arial" charset="0"/>
              </a:rPr>
              <a:t>Лишь слову жизнь дана: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0" smtClean="0">
                <a:solidFill>
                  <a:srgbClr val="FFFFFF"/>
                </a:solidFill>
                <a:latin typeface="Arial" charset="0"/>
              </a:rPr>
              <a:t>Из древней тьмы, на мировом погосте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0" smtClean="0">
                <a:solidFill>
                  <a:srgbClr val="FFFFFF"/>
                </a:solidFill>
                <a:latin typeface="Arial" charset="0"/>
              </a:rPr>
              <a:t>Звучат лишь Письмена...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0" smtClean="0">
                <a:solidFill>
                  <a:srgbClr val="FFFFFF"/>
                </a:solidFill>
                <a:latin typeface="Arial" charset="0"/>
              </a:rPr>
              <a:t>                                      И.Бунин</a:t>
            </a:r>
          </a:p>
        </p:txBody>
      </p:sp>
    </p:spTree>
    <p:extLst>
      <p:ext uri="{BB962C8B-B14F-4D97-AF65-F5344CB8AC3E}">
        <p14:creationId xmlns:p14="http://schemas.microsoft.com/office/powerpoint/2010/main" val="2027116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1763713" y="357346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http://ru.wikipedia.org/wiki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763713" y="393382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latin typeface="Comic Sans MS" pitchFamily="66" charset="0"/>
              </a:rPr>
              <a:t>  </a:t>
            </a:r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www.b-port.com/…/archive/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1835150" y="4292600"/>
            <a:ext cx="3240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http://images.yandex.ru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1835150" y="4652963"/>
            <a:ext cx="300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http://guru.sevstar.net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1835150" y="5013325"/>
            <a:ext cx="288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http://raduga.lekks.ru</a:t>
            </a:r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1835150" y="2852738"/>
            <a:ext cx="290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http://fotki.yandex.ru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1835150" y="5373688"/>
            <a:ext cx="2809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http://susanin.udm.ru</a:t>
            </a: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1763713" y="2133600"/>
            <a:ext cx="3500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http://www.mion.novsu.ac.ru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1835150" y="2492375"/>
            <a:ext cx="228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http://venividi.ru</a:t>
            </a:r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1763713" y="3213100"/>
            <a:ext cx="5724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http://chekushka3.narod.ru/fotomukachevo.html</a:t>
            </a:r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2916238" y="333375"/>
            <a:ext cx="295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Ресурсы</a:t>
            </a:r>
          </a:p>
        </p:txBody>
      </p:sp>
      <p:pic>
        <p:nvPicPr>
          <p:cNvPr id="41998" name="Picture 24" descr="книга 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3725863"/>
            <a:ext cx="273685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1835150" y="5661025"/>
            <a:ext cx="337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http://office.microsoft.com</a:t>
            </a:r>
          </a:p>
        </p:txBody>
      </p:sp>
    </p:spTree>
    <p:extLst>
      <p:ext uri="{BB962C8B-B14F-4D97-AF65-F5344CB8AC3E}">
        <p14:creationId xmlns:p14="http://schemas.microsoft.com/office/powerpoint/2010/main" val="70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39750" y="333375"/>
            <a:ext cx="81359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«Велика бо бывает польза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от ученья книжного».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                                                                                 (летопись 1037 года)</a:t>
            </a:r>
          </a:p>
        </p:txBody>
      </p:sp>
      <p:pic>
        <p:nvPicPr>
          <p:cNvPr id="17411" name="Picture 16" descr="Картинка 4 из 5247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989138"/>
            <a:ext cx="5903912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182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084kiev03v"/>
          <p:cNvPicPr>
            <a:picLocks noChangeAspect="1" noChangeArrowheads="1"/>
          </p:cNvPicPr>
          <p:nvPr/>
        </p:nvPicPr>
        <p:blipFill>
          <a:blip r:embed="rId2"/>
          <a:srcRect t="4695"/>
          <a:stretch>
            <a:fillRect/>
          </a:stretch>
        </p:blipFill>
        <p:spPr bwMode="auto">
          <a:xfrm>
            <a:off x="323850" y="549275"/>
            <a:ext cx="39401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6237288"/>
            <a:ext cx="4392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Памятник Святым Кириллу и Мефодию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643438" y="1196975"/>
            <a:ext cx="43211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  Праздник в честь Кирилла и Мефодия — государственный праздник в России (с 1991 года), Болгарии, Чехии, Словакии и Республике Македонии. В России, Болгарии и Республике Македонии праздник отмечается 24 мая; в России и Болгарии он носит имя День славянской культуры и письменности, в Македонии — День Святых Кирилла и Мефодия. В Чехии и Словакии праздник отмечается 5 июля.</a:t>
            </a:r>
          </a:p>
        </p:txBody>
      </p:sp>
    </p:spTree>
    <p:extLst>
      <p:ext uri="{BB962C8B-B14F-4D97-AF65-F5344CB8AC3E}">
        <p14:creationId xmlns:p14="http://schemas.microsoft.com/office/powerpoint/2010/main" val="352031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vasneztov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2513"/>
            <a:ext cx="2682875" cy="48244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50825" y="6032500"/>
            <a:ext cx="2616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Летописец Нестор. Художник Васнецов В. Акварель 1919 г.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0" y="0"/>
            <a:ext cx="5976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Игра «НАЗОВИ СЛОВО»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6215063" y="642938"/>
            <a:ext cx="2305050" cy="647700"/>
          </a:xfrm>
          <a:prstGeom prst="wedgeRectCallout">
            <a:avLst>
              <a:gd name="adj1" fmla="val -51995"/>
              <a:gd name="adj2" fmla="val 806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1ECD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Исконно русские слова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1ECD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3214688" y="642938"/>
            <a:ext cx="2303462" cy="649287"/>
          </a:xfrm>
          <a:prstGeom prst="wedgeRectCallout">
            <a:avLst>
              <a:gd name="adj1" fmla="val -46625"/>
              <a:gd name="adj2" fmla="val 734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F1ECD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Старославянские слова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63" y="1571625"/>
            <a:ext cx="8001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Глад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85938"/>
            <a:ext cx="11620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Здравие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50" y="2357438"/>
            <a:ext cx="12192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Здравый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571750"/>
            <a:ext cx="9017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Страж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63" y="3000375"/>
            <a:ext cx="9921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Страна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214688"/>
            <a:ext cx="10668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Драгой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9000" y="3643313"/>
            <a:ext cx="75247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Брег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00563" y="3786188"/>
            <a:ext cx="9350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Древо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63" y="4286250"/>
            <a:ext cx="823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Хлад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3" y="4429125"/>
            <a:ext cx="86836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Врата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29000" y="5929313"/>
            <a:ext cx="900113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Власы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4813" y="5429250"/>
            <a:ext cx="13223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Владимир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25" y="4929188"/>
            <a:ext cx="10001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4F2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Злато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358063" y="5072063"/>
            <a:ext cx="12144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Володя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215063" y="1571625"/>
            <a:ext cx="92075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Голод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00938" y="1928813"/>
            <a:ext cx="12827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Здоровье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313" y="2357438"/>
            <a:ext cx="137318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Здоровый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72375" y="2643188"/>
            <a:ext cx="105568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Сторож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72188" y="3000375"/>
            <a:ext cx="1077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Сторона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72375" y="3286125"/>
            <a:ext cx="1150938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Дорогой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00750" y="3643313"/>
            <a:ext cx="809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Берег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286625" y="3786188"/>
            <a:ext cx="10620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Дерево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57875" y="4357688"/>
            <a:ext cx="9096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Холод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215188" y="4357688"/>
            <a:ext cx="10223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Ворота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786438" y="4929188"/>
            <a:ext cx="1128712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Золото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572250" y="5786438"/>
            <a:ext cx="1190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Волосы 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57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83568" y="404813"/>
            <a:ext cx="7919095" cy="169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5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49371"/>
            <a:ext cx="7632848" cy="154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764704"/>
            <a:ext cx="7201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Оказывается, что каждая буква кириллицы имеет свое толкование. </a:t>
            </a:r>
            <a:endParaRPr lang="ru-RU" b="1" dirty="0"/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 rot="-615016">
            <a:off x="1052082" y="2161976"/>
            <a:ext cx="2501900" cy="3930033"/>
            <a:chOff x="158" y="1570"/>
            <a:chExt cx="1576" cy="2540"/>
          </a:xfrm>
        </p:grpSpPr>
        <p:sp>
          <p:nvSpPr>
            <p:cNvPr id="7" name="AutoShape 10"/>
            <p:cNvSpPr>
              <a:spLocks noChangeArrowheads="1"/>
            </p:cNvSpPr>
            <p:nvPr/>
          </p:nvSpPr>
          <p:spPr bwMode="auto">
            <a:xfrm>
              <a:off x="158" y="1570"/>
              <a:ext cx="1542" cy="254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pic>
          <p:nvPicPr>
            <p:cNvPr id="8" name="Рисунок 7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5" y="1750"/>
              <a:ext cx="1125" cy="139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249" y="3339"/>
              <a:ext cx="1485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</a:rPr>
                <a:t>«Б»</a:t>
              </a:r>
              <a:r>
                <a:rPr kumimoji="0" lang="ru-RU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– Буки – переводится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как «Буква»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75096"/>
            <a:ext cx="2957513" cy="402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5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2"/>
          <p:cNvGrpSpPr>
            <a:grpSpLocks/>
          </p:cNvGrpSpPr>
          <p:nvPr/>
        </p:nvGrpSpPr>
        <p:grpSpPr bwMode="auto">
          <a:xfrm>
            <a:off x="6372225" y="260350"/>
            <a:ext cx="2376488" cy="4032250"/>
            <a:chOff x="4014" y="255"/>
            <a:chExt cx="1497" cy="2540"/>
          </a:xfrm>
        </p:grpSpPr>
        <p:sp>
          <p:nvSpPr>
            <p:cNvPr id="22540" name="AutoShape 10"/>
            <p:cNvSpPr>
              <a:spLocks noChangeArrowheads="1"/>
            </p:cNvSpPr>
            <p:nvPr/>
          </p:nvSpPr>
          <p:spPr bwMode="auto">
            <a:xfrm>
              <a:off x="4014" y="255"/>
              <a:ext cx="1497" cy="254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</a:endParaRPr>
            </a:p>
          </p:txBody>
        </p:sp>
        <p:sp>
          <p:nvSpPr>
            <p:cNvPr id="22541" name="TextBox 4"/>
            <p:cNvSpPr txBox="1">
              <a:spLocks noChangeArrowheads="1"/>
            </p:cNvSpPr>
            <p:nvPr/>
          </p:nvSpPr>
          <p:spPr bwMode="auto">
            <a:xfrm>
              <a:off x="4059" y="1344"/>
              <a:ext cx="1452" cy="1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FF0000"/>
                  </a:solidFill>
                  <a:latin typeface="Arial Narrow" pitchFamily="34" charset="0"/>
                </a:rPr>
                <a:t>«Т»</a:t>
              </a:r>
              <a:r>
                <a:rPr lang="ru-RU" smtClean="0">
                  <a:solidFill>
                    <a:srgbClr val="FFFFFF"/>
                  </a:solidFill>
                  <a:latin typeface="Arial Narrow" pitchFamily="34" charset="0"/>
                </a:rPr>
                <a:t> </a:t>
              </a: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– Твердо – обозначает: </a:t>
              </a:r>
              <a:endParaRPr lang="en-US" smtClean="0">
                <a:solidFill>
                  <a:srgbClr val="000000"/>
                </a:solidFill>
                <a:latin typeface="Arial Narrow" pitchFamily="34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твердь, </a:t>
              </a:r>
              <a:endParaRPr lang="en-US" smtClean="0">
                <a:solidFill>
                  <a:srgbClr val="000000"/>
                </a:solidFill>
                <a:latin typeface="Arial Narrow" pitchFamily="34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крепкий, нерушимый, стойкий, </a:t>
              </a:r>
              <a:endParaRPr lang="en-US" smtClean="0">
                <a:solidFill>
                  <a:srgbClr val="000000"/>
                </a:solidFill>
                <a:latin typeface="Arial Narrow" pitchFamily="34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уверенный, </a:t>
              </a:r>
              <a:endParaRPr lang="en-US" smtClean="0">
                <a:solidFill>
                  <a:srgbClr val="000000"/>
                </a:solidFill>
                <a:latin typeface="Arial Narrow" pitchFamily="34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верный, </a:t>
              </a:r>
              <a:endParaRPr lang="en-US" smtClean="0">
                <a:solidFill>
                  <a:srgbClr val="000000"/>
                </a:solidFill>
                <a:latin typeface="Arial Narrow" pitchFamily="34" charset="0"/>
              </a:endParaRP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000000"/>
                  </a:solidFill>
                  <a:latin typeface="Arial Narrow" pitchFamily="34" charset="0"/>
                </a:rPr>
                <a:t>прочный.</a:t>
              </a:r>
            </a:p>
          </p:txBody>
        </p:sp>
      </p:grpSp>
      <p:pic>
        <p:nvPicPr>
          <p:cNvPr id="22531" name="Содержимое 3"/>
          <p:cNvPicPr>
            <a:picLocks noGrp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77050" y="404813"/>
            <a:ext cx="1357313" cy="1643062"/>
          </a:xfrm>
        </p:spPr>
      </p:pic>
      <p:grpSp>
        <p:nvGrpSpPr>
          <p:cNvPr id="22532" name="Group 9"/>
          <p:cNvGrpSpPr>
            <a:grpSpLocks/>
          </p:cNvGrpSpPr>
          <p:nvPr/>
        </p:nvGrpSpPr>
        <p:grpSpPr bwMode="auto">
          <a:xfrm>
            <a:off x="3419475" y="2349500"/>
            <a:ext cx="2520950" cy="3743325"/>
            <a:chOff x="295" y="255"/>
            <a:chExt cx="1179" cy="1860"/>
          </a:xfrm>
        </p:grpSpPr>
        <p:sp>
          <p:nvSpPr>
            <p:cNvPr id="22537" name="AutoShape 8"/>
            <p:cNvSpPr>
              <a:spLocks noChangeArrowheads="1"/>
            </p:cNvSpPr>
            <p:nvPr/>
          </p:nvSpPr>
          <p:spPr bwMode="auto">
            <a:xfrm>
              <a:off x="295" y="255"/>
              <a:ext cx="1179" cy="186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</a:endParaRPr>
            </a:p>
          </p:txBody>
        </p:sp>
        <p:pic>
          <p:nvPicPr>
            <p:cNvPr id="22538" name="Рисунок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346"/>
              <a:ext cx="810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9" name="TextBox 6"/>
            <p:cNvSpPr txBox="1">
              <a:spLocks noChangeArrowheads="1"/>
            </p:cNvSpPr>
            <p:nvPr/>
          </p:nvSpPr>
          <p:spPr bwMode="auto">
            <a:xfrm>
              <a:off x="340" y="1389"/>
              <a:ext cx="10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sz="2000" smtClean="0">
                  <a:solidFill>
                    <a:srgbClr val="FF0000"/>
                  </a:solidFill>
                  <a:latin typeface="Arial Narrow" pitchFamily="34" charset="0"/>
                </a:rPr>
                <a:t>«И»</a:t>
              </a:r>
              <a:r>
                <a:rPr lang="ru-RU" sz="2000" smtClean="0">
                  <a:solidFill>
                    <a:srgbClr val="FFFFFF"/>
                  </a:solidFill>
                  <a:latin typeface="Arial Narrow" pitchFamily="34" charset="0"/>
                </a:rPr>
                <a:t> </a:t>
              </a:r>
              <a:r>
                <a:rPr lang="ru-RU" sz="2000" smtClean="0">
                  <a:solidFill>
                    <a:srgbClr val="000000"/>
                  </a:solidFill>
                  <a:latin typeface="Arial Narrow" pitchFamily="34" charset="0"/>
                </a:rPr>
                <a:t>исполняет функцию союза.</a:t>
              </a:r>
              <a:r>
                <a:rPr lang="ru-RU" smtClean="0">
                  <a:solidFill>
                    <a:srgbClr val="000000"/>
                  </a:solidFill>
                  <a:latin typeface="Verdana" pitchFamily="34" charset="0"/>
                </a:rPr>
                <a:t> </a:t>
              </a:r>
            </a:p>
          </p:txBody>
        </p:sp>
      </p:grpSp>
      <p:grpSp>
        <p:nvGrpSpPr>
          <p:cNvPr id="22533" name="Group 25"/>
          <p:cNvGrpSpPr>
            <a:grpSpLocks/>
          </p:cNvGrpSpPr>
          <p:nvPr/>
        </p:nvGrpSpPr>
        <p:grpSpPr bwMode="auto">
          <a:xfrm>
            <a:off x="323850" y="0"/>
            <a:ext cx="2674938" cy="4535488"/>
            <a:chOff x="3780" y="1344"/>
            <a:chExt cx="1685" cy="2857"/>
          </a:xfrm>
        </p:grpSpPr>
        <p:sp>
          <p:nvSpPr>
            <p:cNvPr id="22534" name="AutoShape 26"/>
            <p:cNvSpPr>
              <a:spLocks noChangeArrowheads="1"/>
            </p:cNvSpPr>
            <p:nvPr/>
          </p:nvSpPr>
          <p:spPr bwMode="auto">
            <a:xfrm>
              <a:off x="3787" y="1344"/>
              <a:ext cx="1678" cy="285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srgbClr val="FFFFFF"/>
                </a:solidFill>
              </a:endParaRPr>
            </a:p>
          </p:txBody>
        </p:sp>
        <p:pic>
          <p:nvPicPr>
            <p:cNvPr id="9" name="Рисунок 8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05" y="1434"/>
              <a:ext cx="1125" cy="103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536" name="TextBox 9"/>
            <p:cNvSpPr txBox="1">
              <a:spLocks noChangeArrowheads="1"/>
            </p:cNvSpPr>
            <p:nvPr/>
          </p:nvSpPr>
          <p:spPr bwMode="auto">
            <a:xfrm>
              <a:off x="3780" y="2475"/>
              <a:ext cx="1665" cy="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  <a:latin typeface="Verdana" pitchFamily="34" charset="0"/>
                </a:rPr>
                <a:t>«О»</a:t>
              </a:r>
              <a:r>
                <a:rPr lang="ru-RU" dirty="0" smtClean="0">
                  <a:solidFill>
                    <a:srgbClr val="000000"/>
                  </a:solidFill>
                  <a:latin typeface="Verdana" pitchFamily="34" charset="0"/>
                </a:rPr>
                <a:t> – Он –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000000"/>
                  </a:solidFill>
                  <a:latin typeface="Verdana" pitchFamily="34" charset="0"/>
                </a:rPr>
                <a:t>означает и просто местоимение «он», и , по мнению ученых, иносказательно означает Бога: «Им свет стоит» и т.д.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04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03-azbou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57188"/>
            <a:ext cx="6500812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55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500063" y="2857500"/>
            <a:ext cx="4643437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FF"/>
                </a:solidFill>
                <a:latin typeface="Verdana" pitchFamily="34" charset="0"/>
              </a:rPr>
              <a:t>На протяжении 1000 лет кириллица несколько раз видоизменялась.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FF"/>
                </a:solidFill>
                <a:latin typeface="Verdana" pitchFamily="34" charset="0"/>
              </a:rPr>
              <a:t>В России этот алфавит прошел через шесть реформ, важнейшими из которых были реформы Петра </a:t>
            </a:r>
            <a:r>
              <a:rPr lang="en-US" b="1" smtClean="0">
                <a:solidFill>
                  <a:srgbClr val="0000FF"/>
                </a:solidFill>
                <a:latin typeface="Verdana" pitchFamily="34" charset="0"/>
              </a:rPr>
              <a:t>I</a:t>
            </a:r>
            <a:r>
              <a:rPr lang="ru-RU" b="1" smtClean="0">
                <a:solidFill>
                  <a:srgbClr val="0000FF"/>
                </a:solidFill>
                <a:latin typeface="Verdana" pitchFamily="34" charset="0"/>
              </a:rPr>
              <a:t>.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FF"/>
                </a:solidFill>
                <a:latin typeface="Verdana" pitchFamily="34" charset="0"/>
              </a:rPr>
              <a:t>Он упростил азбуку. Петр</a:t>
            </a:r>
            <a:r>
              <a:rPr lang="en-US" b="1" smtClean="0">
                <a:solidFill>
                  <a:srgbClr val="0000FF"/>
                </a:solidFill>
                <a:latin typeface="Verdana" pitchFamily="34" charset="0"/>
              </a:rPr>
              <a:t> I</a:t>
            </a:r>
            <a:r>
              <a:rPr lang="ru-RU" b="1" smtClean="0">
                <a:solidFill>
                  <a:srgbClr val="0000FF"/>
                </a:solidFill>
                <a:latin typeface="Verdana" pitchFamily="34" charset="0"/>
              </a:rPr>
              <a:t> оставил старое написание букв в церковных книгах, а в книгах и документах ввел гражданский шрифт, близкий к современному и состоявший из 36 букв.</a:t>
            </a:r>
          </a:p>
        </p:txBody>
      </p:sp>
      <p:pic>
        <p:nvPicPr>
          <p:cNvPr id="32771" name="Picture 32" descr="petr1i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4438" y="428625"/>
            <a:ext cx="2500312" cy="2286000"/>
          </a:xfr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2772" name="Picture 30" descr="петр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692150"/>
            <a:ext cx="3640138" cy="5094288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715000" y="5661025"/>
            <a:ext cx="3143250" cy="784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/>
              </a:rPr>
              <a:t>Правка алфавита Петром </a:t>
            </a:r>
            <a:r>
              <a:rPr lang="en-US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81001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042988" y="404813"/>
            <a:ext cx="7850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«СТАРОСЛАВЯНСКИЙ ЯЗЫК»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124075" y="1196975"/>
            <a:ext cx="6408738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Отчего, обжигая горло,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Разбираю часами подряд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Сочетания «оло» и «оро» -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«Вран» и «ворон», «молод» и «млад»?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«Человек некий име два сына…»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Я прислушиваюсь к словам.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Открывается а них Россия,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Легендарная быль славян…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Сто-ро-на.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Го-ло-са.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До-ро-га.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Я усвоил твёрдо азы: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 давних лет к открытости слога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Тяготел славянский язык.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                                              С. Крыжановский.</a:t>
            </a:r>
          </a:p>
        </p:txBody>
      </p:sp>
      <p:pic>
        <p:nvPicPr>
          <p:cNvPr id="24580" name="Picture 6" descr="24107180_kniga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97200"/>
            <a:ext cx="25923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546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Океан">
  <a:themeElements>
    <a:clrScheme name="Океан 7">
      <a:dk1>
        <a:srgbClr val="5F5F5F"/>
      </a:dk1>
      <a:lt1>
        <a:srgbClr val="FFFFFF"/>
      </a:lt1>
      <a:dk2>
        <a:srgbClr val="FF6600"/>
      </a:dk2>
      <a:lt2>
        <a:srgbClr val="FFFFFF"/>
      </a:lt2>
      <a:accent1>
        <a:srgbClr val="CC6600"/>
      </a:accent1>
      <a:accent2>
        <a:srgbClr val="FF6600"/>
      </a:accent2>
      <a:accent3>
        <a:srgbClr val="FFB8AA"/>
      </a:accent3>
      <a:accent4>
        <a:srgbClr val="DADADA"/>
      </a:accent4>
      <a:accent5>
        <a:srgbClr val="E2B8AA"/>
      </a:accent5>
      <a:accent6>
        <a:srgbClr val="E75C00"/>
      </a:accent6>
      <a:hlink>
        <a:srgbClr val="FFFF99"/>
      </a:hlink>
      <a:folHlink>
        <a:srgbClr val="FFCC99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кеан">
  <a:themeElements>
    <a:clrScheme name="Океан 7">
      <a:dk1>
        <a:srgbClr val="5F5F5F"/>
      </a:dk1>
      <a:lt1>
        <a:srgbClr val="FFFFFF"/>
      </a:lt1>
      <a:dk2>
        <a:srgbClr val="FF6600"/>
      </a:dk2>
      <a:lt2>
        <a:srgbClr val="FFFFFF"/>
      </a:lt2>
      <a:accent1>
        <a:srgbClr val="CC6600"/>
      </a:accent1>
      <a:accent2>
        <a:srgbClr val="FF6600"/>
      </a:accent2>
      <a:accent3>
        <a:srgbClr val="FFB8AA"/>
      </a:accent3>
      <a:accent4>
        <a:srgbClr val="DADADA"/>
      </a:accent4>
      <a:accent5>
        <a:srgbClr val="E2B8AA"/>
      </a:accent5>
      <a:accent6>
        <a:srgbClr val="E75C00"/>
      </a:accent6>
      <a:hlink>
        <a:srgbClr val="FFFF99"/>
      </a:hlink>
      <a:folHlink>
        <a:srgbClr val="FFCC99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469</Words>
  <Application>Microsoft Office PowerPoint</Application>
  <PresentationFormat>Экран (4:3)</PresentationFormat>
  <Paragraphs>107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Тема Office</vt:lpstr>
      <vt:lpstr>Шаблон оформления 'Опавшие листья'</vt:lpstr>
      <vt:lpstr>1_Шаблон оформления 'Опавшие листья'</vt:lpstr>
      <vt:lpstr>2_Шаблон оформления 'Опавшие листья'</vt:lpstr>
      <vt:lpstr>3_Шаблон оформления 'Опавшие листья'</vt:lpstr>
      <vt:lpstr>4_Шаблон оформления 'Опавшие листья'</vt:lpstr>
      <vt:lpstr>5_Шаблон оформления 'Опавшие листья'</vt:lpstr>
      <vt:lpstr>6_Шаблон оформления 'Опавшие листья'</vt:lpstr>
      <vt:lpstr>Океан</vt:lpstr>
      <vt:lpstr>2_Океан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2019-11-13T00:21:45Z</dcterms:created>
  <dcterms:modified xsi:type="dcterms:W3CDTF">2019-11-13T00:47:24Z</dcterms:modified>
</cp:coreProperties>
</file>