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70" r:id="rId12"/>
    <p:sldId id="266" r:id="rId13"/>
    <p:sldId id="267" r:id="rId14"/>
    <p:sldId id="268" r:id="rId15"/>
    <p:sldId id="269" r:id="rId16"/>
    <p:sldId id="272" r:id="rId17"/>
    <p:sldId id="273" r:id="rId18"/>
    <p:sldId id="271" r:id="rId19"/>
    <p:sldId id="274" r:id="rId20"/>
    <p:sldId id="276" r:id="rId21"/>
    <p:sldId id="275" r:id="rId22"/>
    <p:sldId id="278" r:id="rId23"/>
    <p:sldId id="279" r:id="rId24"/>
    <p:sldId id="280" r:id="rId25"/>
    <p:sldId id="277" r:id="rId26"/>
    <p:sldId id="281" r:id="rId27"/>
    <p:sldId id="282" r:id="rId28"/>
    <p:sldId id="283" r:id="rId29"/>
    <p:sldId id="284" r:id="rId30"/>
    <p:sldId id="285" r:id="rId31"/>
    <p:sldId id="289" r:id="rId32"/>
    <p:sldId id="286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3" r:id="rId46"/>
    <p:sldId id="304" r:id="rId47"/>
    <p:sldId id="305" r:id="rId48"/>
    <p:sldId id="306" r:id="rId49"/>
    <p:sldId id="307" r:id="rId50"/>
    <p:sldId id="311" r:id="rId51"/>
    <p:sldId id="308" r:id="rId52"/>
    <p:sldId id="314" r:id="rId53"/>
    <p:sldId id="312" r:id="rId54"/>
    <p:sldId id="313" r:id="rId55"/>
    <p:sldId id="315" r:id="rId56"/>
    <p:sldId id="318" r:id="rId57"/>
    <p:sldId id="316" r:id="rId58"/>
    <p:sldId id="317" r:id="rId59"/>
    <p:sldId id="319" r:id="rId60"/>
    <p:sldId id="321" r:id="rId61"/>
    <p:sldId id="324" r:id="rId62"/>
    <p:sldId id="322" r:id="rId63"/>
    <p:sldId id="323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  <a:srgbClr val="FF99FF"/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65" d="100"/>
          <a:sy n="65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0B3EC-2360-438A-8767-4215682CD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A8D3E-B379-4D4D-9EB4-E54FC3B5D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F81BD-71FA-40D1-AB1D-2F4DE5780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06848-1EDA-4AC7-987E-BA0E42DA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29B48-2F4F-403A-9C3C-0184663FB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0CC99-FDCB-4B53-ADA6-6E737C6E2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5A512-BDF9-4691-9CE7-80FD3D75B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3129A-2327-40CD-9ECF-A033448D2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4B7CE-F9B9-4188-9829-ACFC3C4C1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136F3-A4E2-41A4-A155-68E4518AA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D0203-5AB7-417B-B69F-24AEE5119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4F544-4A8E-4F00-9881-44A5BF49A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8BBD6A9-708F-4098-88BF-7AFE3B120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0.xml"/><Relationship Id="rId4" Type="http://schemas.openxmlformats.org/officeDocument/2006/relationships/slide" Target="slide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7" Type="http://schemas.openxmlformats.org/officeDocument/2006/relationships/slide" Target="slide2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64.xml"/><Relationship Id="rId4" Type="http://schemas.openxmlformats.org/officeDocument/2006/relationships/slide" Target="slide5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Параллельность прямых и плоскостей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063080"/>
          </a:xfrm>
        </p:spPr>
        <p:txBody>
          <a:bodyPr/>
          <a:lstStyle/>
          <a:p>
            <a:pPr eaLnBrk="1" hangingPunct="1"/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1638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7471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№1</a:t>
            </a:r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827088" y="1916113"/>
            <a:ext cx="4032250" cy="3151187"/>
            <a:chOff x="521" y="1207"/>
            <a:chExt cx="1769" cy="1386"/>
          </a:xfrm>
        </p:grpSpPr>
        <p:sp>
          <p:nvSpPr>
            <p:cNvPr id="16392" name="Text Box 44"/>
            <p:cNvSpPr txBox="1">
              <a:spLocks noChangeArrowheads="1"/>
            </p:cNvSpPr>
            <p:nvPr/>
          </p:nvSpPr>
          <p:spPr bwMode="auto">
            <a:xfrm>
              <a:off x="612" y="1979"/>
              <a:ext cx="182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  <p:sp>
          <p:nvSpPr>
            <p:cNvPr id="16393" name="Line 71"/>
            <p:cNvSpPr>
              <a:spLocks noChangeShapeType="1"/>
            </p:cNvSpPr>
            <p:nvPr/>
          </p:nvSpPr>
          <p:spPr bwMode="auto">
            <a:xfrm>
              <a:off x="884" y="1706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Line 72"/>
            <p:cNvSpPr>
              <a:spLocks noChangeShapeType="1"/>
            </p:cNvSpPr>
            <p:nvPr/>
          </p:nvSpPr>
          <p:spPr bwMode="auto">
            <a:xfrm>
              <a:off x="521" y="2205"/>
              <a:ext cx="140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6395" name="AutoShape 73"/>
            <p:cNvCxnSpPr>
              <a:cxnSpLocks noChangeShapeType="1"/>
              <a:stCxn id="16393" idx="0"/>
            </p:cNvCxnSpPr>
            <p:nvPr/>
          </p:nvCxnSpPr>
          <p:spPr bwMode="auto">
            <a:xfrm flipH="1">
              <a:off x="521" y="1706"/>
              <a:ext cx="363" cy="49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6396" name="AutoShape 74"/>
            <p:cNvCxnSpPr>
              <a:cxnSpLocks noChangeShapeType="1"/>
              <a:stCxn id="16393" idx="1"/>
              <a:endCxn id="16394" idx="1"/>
            </p:cNvCxnSpPr>
            <p:nvPr/>
          </p:nvCxnSpPr>
          <p:spPr bwMode="auto">
            <a:xfrm flipH="1">
              <a:off x="1927" y="1706"/>
              <a:ext cx="363" cy="50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16397" name="Group 77"/>
            <p:cNvGrpSpPr>
              <a:grpSpLocks/>
            </p:cNvGrpSpPr>
            <p:nvPr/>
          </p:nvGrpSpPr>
          <p:grpSpPr bwMode="auto">
            <a:xfrm>
              <a:off x="1156" y="1389"/>
              <a:ext cx="545" cy="544"/>
              <a:chOff x="2789" y="1616"/>
              <a:chExt cx="545" cy="544"/>
            </a:xfrm>
          </p:grpSpPr>
          <p:sp>
            <p:nvSpPr>
              <p:cNvPr id="16415" name="Line 75"/>
              <p:cNvSpPr>
                <a:spLocks noChangeShapeType="1"/>
              </p:cNvSpPr>
              <p:nvPr/>
            </p:nvSpPr>
            <p:spPr bwMode="auto">
              <a:xfrm flipH="1">
                <a:off x="2789" y="1616"/>
                <a:ext cx="27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16" name="Line 76"/>
              <p:cNvSpPr>
                <a:spLocks noChangeShapeType="1"/>
              </p:cNvSpPr>
              <p:nvPr/>
            </p:nvSpPr>
            <p:spPr bwMode="auto">
              <a:xfrm>
                <a:off x="3061" y="1616"/>
                <a:ext cx="27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398" name="Group 78"/>
            <p:cNvGrpSpPr>
              <a:grpSpLocks/>
            </p:cNvGrpSpPr>
            <p:nvPr/>
          </p:nvGrpSpPr>
          <p:grpSpPr bwMode="auto">
            <a:xfrm flipV="1">
              <a:off x="1156" y="1933"/>
              <a:ext cx="545" cy="544"/>
              <a:chOff x="2789" y="1616"/>
              <a:chExt cx="545" cy="544"/>
            </a:xfrm>
          </p:grpSpPr>
          <p:sp>
            <p:nvSpPr>
              <p:cNvPr id="16413" name="Line 79"/>
              <p:cNvSpPr>
                <a:spLocks noChangeShapeType="1"/>
              </p:cNvSpPr>
              <p:nvPr/>
            </p:nvSpPr>
            <p:spPr bwMode="auto">
              <a:xfrm flipH="1">
                <a:off x="2789" y="1616"/>
                <a:ext cx="27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14" name="Line 80"/>
              <p:cNvSpPr>
                <a:spLocks noChangeShapeType="1"/>
              </p:cNvSpPr>
              <p:nvPr/>
            </p:nvSpPr>
            <p:spPr bwMode="auto">
              <a:xfrm>
                <a:off x="3061" y="1616"/>
                <a:ext cx="27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399" name="Line 81"/>
            <p:cNvSpPr>
              <a:spLocks noChangeShapeType="1"/>
            </p:cNvSpPr>
            <p:nvPr/>
          </p:nvSpPr>
          <p:spPr bwMode="auto">
            <a:xfrm>
              <a:off x="1565" y="1706"/>
              <a:ext cx="7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82"/>
            <p:cNvSpPr>
              <a:spLocks noChangeShapeType="1"/>
            </p:cNvSpPr>
            <p:nvPr/>
          </p:nvSpPr>
          <p:spPr bwMode="auto">
            <a:xfrm>
              <a:off x="884" y="1706"/>
              <a:ext cx="4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Line 83"/>
            <p:cNvSpPr>
              <a:spLocks noChangeShapeType="1"/>
            </p:cNvSpPr>
            <p:nvPr/>
          </p:nvSpPr>
          <p:spPr bwMode="auto">
            <a:xfrm>
              <a:off x="1292" y="2205"/>
              <a:ext cx="137" cy="2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Line 84"/>
            <p:cNvSpPr>
              <a:spLocks noChangeShapeType="1"/>
            </p:cNvSpPr>
            <p:nvPr/>
          </p:nvSpPr>
          <p:spPr bwMode="auto">
            <a:xfrm flipH="1">
              <a:off x="1429" y="2205"/>
              <a:ext cx="136" cy="2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Line 86"/>
            <p:cNvSpPr>
              <a:spLocks noChangeShapeType="1"/>
            </p:cNvSpPr>
            <p:nvPr/>
          </p:nvSpPr>
          <p:spPr bwMode="auto">
            <a:xfrm flipH="1">
              <a:off x="1202" y="1389"/>
              <a:ext cx="227" cy="45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Line 87"/>
            <p:cNvSpPr>
              <a:spLocks noChangeShapeType="1"/>
            </p:cNvSpPr>
            <p:nvPr/>
          </p:nvSpPr>
          <p:spPr bwMode="auto">
            <a:xfrm>
              <a:off x="1429" y="1389"/>
              <a:ext cx="227" cy="45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Text Box 88"/>
            <p:cNvSpPr txBox="1">
              <a:spLocks noChangeArrowheads="1"/>
            </p:cNvSpPr>
            <p:nvPr/>
          </p:nvSpPr>
          <p:spPr bwMode="auto">
            <a:xfrm>
              <a:off x="975" y="1842"/>
              <a:ext cx="14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А</a:t>
              </a:r>
            </a:p>
          </p:txBody>
        </p:sp>
        <p:sp>
          <p:nvSpPr>
            <p:cNvPr id="16406" name="Text Box 89"/>
            <p:cNvSpPr txBox="1">
              <a:spLocks noChangeArrowheads="1"/>
            </p:cNvSpPr>
            <p:nvPr/>
          </p:nvSpPr>
          <p:spPr bwMode="auto">
            <a:xfrm>
              <a:off x="1338" y="1207"/>
              <a:ext cx="14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В</a:t>
              </a:r>
            </a:p>
          </p:txBody>
        </p:sp>
        <p:sp>
          <p:nvSpPr>
            <p:cNvPr id="16407" name="Text Box 90"/>
            <p:cNvSpPr txBox="1">
              <a:spLocks noChangeArrowheads="1"/>
            </p:cNvSpPr>
            <p:nvPr/>
          </p:nvSpPr>
          <p:spPr bwMode="auto">
            <a:xfrm>
              <a:off x="1655" y="1888"/>
              <a:ext cx="153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С</a:t>
              </a:r>
            </a:p>
          </p:txBody>
        </p:sp>
        <p:sp>
          <p:nvSpPr>
            <p:cNvPr id="16408" name="Text Box 91"/>
            <p:cNvSpPr txBox="1">
              <a:spLocks noChangeArrowheads="1"/>
            </p:cNvSpPr>
            <p:nvPr/>
          </p:nvSpPr>
          <p:spPr bwMode="auto">
            <a:xfrm>
              <a:off x="1338" y="2432"/>
              <a:ext cx="153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</a:t>
              </a:r>
              <a:endParaRPr lang="ru-RU"/>
            </a:p>
          </p:txBody>
        </p:sp>
        <p:sp>
          <p:nvSpPr>
            <p:cNvPr id="16409" name="Oval 92"/>
            <p:cNvSpPr>
              <a:spLocks noChangeArrowheads="1"/>
            </p:cNvSpPr>
            <p:nvPr/>
          </p:nvSpPr>
          <p:spPr bwMode="auto">
            <a:xfrm>
              <a:off x="1186" y="1834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0" name="Oval 93"/>
            <p:cNvSpPr>
              <a:spLocks noChangeArrowheads="1"/>
            </p:cNvSpPr>
            <p:nvPr/>
          </p:nvSpPr>
          <p:spPr bwMode="auto">
            <a:xfrm>
              <a:off x="1651" y="1834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1" name="Text Box 94"/>
            <p:cNvSpPr txBox="1">
              <a:spLocks noChangeArrowheads="1"/>
            </p:cNvSpPr>
            <p:nvPr/>
          </p:nvSpPr>
          <p:spPr bwMode="auto">
            <a:xfrm>
              <a:off x="1020" y="1661"/>
              <a:ext cx="139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К</a:t>
              </a:r>
            </a:p>
          </p:txBody>
        </p:sp>
        <p:sp>
          <p:nvSpPr>
            <p:cNvPr id="16412" name="Text Box 95"/>
            <p:cNvSpPr txBox="1">
              <a:spLocks noChangeArrowheads="1"/>
            </p:cNvSpPr>
            <p:nvPr/>
          </p:nvSpPr>
          <p:spPr bwMode="auto">
            <a:xfrm>
              <a:off x="1630" y="1690"/>
              <a:ext cx="147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Р</a:t>
              </a:r>
            </a:p>
          </p:txBody>
        </p:sp>
      </p:grpSp>
      <p:sp>
        <p:nvSpPr>
          <p:cNvPr id="23649" name="Line 97"/>
          <p:cNvSpPr>
            <a:spLocks noChangeShapeType="1"/>
          </p:cNvSpPr>
          <p:nvPr/>
        </p:nvSpPr>
        <p:spPr bwMode="auto">
          <a:xfrm>
            <a:off x="2392363" y="3363913"/>
            <a:ext cx="10080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50" name="Text Box 98"/>
          <p:cNvSpPr txBox="1">
            <a:spLocks noChangeArrowheads="1"/>
          </p:cNvSpPr>
          <p:nvPr/>
        </p:nvSpPr>
        <p:spPr bwMode="auto">
          <a:xfrm>
            <a:off x="4932363" y="1916113"/>
            <a:ext cx="396081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en-US" sz="2400"/>
              <a:t>ABCD</a:t>
            </a:r>
            <a:r>
              <a:rPr lang="ru-RU" sz="2400"/>
              <a:t> – параллелограмм, </a:t>
            </a:r>
            <a:r>
              <a:rPr lang="en-US" sz="2400"/>
              <a:t/>
            </a:r>
            <a:br>
              <a:rPr lang="en-US" sz="2400"/>
            </a:br>
            <a:r>
              <a:rPr lang="ru-RU" sz="2400"/>
              <a:t>АВ </a:t>
            </a:r>
            <a:r>
              <a:rPr lang="ru-RU" sz="2400">
                <a:sym typeface="Symbol" pitchFamily="18" charset="2"/>
              </a:rPr>
              <a:t> </a:t>
            </a:r>
            <a:r>
              <a:rPr lang="en-US" sz="2400">
                <a:sym typeface="Symbol" pitchFamily="18" charset="2"/>
              </a:rPr>
              <a:t> = </a:t>
            </a:r>
            <a:r>
              <a:rPr lang="ru-RU" sz="2400">
                <a:sym typeface="Symbol" pitchFamily="18" charset="2"/>
              </a:rPr>
              <a:t>К,</a:t>
            </a:r>
            <a:br>
              <a:rPr lang="ru-RU" sz="2400">
                <a:sym typeface="Symbol" pitchFamily="18" charset="2"/>
              </a:rPr>
            </a:br>
            <a:r>
              <a:rPr lang="ru-RU" sz="2400"/>
              <a:t>ВС </a:t>
            </a:r>
            <a:r>
              <a:rPr lang="ru-RU" sz="2400">
                <a:sym typeface="Symbol" pitchFamily="18" charset="2"/>
              </a:rPr>
              <a:t> </a:t>
            </a:r>
            <a:r>
              <a:rPr lang="en-US" sz="2400">
                <a:sym typeface="Symbol" pitchFamily="18" charset="2"/>
              </a:rPr>
              <a:t> = </a:t>
            </a:r>
            <a:r>
              <a:rPr lang="ru-RU" sz="2400">
                <a:sym typeface="Symbol" pitchFamily="18" charset="2"/>
              </a:rPr>
              <a:t>Р,</a:t>
            </a:r>
            <a:br>
              <a:rPr lang="ru-RU" sz="2400">
                <a:sym typeface="Symbol" pitchFamily="18" charset="2"/>
              </a:rPr>
            </a:br>
            <a:r>
              <a:rPr lang="ru-RU" sz="2400">
                <a:sym typeface="Symbol" pitchFamily="18" charset="2"/>
              </a:rPr>
              <a:t>ВК : АК = 3 : 1,</a:t>
            </a:r>
            <a:br>
              <a:rPr lang="ru-RU" sz="2400">
                <a:sym typeface="Symbol" pitchFamily="18" charset="2"/>
              </a:rPr>
            </a:br>
            <a:r>
              <a:rPr lang="ru-RU" sz="2400">
                <a:sym typeface="Symbol" pitchFamily="18" charset="2"/>
              </a:rPr>
              <a:t>АС = 8см.</a:t>
            </a: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Доказать, что А</a:t>
            </a:r>
            <a:r>
              <a:rPr lang="en-US" sz="2400">
                <a:sym typeface="Symbol" pitchFamily="18" charset="2"/>
              </a:rPr>
              <a:t>D </a:t>
            </a:r>
            <a:r>
              <a:rPr lang="ru-RU" sz="2400">
                <a:sym typeface="Symbol" pitchFamily="18" charset="2"/>
              </a:rPr>
              <a:t> </a:t>
            </a:r>
            <a:r>
              <a:rPr lang="en-US" sz="2400">
                <a:sym typeface="Symbol" pitchFamily="18" charset="2"/>
              </a:rPr>
              <a:t>,</a:t>
            </a:r>
            <a:br>
              <a:rPr lang="en-US" sz="2400">
                <a:sym typeface="Symbol" pitchFamily="18" charset="2"/>
              </a:rPr>
            </a:br>
            <a:r>
              <a:rPr lang="en-US" sz="2400">
                <a:sym typeface="Symbol" pitchFamily="18" charset="2"/>
              </a:rPr>
              <a:t>CD</a:t>
            </a:r>
            <a:r>
              <a:rPr lang="ru-RU" sz="2400">
                <a:sym typeface="Symbol" pitchFamily="18" charset="2"/>
              </a:rPr>
              <a:t>  .</a:t>
            </a: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Найти КР.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23649" grpId="0" animBg="1"/>
      <p:bldP spid="236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1741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0" y="2420938"/>
            <a:ext cx="3132138" cy="1370012"/>
            <a:chOff x="158" y="2387"/>
            <a:chExt cx="2948" cy="1134"/>
          </a:xfrm>
        </p:grpSpPr>
        <p:sp>
          <p:nvSpPr>
            <p:cNvPr id="17440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41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684213" y="2563813"/>
            <a:ext cx="2303462" cy="944562"/>
            <a:chOff x="1111" y="2659"/>
            <a:chExt cx="1769" cy="726"/>
          </a:xfrm>
        </p:grpSpPr>
        <p:sp>
          <p:nvSpPr>
            <p:cNvPr id="17438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539750" y="3789363"/>
            <a:ext cx="13589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а </a:t>
            </a:r>
            <a:r>
              <a:rPr lang="ru-RU" sz="2800" i="1">
                <a:sym typeface="Symbol" pitchFamily="18" charset="2"/>
              </a:rPr>
              <a:t> </a:t>
            </a:r>
            <a:endParaRPr lang="ru-RU" sz="2800">
              <a:sym typeface="Symbol" pitchFamily="18" charset="2"/>
            </a:endParaRPr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2627313" y="2420938"/>
            <a:ext cx="3168650" cy="1385887"/>
            <a:chOff x="158" y="2387"/>
            <a:chExt cx="2948" cy="1134"/>
          </a:xfrm>
        </p:grpSpPr>
        <p:sp>
          <p:nvSpPr>
            <p:cNvPr id="17436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7" name="Text Box 44"/>
            <p:cNvSpPr txBox="1">
              <a:spLocks noChangeArrowheads="1"/>
            </p:cNvSpPr>
            <p:nvPr/>
          </p:nvSpPr>
          <p:spPr bwMode="auto">
            <a:xfrm>
              <a:off x="431" y="3159"/>
              <a:ext cx="272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4427538" y="1989138"/>
            <a:ext cx="1008062" cy="1152525"/>
            <a:chOff x="1111" y="2659"/>
            <a:chExt cx="1769" cy="726"/>
          </a:xfrm>
        </p:grpSpPr>
        <p:sp>
          <p:nvSpPr>
            <p:cNvPr id="17434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5795963" y="2565400"/>
            <a:ext cx="2879725" cy="1260475"/>
            <a:chOff x="158" y="2387"/>
            <a:chExt cx="2948" cy="1134"/>
          </a:xfrm>
        </p:grpSpPr>
        <p:sp>
          <p:nvSpPr>
            <p:cNvPr id="1743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3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8" name="Group 36"/>
          <p:cNvGrpSpPr>
            <a:grpSpLocks/>
          </p:cNvGrpSpPr>
          <p:nvPr/>
        </p:nvGrpSpPr>
        <p:grpSpPr bwMode="auto">
          <a:xfrm rot="1409614">
            <a:off x="6335713" y="1773238"/>
            <a:ext cx="2808287" cy="1152525"/>
            <a:chOff x="1111" y="2659"/>
            <a:chExt cx="1769" cy="726"/>
          </a:xfrm>
        </p:grpSpPr>
        <p:sp>
          <p:nvSpPr>
            <p:cNvPr id="17430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Взаимное расположение прямой и плоскости:</a:t>
            </a:r>
            <a:endParaRPr lang="ru-RU" sz="2800"/>
          </a:p>
        </p:txBody>
      </p: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3386138" y="3770313"/>
            <a:ext cx="600075" cy="647700"/>
            <a:chOff x="1111" y="2659"/>
            <a:chExt cx="1877" cy="726"/>
          </a:xfrm>
        </p:grpSpPr>
        <p:sp>
          <p:nvSpPr>
            <p:cNvPr id="17428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Text Box 38"/>
            <p:cNvSpPr txBox="1">
              <a:spLocks noChangeArrowheads="1"/>
            </p:cNvSpPr>
            <p:nvPr/>
          </p:nvSpPr>
          <p:spPr bwMode="auto">
            <a:xfrm>
              <a:off x="2412" y="2659"/>
              <a:ext cx="576" cy="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699" name="Line 37"/>
          <p:cNvSpPr>
            <a:spLocks noChangeShapeType="1"/>
          </p:cNvSpPr>
          <p:nvPr/>
        </p:nvSpPr>
        <p:spPr bwMode="auto">
          <a:xfrm flipV="1">
            <a:off x="3897313" y="3141663"/>
            <a:ext cx="525462" cy="6477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51275" y="3789363"/>
            <a:ext cx="16573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а </a:t>
            </a:r>
            <a:r>
              <a:rPr lang="ru-RU" sz="2800" i="1">
                <a:sym typeface="Symbol" pitchFamily="18" charset="2"/>
              </a:rPr>
              <a:t>  =А</a:t>
            </a:r>
            <a:endParaRPr lang="ru-RU" sz="2800">
              <a:sym typeface="Symbol" pitchFamily="18" charset="2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4038600" y="2982913"/>
            <a:ext cx="576263" cy="366712"/>
            <a:chOff x="884" y="2659"/>
            <a:chExt cx="363" cy="231"/>
          </a:xfrm>
        </p:grpSpPr>
        <p:sp>
          <p:nvSpPr>
            <p:cNvPr id="17426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7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300788" y="3789363"/>
            <a:ext cx="13589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</a:t>
            </a:r>
            <a:endParaRPr lang="ru-RU" sz="2800">
              <a:sym typeface="Symbol" pitchFamily="18" charset="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95288" y="4724400"/>
            <a:ext cx="84359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Определение.</a:t>
            </a:r>
            <a:r>
              <a:rPr lang="ru-RU" sz="2800"/>
              <a:t> Прямая и плоскость называются </a:t>
            </a:r>
            <a:r>
              <a:rPr lang="ru-RU" sz="2800" b="1"/>
              <a:t>параллельными</a:t>
            </a:r>
            <a:r>
              <a:rPr lang="ru-RU" sz="2800"/>
              <a:t>, если они не имеют общих точек.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5123" grpId="0" build="p"/>
      <p:bldP spid="28699" grpId="0" animBg="1"/>
      <p:bldP spid="7" grpId="0" build="p"/>
      <p:bldP spid="11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184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0" y="4365625"/>
            <a:ext cx="4319588" cy="1150938"/>
            <a:chOff x="158" y="2387"/>
            <a:chExt cx="2948" cy="1134"/>
          </a:xfrm>
        </p:grpSpPr>
        <p:sp>
          <p:nvSpPr>
            <p:cNvPr id="18445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6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 rot="838895">
            <a:off x="1476375" y="3357563"/>
            <a:ext cx="2808288" cy="1152525"/>
            <a:chOff x="1111" y="2659"/>
            <a:chExt cx="1769" cy="726"/>
          </a:xfrm>
        </p:grpSpPr>
        <p:sp>
          <p:nvSpPr>
            <p:cNvPr id="18443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Признак параллельности прямой и плоскости.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Теорема. </a:t>
            </a:r>
            <a:r>
              <a:rPr lang="ru-RU" sz="2800"/>
              <a:t>Если прямая, не лежащая в данной плоскости, параллельна прямой, лежащей в плоскости, то она параллельна данной плоскости.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5003800" y="3644900"/>
            <a:ext cx="38163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а </a:t>
            </a:r>
            <a:r>
              <a:rPr lang="ru-RU" sz="2800" i="1">
                <a:sym typeface="Symbol" pitchFamily="18" charset="2"/>
              </a:rPr>
              <a:t> ,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/>
              <a:t> </a:t>
            </a:r>
            <a:r>
              <a:rPr lang="ru-RU" sz="2800" i="1">
                <a:sym typeface="Symbol" pitchFamily="18" charset="2"/>
              </a:rPr>
              <a:t> </a:t>
            </a:r>
            <a:r>
              <a:rPr lang="en-US" sz="2800" i="1">
                <a:sym typeface="Symbol" pitchFamily="18" charset="2"/>
              </a:rPr>
              <a:t>,</a:t>
            </a:r>
            <a:r>
              <a:rPr lang="ru-RU" sz="2800" i="1">
                <a:sym typeface="Symbol" pitchFamily="18" charset="2"/>
              </a:rPr>
              <a:t> </a:t>
            </a:r>
            <a:br>
              <a:rPr lang="ru-RU" sz="2800" i="1">
                <a:sym typeface="Symbol" pitchFamily="18" charset="2"/>
              </a:rPr>
            </a:br>
            <a:r>
              <a:rPr lang="ru-RU" sz="2800" i="1"/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Доказать, что </a:t>
            </a:r>
            <a:r>
              <a:rPr lang="ru-RU" sz="2800" i="1"/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.</a:t>
            </a:r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 rot="838895">
            <a:off x="971550" y="4292600"/>
            <a:ext cx="2808288" cy="1152525"/>
            <a:chOff x="1111" y="2659"/>
            <a:chExt cx="1769" cy="726"/>
          </a:xfrm>
        </p:grpSpPr>
        <p:sp>
          <p:nvSpPr>
            <p:cNvPr id="18441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1945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Назовите плоскости, параллельные прямым АА</a:t>
            </a:r>
            <a:r>
              <a:rPr lang="ru-RU" sz="2800" i="1" baseline="-25000"/>
              <a:t>1</a:t>
            </a:r>
            <a:r>
              <a:rPr lang="ru-RU" sz="2800" i="1"/>
              <a:t>, ВС, </a:t>
            </a:r>
            <a:r>
              <a:rPr lang="en-US" sz="2800" i="1"/>
              <a:t>D</a:t>
            </a:r>
            <a:r>
              <a:rPr lang="en-US" sz="2800" i="1" baseline="-25000"/>
              <a:t>1</a:t>
            </a:r>
            <a:r>
              <a:rPr lang="en-US" sz="2800" i="1"/>
              <a:t>C</a:t>
            </a:r>
            <a:r>
              <a:rPr lang="en-US" sz="2800" i="1" baseline="-25000"/>
              <a:t>1</a:t>
            </a:r>
            <a:r>
              <a:rPr lang="ru-RU" sz="2800" i="1"/>
              <a:t>.</a:t>
            </a:r>
            <a:endParaRPr lang="ru-RU" sz="2800" i="1" baseline="-25000"/>
          </a:p>
        </p:txBody>
      </p:sp>
      <p:sp>
        <p:nvSpPr>
          <p:cNvPr id="19461" name="AutoShape 16"/>
          <p:cNvSpPr>
            <a:spLocks noChangeAspect="1" noChangeArrowheads="1"/>
          </p:cNvSpPr>
          <p:nvPr/>
        </p:nvSpPr>
        <p:spPr bwMode="auto">
          <a:xfrm>
            <a:off x="1692275" y="2492375"/>
            <a:ext cx="55435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AutoShape 36"/>
          <p:cNvSpPr>
            <a:spLocks noChangeAspect="1" noChangeArrowheads="1"/>
          </p:cNvSpPr>
          <p:nvPr/>
        </p:nvSpPr>
        <p:spPr bwMode="auto">
          <a:xfrm>
            <a:off x="-180975" y="2492375"/>
            <a:ext cx="55435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903413" y="2492375"/>
            <a:ext cx="4794250" cy="4122738"/>
            <a:chOff x="1199" y="1570"/>
            <a:chExt cx="3020" cy="2597"/>
          </a:xfrm>
        </p:grpSpPr>
        <p:sp>
          <p:nvSpPr>
            <p:cNvPr id="19464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19465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9466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9467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9468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19469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19470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19471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19472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2048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1</a:t>
            </a:r>
            <a:r>
              <a:rPr lang="ru-RU" sz="2800" i="1" baseline="30000"/>
              <a:t>0</a:t>
            </a:r>
            <a:r>
              <a:rPr lang="ru-RU" sz="2800" i="1"/>
              <a:t>. Если плоскость проходит через данную прямую, параллельную другой плоскости, и пересекает эту плоскость, то линия пересечения плоскостей параллельна данной прямой.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4365625"/>
            <a:ext cx="4679950" cy="1295400"/>
            <a:chOff x="158" y="2387"/>
            <a:chExt cx="2948" cy="1134"/>
          </a:xfrm>
        </p:grpSpPr>
        <p:sp>
          <p:nvSpPr>
            <p:cNvPr id="20499" name="AutoShape 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0" name="Text Box 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28" name="Параллелограмм 27"/>
          <p:cNvSpPr/>
          <p:nvPr/>
        </p:nvSpPr>
        <p:spPr>
          <a:xfrm>
            <a:off x="1501775" y="3287713"/>
            <a:ext cx="2571750" cy="2857500"/>
          </a:xfrm>
          <a:prstGeom prst="parallelogram">
            <a:avLst>
              <a:gd name="adj" fmla="val 49326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1692275" y="4365625"/>
            <a:ext cx="1857375" cy="12858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 flipV="1">
            <a:off x="693738" y="4081463"/>
            <a:ext cx="2881312" cy="12874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28" idx="0"/>
          </p:cNvCxnSpPr>
          <p:nvPr/>
        </p:nvCxnSpPr>
        <p:spPr>
          <a:xfrm rot="5400000" flipH="1" flipV="1">
            <a:off x="3428207" y="2642394"/>
            <a:ext cx="1587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3294063" y="3586163"/>
            <a:ext cx="1074737" cy="4714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2657476" y="5799137"/>
            <a:ext cx="500062" cy="214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 flipH="1" flipV="1">
            <a:off x="2143919" y="5503069"/>
            <a:ext cx="1587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2939257" y="3723481"/>
            <a:ext cx="1588" cy="128587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30"/>
          <p:cNvCxnSpPr/>
          <p:nvPr/>
        </p:nvCxnSpPr>
        <p:spPr>
          <a:xfrm rot="10800000" flipV="1">
            <a:off x="2555875" y="3357563"/>
            <a:ext cx="1209675" cy="838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3492500" y="3357563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000" i="1"/>
              <a:t>а</a:t>
            </a:r>
            <a:endParaRPr lang="ru-RU" sz="2000">
              <a:sym typeface="Symbol" pitchFamily="18" charset="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59113" y="4581525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/>
              <a:t>b</a:t>
            </a:r>
            <a:endParaRPr lang="ru-RU" sz="2000">
              <a:sym typeface="Symbol" pitchFamily="18" charset="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003800" y="3644900"/>
            <a:ext cx="38163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,</a:t>
            </a:r>
            <a:r>
              <a:rPr lang="ru-RU" sz="2800" i="1"/>
              <a:t> а </a:t>
            </a:r>
            <a:r>
              <a:rPr lang="ru-RU" sz="2800" i="1">
                <a:sym typeface="Symbol" pitchFamily="18" charset="2"/>
              </a:rPr>
              <a:t> </a:t>
            </a:r>
            <a:r>
              <a:rPr lang="en-US" sz="2800" i="1">
                <a:sym typeface="Symbol" pitchFamily="18" charset="2"/>
              </a:rPr>
              <a:t>,</a:t>
            </a:r>
            <a:r>
              <a:rPr lang="ru-RU" sz="2800" i="1">
                <a:sym typeface="Symbol" pitchFamily="18" charset="2"/>
              </a:rPr>
              <a:t> 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   =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Доказать, что 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619250" y="5734050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000" i="1">
                <a:sym typeface="Symbol" pitchFamily="18" charset="2"/>
              </a:rPr>
              <a:t></a:t>
            </a:r>
            <a:endParaRPr lang="ru-RU" sz="200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8" grpId="0" animBg="1"/>
      <p:bldP spid="33" grpId="0" build="p"/>
      <p:bldP spid="4" grpId="0" build="p"/>
      <p:bldP spid="5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прямой и плоскости.</a:t>
            </a:r>
          </a:p>
        </p:txBody>
      </p:sp>
      <p:sp>
        <p:nvSpPr>
          <p:cNvPr id="2150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2</a:t>
            </a:r>
            <a:r>
              <a:rPr lang="ru-RU" sz="2800" i="1" baseline="30000"/>
              <a:t>0</a:t>
            </a:r>
            <a:r>
              <a:rPr lang="ru-RU" sz="2800" i="1"/>
              <a:t>. Если одна из двух параллельных прямых параллельна данной плоскости, то другая прямая либо параллельна данной плоскости, либо лежит в этой плоскости.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4365625"/>
            <a:ext cx="4679950" cy="1295400"/>
            <a:chOff x="158" y="2387"/>
            <a:chExt cx="2948" cy="1134"/>
          </a:xfrm>
        </p:grpSpPr>
        <p:sp>
          <p:nvSpPr>
            <p:cNvPr id="21519" name="AutoShape 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0" name="Text Box 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2339975" y="4702175"/>
            <a:ext cx="1281113" cy="8874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30"/>
          <p:cNvCxnSpPr/>
          <p:nvPr/>
        </p:nvCxnSpPr>
        <p:spPr>
          <a:xfrm rot="10800000" flipV="1">
            <a:off x="2555875" y="3357563"/>
            <a:ext cx="1209675" cy="838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3492500" y="3357563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000" i="1"/>
              <a:t>а</a:t>
            </a:r>
            <a:endParaRPr lang="ru-RU" sz="2000">
              <a:sym typeface="Symbol" pitchFamily="18" charset="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59113" y="4581525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/>
              <a:t>b’</a:t>
            </a:r>
            <a:endParaRPr lang="ru-RU" sz="2000">
              <a:sym typeface="Symbol" pitchFamily="18" charset="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003800" y="3644900"/>
            <a:ext cx="38163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b,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ru-RU" sz="2800" i="1"/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 </a:t>
            </a:r>
            <a:br>
              <a:rPr lang="ru-RU" sz="2800" i="1">
                <a:sym typeface="Symbol" pitchFamily="18" charset="2"/>
              </a:rPr>
            </a:br>
            <a:endParaRPr lang="ru-RU" sz="2800" i="1">
              <a:sym typeface="Symbol" pitchFamily="18" charset="2"/>
            </a:endParaRP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Доказать, что 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b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</a:t>
            </a:r>
            <a:r>
              <a:rPr lang="en-US" sz="2800" i="1">
                <a:sym typeface="Symbol" pitchFamily="18" charset="2"/>
              </a:rPr>
              <a:t>, b  </a:t>
            </a:r>
            <a:r>
              <a:rPr lang="ru-RU" sz="2800" i="1">
                <a:sym typeface="Symbol" pitchFamily="18" charset="2"/>
              </a:rPr>
              <a:t>.</a:t>
            </a:r>
            <a:endParaRPr lang="en-US" sz="2800" i="1">
              <a:sym typeface="Symbol" pitchFamily="18" charset="2"/>
            </a:endParaRPr>
          </a:p>
        </p:txBody>
      </p:sp>
      <p:cxnSp>
        <p:nvCxnSpPr>
          <p:cNvPr id="6" name="Прямая соединительная линия 30"/>
          <p:cNvCxnSpPr/>
          <p:nvPr/>
        </p:nvCxnSpPr>
        <p:spPr>
          <a:xfrm rot="10800000" flipV="1">
            <a:off x="1692275" y="3357563"/>
            <a:ext cx="1281113" cy="8874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547813" y="3789363"/>
            <a:ext cx="431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/>
              <a:t>b</a:t>
            </a:r>
            <a:endParaRPr lang="ru-RU" sz="2000">
              <a:sym typeface="Symbol" pitchFamily="18" charset="2"/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250825" y="60928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20,23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286250" y="5903913"/>
            <a:ext cx="3673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§1</a:t>
            </a:r>
            <a:r>
              <a:rPr lang="ru-RU" sz="2800">
                <a:solidFill>
                  <a:srgbClr val="FF33CC"/>
                </a:solidFill>
              </a:rPr>
              <a:t>,п6 признак </a:t>
            </a:r>
            <a:br>
              <a:rPr lang="ru-RU" sz="2800">
                <a:solidFill>
                  <a:srgbClr val="FF33CC"/>
                </a:solidFill>
              </a:rPr>
            </a:br>
            <a:r>
              <a:rPr lang="ru-RU" sz="2800">
                <a:solidFill>
                  <a:srgbClr val="FF33CC"/>
                </a:solidFill>
              </a:rPr>
              <a:t>№ 22, 88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3" grpId="0" build="p"/>
      <p:bldP spid="4" grpId="0" build="p"/>
      <p:bldP spid="5" grpId="0" build="p"/>
      <p:bldP spid="7" grpId="0" build="p"/>
      <p:bldP spid="39974" grpId="0"/>
      <p:bldP spid="399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13"/>
            <a:ext cx="52197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22532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10429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№26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786313" y="2786063"/>
            <a:ext cx="43576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АС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,  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АВ   = М,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СВ   = </a:t>
            </a:r>
            <a:r>
              <a:rPr lang="en-US" sz="2800" i="1">
                <a:sym typeface="Symbol" pitchFamily="18" charset="2"/>
              </a:rPr>
              <a:t>N</a:t>
            </a:r>
            <a:endParaRPr lang="ru-RU" sz="2800" i="1">
              <a:sym typeface="Symbol" pitchFamily="18" charset="2"/>
            </a:endParaRP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 АВС</a:t>
            </a:r>
            <a:r>
              <a:rPr lang="en-US" sz="2800" i="1">
                <a:sym typeface="Symbol" pitchFamily="18" charset="2"/>
              </a:rPr>
              <a:t>MBN</a:t>
            </a:r>
            <a:r>
              <a:rPr lang="ru-RU" sz="2800" i="1">
                <a:sym typeface="Symbol" pitchFamily="18" charset="2"/>
              </a:rPr>
              <a:t/>
            </a:r>
            <a:br>
              <a:rPr lang="ru-RU" sz="2800" i="1">
                <a:sym typeface="Symbol" pitchFamily="18" charset="2"/>
              </a:rPr>
            </a:br>
            <a:endParaRPr lang="en-US" sz="2800" i="1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1042988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№2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786313" y="2786063"/>
            <a:ext cx="43576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А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,  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(</a:t>
            </a:r>
            <a:r>
              <a:rPr lang="ru-RU" sz="2800" i="1">
                <a:sym typeface="Symbol" pitchFamily="18" charset="2"/>
              </a:rPr>
              <a:t>АВ</a:t>
            </a:r>
            <a:r>
              <a:rPr lang="en-US" sz="2800" i="1">
                <a:sym typeface="Symbol" pitchFamily="18" charset="2"/>
              </a:rPr>
              <a:t>K)</a:t>
            </a:r>
            <a:r>
              <a:rPr lang="ru-RU" sz="2800" i="1">
                <a:sym typeface="Symbol" pitchFamily="18" charset="2"/>
              </a:rPr>
              <a:t>  = </a:t>
            </a:r>
            <a:r>
              <a:rPr lang="en-US" sz="2800" i="1">
                <a:sym typeface="Symbol" pitchFamily="18" charset="2"/>
              </a:rPr>
              <a:t>CD</a:t>
            </a:r>
            <a:r>
              <a:rPr lang="ru-RU" sz="2800" i="1">
                <a:sym typeface="Symbol" pitchFamily="18" charset="2"/>
              </a:rPr>
              <a:t>,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A</a:t>
            </a:r>
            <a:r>
              <a:rPr lang="ru-RU" sz="2800" i="1">
                <a:sym typeface="Symbol" pitchFamily="18" charset="2"/>
              </a:rPr>
              <a:t>В = </a:t>
            </a:r>
            <a:r>
              <a:rPr lang="en-US" sz="2800" i="1">
                <a:sym typeface="Symbol" pitchFamily="18" charset="2"/>
              </a:rPr>
              <a:t>7, AC = 6, 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CK = 8</a:t>
            </a:r>
            <a:endParaRPr lang="ru-RU" sz="2800" i="1">
              <a:sym typeface="Symbol" pitchFamily="18" charset="2"/>
            </a:endParaRP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Найти : С</a:t>
            </a:r>
            <a:r>
              <a:rPr lang="en-US" sz="2800" i="1">
                <a:sym typeface="Symbol" pitchFamily="18" charset="2"/>
              </a:rPr>
              <a:t>D</a:t>
            </a:r>
            <a:r>
              <a:rPr lang="ru-RU" sz="2800" i="1">
                <a:sym typeface="Symbol" pitchFamily="18" charset="2"/>
              </a:rPr>
              <a:t>.</a:t>
            </a:r>
            <a:br>
              <a:rPr lang="ru-RU" sz="2800" i="1">
                <a:sym typeface="Symbol" pitchFamily="18" charset="2"/>
              </a:rPr>
            </a:br>
            <a:endParaRPr lang="en-US" sz="2800" i="1">
              <a:sym typeface="Symbol" pitchFamily="18" charset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0"/>
            <a:ext cx="4500563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8286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№3.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000250"/>
            <a:ext cx="4305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786313" y="2786063"/>
            <a:ext cx="435768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С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,  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АВ   = В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,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АС   = С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,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A</a:t>
            </a:r>
            <a:r>
              <a:rPr lang="ru-RU" sz="2800" i="1">
                <a:sym typeface="Symbol" pitchFamily="18" charset="2"/>
              </a:rPr>
              <a:t>В : ВВ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 = </a:t>
            </a:r>
            <a:r>
              <a:rPr lang="ru-RU" sz="2800" i="1">
                <a:sym typeface="Symbol" pitchFamily="18" charset="2"/>
              </a:rPr>
              <a:t>8:3</a:t>
            </a:r>
            <a:r>
              <a:rPr lang="en-US" sz="2800" i="1">
                <a:sym typeface="Symbol" pitchFamily="18" charset="2"/>
              </a:rPr>
              <a:t>, </a:t>
            </a:r>
            <a:br>
              <a:rPr lang="en-US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</a:t>
            </a:r>
            <a:r>
              <a:rPr lang="en-US" sz="2800" i="1">
                <a:sym typeface="Symbol" pitchFamily="18" charset="2"/>
              </a:rPr>
              <a:t>C = </a:t>
            </a:r>
            <a:r>
              <a:rPr lang="ru-RU" sz="2800" i="1">
                <a:sym typeface="Symbol" pitchFamily="18" charset="2"/>
              </a:rPr>
              <a:t>16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Найти : АС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.</a:t>
            </a:r>
            <a:br>
              <a:rPr lang="ru-RU" sz="2800" i="1">
                <a:sym typeface="Symbol" pitchFamily="18" charset="2"/>
              </a:rPr>
            </a:br>
            <a:endParaRPr lang="en-US" sz="2800" i="1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48577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2560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1600200"/>
            <a:ext cx="118586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№27. 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286250" y="5903913"/>
            <a:ext cx="3673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№ 2</a:t>
            </a:r>
            <a:r>
              <a:rPr lang="en-US" sz="2800">
                <a:solidFill>
                  <a:srgbClr val="FF33CC"/>
                </a:solidFill>
              </a:rPr>
              <a:t>4</a:t>
            </a:r>
            <a:r>
              <a:rPr lang="ru-RU" sz="2800">
                <a:solidFill>
                  <a:srgbClr val="FF33CC"/>
                </a:solidFill>
              </a:rPr>
              <a:t>, </a:t>
            </a:r>
            <a:r>
              <a:rPr lang="en-US" sz="2800">
                <a:solidFill>
                  <a:srgbClr val="FF33CC"/>
                </a:solidFill>
              </a:rPr>
              <a:t>2</a:t>
            </a:r>
            <a:r>
              <a:rPr lang="ru-RU" sz="2800">
                <a:solidFill>
                  <a:srgbClr val="FF33CC"/>
                </a:solidFill>
              </a:rPr>
              <a:t>8, 31.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714875" y="2786063"/>
            <a:ext cx="44291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А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- отрезок,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С</a:t>
            </a:r>
            <a:r>
              <a:rPr lang="en-US" sz="2800" i="1">
                <a:sym typeface="Symbol" pitchFamily="18" charset="2"/>
              </a:rPr>
              <a:t> </a:t>
            </a:r>
            <a:r>
              <a:rPr lang="ru-RU" sz="2800" i="1">
                <a:sym typeface="Symbol" pitchFamily="18" charset="2"/>
              </a:rPr>
              <a:t></a:t>
            </a:r>
            <a:r>
              <a:rPr lang="en-US" sz="2800" i="1">
                <a:sym typeface="Symbol" pitchFamily="18" charset="2"/>
              </a:rPr>
              <a:t> A</a:t>
            </a:r>
            <a:r>
              <a:rPr lang="ru-RU" sz="2800" i="1">
                <a:sym typeface="Symbol" pitchFamily="18" charset="2"/>
              </a:rPr>
              <a:t>В,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A</a:t>
            </a:r>
            <a:r>
              <a:rPr lang="ru-RU" sz="2800" i="1">
                <a:sym typeface="Symbol" pitchFamily="18" charset="2"/>
              </a:rPr>
              <a:t>В : В</a:t>
            </a:r>
            <a:r>
              <a:rPr lang="en-US" sz="2800" i="1">
                <a:sym typeface="Symbol" pitchFamily="18" charset="2"/>
              </a:rPr>
              <a:t>C = 4</a:t>
            </a:r>
            <a:r>
              <a:rPr lang="ru-RU" sz="2800" i="1">
                <a:sym typeface="Symbol" pitchFamily="18" charset="2"/>
              </a:rPr>
              <a:t>:3</a:t>
            </a:r>
            <a:r>
              <a:rPr lang="en-US" sz="2800" i="1">
                <a:sym typeface="Symbol" pitchFamily="18" charset="2"/>
              </a:rPr>
              <a:t>,</a:t>
            </a:r>
            <a:r>
              <a:rPr lang="ru-RU" sz="2800" i="1">
                <a:sym typeface="Symbol" pitchFamily="18" charset="2"/>
              </a:rPr>
              <a:t/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CD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, </a:t>
            </a:r>
            <a:r>
              <a:rPr lang="en-US" sz="2800" i="1">
                <a:sym typeface="Symbol" pitchFamily="18" charset="2"/>
              </a:rPr>
              <a:t>CD = </a:t>
            </a:r>
            <a:r>
              <a:rPr lang="ru-RU" sz="2800" i="1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2</a:t>
            </a:r>
            <a:r>
              <a:rPr lang="ru-RU" sz="2800" i="1">
                <a:sym typeface="Symbol" pitchFamily="18" charset="2"/>
              </a:rPr>
              <a:t> см,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АВ</a:t>
            </a:r>
            <a:r>
              <a:rPr lang="en-US" sz="2800" i="1">
                <a:sym typeface="Symbol" pitchFamily="18" charset="2"/>
              </a:rPr>
              <a:t> </a:t>
            </a:r>
            <a:r>
              <a:rPr lang="ru-RU" sz="2800" i="1">
                <a:sym typeface="Symbol" pitchFamily="18" charset="2"/>
              </a:rPr>
              <a:t>  = В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en-US" sz="2800" i="1">
                <a:sym typeface="Symbol" pitchFamily="18" charset="2"/>
              </a:rPr>
              <a:t> </a:t>
            </a:r>
            <a:r>
              <a:rPr lang="ru-RU" sz="2800" i="1">
                <a:sym typeface="Symbol" pitchFamily="18" charset="2"/>
              </a:rPr>
              <a:t>Доказать: </a:t>
            </a:r>
            <a:r>
              <a:rPr lang="en-US" sz="2800" i="1">
                <a:sym typeface="Symbol" pitchFamily="18" charset="2"/>
              </a:rPr>
              <a:t>AD </a:t>
            </a:r>
            <a:r>
              <a:rPr lang="ru-RU" sz="2800" i="1">
                <a:sym typeface="Symbol" pitchFamily="18" charset="2"/>
              </a:rPr>
              <a:t>  =</a:t>
            </a:r>
            <a:r>
              <a:rPr lang="en-US" sz="2800" i="1">
                <a:sym typeface="Symbol" pitchFamily="18" charset="2"/>
              </a:rPr>
              <a:t> E</a:t>
            </a:r>
            <a:r>
              <a:rPr lang="ru-RU" sz="2800" i="1">
                <a:sym typeface="Symbol" pitchFamily="18" charset="2"/>
              </a:rPr>
              <a:t>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Найти : </a:t>
            </a:r>
            <a:r>
              <a:rPr lang="en-US" sz="2800" i="1">
                <a:sym typeface="Symbol" pitchFamily="18" charset="2"/>
              </a:rPr>
              <a:t>BE</a:t>
            </a:r>
            <a:r>
              <a:rPr lang="ru-RU" sz="2800" i="1">
                <a:sym typeface="Symbol" pitchFamily="18" charset="2"/>
              </a:rPr>
              <a:t>.</a:t>
            </a:r>
            <a:br>
              <a:rPr lang="ru-RU" sz="2800" i="1">
                <a:sym typeface="Symbol" pitchFamily="18" charset="2"/>
              </a:rPr>
            </a:br>
            <a:endParaRPr lang="en-US" sz="2800" i="1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9975" grpId="0"/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Параллельность прямых, прямой и плоскости.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Взаимное расположение прямых в пространстве. Угол между двумя прямыми.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Параллельность плоскостей.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Тетраэдр и параллелепипед.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000" smtClean="0"/>
              <a:t>Взаимное расположение прямых в пространстве. Угол между двумя прямыми.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Скрещивающиеся прямые.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Углы с сонаправленными сторонами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Угол между прямыми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Решение задач</a:t>
            </a:r>
            <a:endParaRPr lang="ru-RU" smtClean="0"/>
          </a:p>
        </p:txBody>
      </p:sp>
      <p:sp>
        <p:nvSpPr>
          <p:cNvPr id="26628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0" y="2420938"/>
            <a:ext cx="3132138" cy="1370012"/>
            <a:chOff x="158" y="2387"/>
            <a:chExt cx="2948" cy="1134"/>
          </a:xfrm>
        </p:grpSpPr>
        <p:sp>
          <p:nvSpPr>
            <p:cNvPr id="27691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92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684213" y="2492375"/>
            <a:ext cx="2303462" cy="944563"/>
            <a:chOff x="1111" y="2659"/>
            <a:chExt cx="1769" cy="726"/>
          </a:xfrm>
        </p:grpSpPr>
        <p:sp>
          <p:nvSpPr>
            <p:cNvPr id="27689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0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627688" y="2420938"/>
            <a:ext cx="3168650" cy="1385887"/>
            <a:chOff x="158" y="2387"/>
            <a:chExt cx="2948" cy="1134"/>
          </a:xfrm>
        </p:grpSpPr>
        <p:sp>
          <p:nvSpPr>
            <p:cNvPr id="27687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8" name="Text Box 44"/>
            <p:cNvSpPr txBox="1">
              <a:spLocks noChangeArrowheads="1"/>
            </p:cNvSpPr>
            <p:nvPr/>
          </p:nvSpPr>
          <p:spPr bwMode="auto">
            <a:xfrm>
              <a:off x="431" y="3159"/>
              <a:ext cx="272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7427913" y="1989138"/>
            <a:ext cx="1008062" cy="1152525"/>
            <a:chOff x="1111" y="2659"/>
            <a:chExt cx="1769" cy="726"/>
          </a:xfrm>
        </p:grpSpPr>
        <p:sp>
          <p:nvSpPr>
            <p:cNvPr id="27685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6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42875" y="1643063"/>
            <a:ext cx="88582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600" i="1"/>
              <a:t>Взаимное расположение двух прямых в пространстве:</a:t>
            </a:r>
            <a:endParaRPr lang="ru-RU" sz="2600"/>
          </a:p>
        </p:txBody>
      </p: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6386513" y="3770313"/>
            <a:ext cx="600075" cy="647700"/>
            <a:chOff x="1111" y="2659"/>
            <a:chExt cx="1877" cy="726"/>
          </a:xfrm>
        </p:grpSpPr>
        <p:sp>
          <p:nvSpPr>
            <p:cNvPr id="27683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Text Box 38"/>
            <p:cNvSpPr txBox="1">
              <a:spLocks noChangeArrowheads="1"/>
            </p:cNvSpPr>
            <p:nvPr/>
          </p:nvSpPr>
          <p:spPr bwMode="auto">
            <a:xfrm>
              <a:off x="2412" y="2659"/>
              <a:ext cx="576" cy="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699" name="Line 37"/>
          <p:cNvSpPr>
            <a:spLocks noChangeShapeType="1"/>
          </p:cNvSpPr>
          <p:nvPr/>
        </p:nvSpPr>
        <p:spPr bwMode="auto">
          <a:xfrm flipV="1">
            <a:off x="6897688" y="3141663"/>
            <a:ext cx="525462" cy="6477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71500" y="3857625"/>
            <a:ext cx="1143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а </a:t>
            </a:r>
            <a:r>
              <a:rPr lang="ru-RU" sz="2800" i="1">
                <a:sym typeface="Symbol" pitchFamily="18" charset="2"/>
              </a:rPr>
              <a:t>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>
                <a:sym typeface="Symbol" pitchFamily="18" charset="2"/>
              </a:rPr>
              <a:t> </a:t>
            </a:r>
            <a:endParaRPr lang="ru-RU" sz="2800">
              <a:sym typeface="Symbol" pitchFamily="18" charset="2"/>
            </a:endParaRPr>
          </a:p>
        </p:txBody>
      </p: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7038975" y="2982913"/>
            <a:ext cx="576263" cy="366712"/>
            <a:chOff x="884" y="2659"/>
            <a:chExt cx="363" cy="231"/>
          </a:xfrm>
        </p:grpSpPr>
        <p:sp>
          <p:nvSpPr>
            <p:cNvPr id="27681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82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85750" y="4714875"/>
            <a:ext cx="84359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Определение.</a:t>
            </a:r>
            <a:r>
              <a:rPr lang="ru-RU" sz="2800"/>
              <a:t> Две прямые называются </a:t>
            </a:r>
            <a:r>
              <a:rPr lang="ru-RU" sz="2800" b="1"/>
              <a:t>скрещивающимися</a:t>
            </a:r>
            <a:r>
              <a:rPr lang="ru-RU" sz="2800"/>
              <a:t>, если они не лежат в одной плоскости.</a:t>
            </a:r>
          </a:p>
        </p:txBody>
      </p:sp>
      <p:grpSp>
        <p:nvGrpSpPr>
          <p:cNvPr id="9" name="Группа 42"/>
          <p:cNvGrpSpPr>
            <a:grpSpLocks/>
          </p:cNvGrpSpPr>
          <p:nvPr/>
        </p:nvGrpSpPr>
        <p:grpSpPr bwMode="auto">
          <a:xfrm>
            <a:off x="857250" y="2500313"/>
            <a:ext cx="1520825" cy="830262"/>
            <a:chOff x="3083343" y="5564178"/>
            <a:chExt cx="1520746" cy="830593"/>
          </a:xfrm>
        </p:grpSpPr>
        <p:sp>
          <p:nvSpPr>
            <p:cNvPr id="27679" name="Line 37"/>
            <p:cNvSpPr>
              <a:spLocks noChangeShapeType="1"/>
            </p:cNvSpPr>
            <p:nvPr/>
          </p:nvSpPr>
          <p:spPr bwMode="auto">
            <a:xfrm rot="13421881" flipV="1">
              <a:off x="3232745" y="5795389"/>
              <a:ext cx="1371344" cy="5993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0" name="Text Box 38"/>
            <p:cNvSpPr txBox="1">
              <a:spLocks noChangeArrowheads="1"/>
            </p:cNvSpPr>
            <p:nvPr/>
          </p:nvSpPr>
          <p:spPr bwMode="auto">
            <a:xfrm>
              <a:off x="3083343" y="5564178"/>
              <a:ext cx="322826" cy="369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Group 36"/>
          <p:cNvGrpSpPr>
            <a:grpSpLocks/>
          </p:cNvGrpSpPr>
          <p:nvPr/>
        </p:nvGrpSpPr>
        <p:grpSpPr bwMode="auto">
          <a:xfrm>
            <a:off x="6072188" y="2428875"/>
            <a:ext cx="1857375" cy="849313"/>
            <a:chOff x="1111" y="2659"/>
            <a:chExt cx="1769" cy="726"/>
          </a:xfrm>
        </p:grpSpPr>
        <p:sp>
          <p:nvSpPr>
            <p:cNvPr id="27677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8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45"/>
          <p:cNvGrpSpPr>
            <a:grpSpLocks/>
          </p:cNvGrpSpPr>
          <p:nvPr/>
        </p:nvGrpSpPr>
        <p:grpSpPr bwMode="auto">
          <a:xfrm>
            <a:off x="2928938" y="2413000"/>
            <a:ext cx="3190875" cy="1397000"/>
            <a:chOff x="158" y="2387"/>
            <a:chExt cx="2948" cy="1134"/>
          </a:xfrm>
        </p:grpSpPr>
        <p:sp>
          <p:nvSpPr>
            <p:cNvPr id="27675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76" name="Text Box 44"/>
            <p:cNvSpPr txBox="1">
              <a:spLocks noChangeArrowheads="1"/>
            </p:cNvSpPr>
            <p:nvPr/>
          </p:nvSpPr>
          <p:spPr bwMode="auto">
            <a:xfrm>
              <a:off x="429" y="3160"/>
              <a:ext cx="2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3643313" y="3857625"/>
            <a:ext cx="10572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а </a:t>
            </a:r>
            <a:r>
              <a:rPr lang="en-US" sz="2800" i="1"/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</a:t>
            </a:r>
            <a:endParaRPr lang="ru-RU" sz="2800">
              <a:sym typeface="Symbol" pitchFamily="18" charset="2"/>
            </a:endParaRPr>
          </a:p>
        </p:txBody>
      </p: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3786188" y="2643188"/>
            <a:ext cx="2071687" cy="849312"/>
            <a:chOff x="1111" y="2659"/>
            <a:chExt cx="1769" cy="726"/>
          </a:xfrm>
        </p:grpSpPr>
        <p:sp>
          <p:nvSpPr>
            <p:cNvPr id="27673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4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3429000" y="2571750"/>
            <a:ext cx="2071688" cy="849313"/>
            <a:chOff x="1111" y="2659"/>
            <a:chExt cx="1769" cy="726"/>
          </a:xfrm>
        </p:grpSpPr>
        <p:sp>
          <p:nvSpPr>
            <p:cNvPr id="27671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2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64"/>
          <p:cNvGrpSpPr>
            <a:grpSpLocks/>
          </p:cNvGrpSpPr>
          <p:nvPr/>
        </p:nvGrpSpPr>
        <p:grpSpPr bwMode="auto">
          <a:xfrm>
            <a:off x="6956425" y="3854450"/>
            <a:ext cx="1071563" cy="574675"/>
            <a:chOff x="6956288" y="3854457"/>
            <a:chExt cx="1071570" cy="574675"/>
          </a:xfrm>
        </p:grpSpPr>
        <p:sp>
          <p:nvSpPr>
            <p:cNvPr id="27669" name="Rectangle 3"/>
            <p:cNvSpPr txBox="1">
              <a:spLocks noChangeArrowheads="1"/>
            </p:cNvSpPr>
            <p:nvPr/>
          </p:nvSpPr>
          <p:spPr bwMode="auto">
            <a:xfrm>
              <a:off x="6956288" y="3854457"/>
              <a:ext cx="1071570" cy="57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ru-RU" sz="2800" i="1"/>
                <a:t>а </a:t>
              </a:r>
              <a:r>
                <a:rPr lang="en-US" sz="2800" i="1"/>
                <a:t>  </a:t>
              </a:r>
              <a:r>
                <a:rPr lang="ru-RU" sz="2800" i="1">
                  <a:sym typeface="Symbol" pitchFamily="18" charset="2"/>
                </a:rPr>
                <a:t> </a:t>
              </a:r>
              <a:r>
                <a:rPr lang="en-US" sz="2800" i="1">
                  <a:sym typeface="Symbol" pitchFamily="18" charset="2"/>
                </a:rPr>
                <a:t>b</a:t>
              </a:r>
              <a:endParaRPr lang="ru-RU" sz="2800">
                <a:sym typeface="Symbol" pitchFamily="18" charset="2"/>
              </a:endParaRPr>
            </a:p>
          </p:txBody>
        </p:sp>
        <p:pic>
          <p:nvPicPr>
            <p:cNvPr id="2767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3929066"/>
              <a:ext cx="276225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8699" grpId="0" animBg="1"/>
      <p:bldP spid="7" grpId="0" build="p"/>
      <p:bldP spid="12" grpId="0" build="p"/>
      <p:bldP spid="5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2867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Назовите прямые, скрещивающиеся с прямыми АА</a:t>
            </a:r>
            <a:r>
              <a:rPr lang="ru-RU" sz="2800" i="1" baseline="-25000"/>
              <a:t>1</a:t>
            </a:r>
            <a:r>
              <a:rPr lang="ru-RU" sz="2800" i="1"/>
              <a:t>, АВ.</a:t>
            </a:r>
            <a:endParaRPr lang="ru-RU" sz="2800" i="1" baseline="-25000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643188" y="2714625"/>
            <a:ext cx="4143375" cy="3786188"/>
            <a:chOff x="3198" y="2251"/>
            <a:chExt cx="2041" cy="1909"/>
          </a:xfrm>
        </p:grpSpPr>
        <p:sp>
          <p:nvSpPr>
            <p:cNvPr id="28678" name="AutoShape 6"/>
            <p:cNvSpPr>
              <a:spLocks noChangeArrowheads="1"/>
            </p:cNvSpPr>
            <p:nvPr/>
          </p:nvSpPr>
          <p:spPr bwMode="auto">
            <a:xfrm rot="10800000">
              <a:off x="3515" y="3521"/>
              <a:ext cx="1270" cy="453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79" name="AutoShape 7"/>
            <p:cNvSpPr>
              <a:spLocks noChangeArrowheads="1"/>
            </p:cNvSpPr>
            <p:nvPr/>
          </p:nvSpPr>
          <p:spPr bwMode="auto">
            <a:xfrm rot="10800000">
              <a:off x="3742" y="2432"/>
              <a:ext cx="1270" cy="453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28680" name="AutoShape 9"/>
            <p:cNvCxnSpPr>
              <a:cxnSpLocks noChangeShapeType="1"/>
              <a:stCxn id="28678" idx="0"/>
              <a:endCxn id="28679" idx="0"/>
            </p:cNvCxnSpPr>
            <p:nvPr/>
          </p:nvCxnSpPr>
          <p:spPr bwMode="auto">
            <a:xfrm flipV="1">
              <a:off x="3885" y="2886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681" name="AutoShape 10"/>
            <p:cNvCxnSpPr>
              <a:cxnSpLocks noChangeShapeType="1"/>
              <a:stCxn id="28678" idx="4"/>
              <a:endCxn id="28679" idx="4"/>
            </p:cNvCxnSpPr>
            <p:nvPr/>
          </p:nvCxnSpPr>
          <p:spPr bwMode="auto">
            <a:xfrm flipV="1">
              <a:off x="3515" y="2433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682" name="AutoShape 11"/>
            <p:cNvCxnSpPr>
              <a:cxnSpLocks noChangeShapeType="1"/>
              <a:stCxn id="28678" idx="2"/>
              <a:endCxn id="28679" idx="2"/>
            </p:cNvCxnSpPr>
            <p:nvPr/>
          </p:nvCxnSpPr>
          <p:spPr bwMode="auto">
            <a:xfrm flipV="1">
              <a:off x="4785" y="2433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683" name="AutoShape 12"/>
            <p:cNvCxnSpPr>
              <a:cxnSpLocks noChangeShapeType="1"/>
              <a:stCxn id="28678" idx="0"/>
              <a:endCxn id="28678" idx="2"/>
            </p:cNvCxnSpPr>
            <p:nvPr/>
          </p:nvCxnSpPr>
          <p:spPr bwMode="auto">
            <a:xfrm flipV="1">
              <a:off x="3885" y="3522"/>
              <a:ext cx="900" cy="45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684" name="AutoShape 13"/>
            <p:cNvCxnSpPr>
              <a:cxnSpLocks noChangeShapeType="1"/>
              <a:stCxn id="28678" idx="0"/>
              <a:endCxn id="28678" idx="4"/>
            </p:cNvCxnSpPr>
            <p:nvPr/>
          </p:nvCxnSpPr>
          <p:spPr bwMode="auto">
            <a:xfrm flipH="1" flipV="1">
              <a:off x="3515" y="3522"/>
              <a:ext cx="370" cy="45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8685" name="Text Box 14"/>
            <p:cNvSpPr txBox="1">
              <a:spLocks noChangeArrowheads="1"/>
            </p:cNvSpPr>
            <p:nvPr/>
          </p:nvSpPr>
          <p:spPr bwMode="auto">
            <a:xfrm>
              <a:off x="3198" y="343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28686" name="Text Box 15"/>
            <p:cNvSpPr txBox="1">
              <a:spLocks noChangeArrowheads="1"/>
            </p:cNvSpPr>
            <p:nvPr/>
          </p:nvSpPr>
          <p:spPr bwMode="auto">
            <a:xfrm>
              <a:off x="4785" y="343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</a:p>
          </p:txBody>
        </p:sp>
        <p:sp>
          <p:nvSpPr>
            <p:cNvPr id="28687" name="Text Box 16"/>
            <p:cNvSpPr txBox="1">
              <a:spLocks noChangeArrowheads="1"/>
            </p:cNvSpPr>
            <p:nvPr/>
          </p:nvSpPr>
          <p:spPr bwMode="auto">
            <a:xfrm>
              <a:off x="3878" y="3929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28688" name="Text Box 17"/>
            <p:cNvSpPr txBox="1">
              <a:spLocks noChangeArrowheads="1"/>
            </p:cNvSpPr>
            <p:nvPr/>
          </p:nvSpPr>
          <p:spPr bwMode="auto">
            <a:xfrm>
              <a:off x="4105" y="2840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28689" name="Text Box 18"/>
            <p:cNvSpPr txBox="1">
              <a:spLocks noChangeArrowheads="1"/>
            </p:cNvSpPr>
            <p:nvPr/>
          </p:nvSpPr>
          <p:spPr bwMode="auto">
            <a:xfrm>
              <a:off x="3470" y="225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28690" name="Text Box 19"/>
            <p:cNvSpPr txBox="1">
              <a:spLocks noChangeArrowheads="1"/>
            </p:cNvSpPr>
            <p:nvPr/>
          </p:nvSpPr>
          <p:spPr bwMode="auto">
            <a:xfrm>
              <a:off x="4967" y="2296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  <a:r>
                <a:rPr lang="ru-RU" baseline="-25000"/>
                <a:t>1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2969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Назовите прямые, скрещивающиеся с прямыми  АВ</a:t>
            </a:r>
            <a:r>
              <a:rPr lang="en-US" sz="2800" i="1"/>
              <a:t>, DB</a:t>
            </a:r>
            <a:r>
              <a:rPr lang="ru-RU" sz="2800" i="1"/>
              <a:t>.</a:t>
            </a:r>
            <a:endParaRPr lang="ru-RU" sz="2800" i="1" baseline="-25000"/>
          </a:p>
        </p:txBody>
      </p:sp>
      <p:grpSp>
        <p:nvGrpSpPr>
          <p:cNvPr id="2" name="Группа 33"/>
          <p:cNvGrpSpPr>
            <a:grpSpLocks/>
          </p:cNvGrpSpPr>
          <p:nvPr/>
        </p:nvGrpSpPr>
        <p:grpSpPr bwMode="auto">
          <a:xfrm>
            <a:off x="2124075" y="2565400"/>
            <a:ext cx="4857750" cy="3900488"/>
            <a:chOff x="2643174" y="2571744"/>
            <a:chExt cx="3773928" cy="3830863"/>
          </a:xfrm>
        </p:grpSpPr>
        <p:sp>
          <p:nvSpPr>
            <p:cNvPr id="29702" name="AutoShape 6"/>
            <p:cNvSpPr>
              <a:spLocks noChangeArrowheads="1"/>
            </p:cNvSpPr>
            <p:nvPr/>
          </p:nvSpPr>
          <p:spPr bwMode="auto">
            <a:xfrm rot="10800000">
              <a:off x="3286711" y="5233474"/>
              <a:ext cx="2578208" cy="898457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29703" name="AutoShape 9"/>
            <p:cNvCxnSpPr>
              <a:cxnSpLocks noChangeShapeType="1"/>
              <a:stCxn id="29702" idx="0"/>
            </p:cNvCxnSpPr>
            <p:nvPr/>
          </p:nvCxnSpPr>
          <p:spPr bwMode="auto">
            <a:xfrm rot="5400000" flipH="1" flipV="1">
              <a:off x="2774862" y="4263356"/>
              <a:ext cx="3131559" cy="6055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704" name="AutoShape 10"/>
            <p:cNvCxnSpPr>
              <a:cxnSpLocks noChangeShapeType="1"/>
              <a:stCxn id="29702" idx="4"/>
            </p:cNvCxnSpPr>
            <p:nvPr/>
          </p:nvCxnSpPr>
          <p:spPr bwMode="auto">
            <a:xfrm rot="5400000" flipH="1" flipV="1">
              <a:off x="2848523" y="3438560"/>
              <a:ext cx="2233102" cy="13567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705" name="AutoShape 11"/>
            <p:cNvCxnSpPr>
              <a:cxnSpLocks noChangeShapeType="1"/>
              <a:stCxn id="29702" idx="2"/>
            </p:cNvCxnSpPr>
            <p:nvPr/>
          </p:nvCxnSpPr>
          <p:spPr bwMode="auto">
            <a:xfrm rot="16200000" flipV="1">
              <a:off x="4137628" y="3506182"/>
              <a:ext cx="2233102" cy="12214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706" name="AutoShape 12"/>
            <p:cNvCxnSpPr>
              <a:cxnSpLocks noChangeShapeType="1"/>
              <a:stCxn id="29702" idx="0"/>
              <a:endCxn id="29702" idx="2"/>
            </p:cNvCxnSpPr>
            <p:nvPr/>
          </p:nvCxnSpPr>
          <p:spPr bwMode="auto">
            <a:xfrm flipV="1">
              <a:off x="4037843" y="5235457"/>
              <a:ext cx="1827077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707" name="AutoShape 13"/>
            <p:cNvCxnSpPr>
              <a:cxnSpLocks noChangeShapeType="1"/>
              <a:stCxn id="29702" idx="0"/>
              <a:endCxn id="29702" idx="4"/>
            </p:cNvCxnSpPr>
            <p:nvPr/>
          </p:nvCxnSpPr>
          <p:spPr bwMode="auto">
            <a:xfrm flipH="1" flipV="1">
              <a:off x="3286711" y="5235457"/>
              <a:ext cx="751132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9708" name="Text Box 14"/>
            <p:cNvSpPr txBox="1">
              <a:spLocks noChangeArrowheads="1"/>
            </p:cNvSpPr>
            <p:nvPr/>
          </p:nvSpPr>
          <p:spPr bwMode="auto">
            <a:xfrm>
              <a:off x="2643174" y="5052372"/>
              <a:ext cx="552523" cy="360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29709" name="Text Box 15"/>
            <p:cNvSpPr txBox="1">
              <a:spLocks noChangeArrowheads="1"/>
            </p:cNvSpPr>
            <p:nvPr/>
          </p:nvSpPr>
          <p:spPr bwMode="auto">
            <a:xfrm>
              <a:off x="5864579" y="5052372"/>
              <a:ext cx="552523" cy="360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</a:p>
          </p:txBody>
        </p:sp>
        <p:sp>
          <p:nvSpPr>
            <p:cNvPr id="29710" name="Text Box 16"/>
            <p:cNvSpPr txBox="1">
              <a:spLocks noChangeArrowheads="1"/>
            </p:cNvSpPr>
            <p:nvPr/>
          </p:nvSpPr>
          <p:spPr bwMode="auto">
            <a:xfrm>
              <a:off x="4023248" y="6042440"/>
              <a:ext cx="552522" cy="360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29711" name="Text Box 18"/>
            <p:cNvSpPr txBox="1">
              <a:spLocks noChangeArrowheads="1"/>
            </p:cNvSpPr>
            <p:nvPr/>
          </p:nvSpPr>
          <p:spPr bwMode="auto">
            <a:xfrm>
              <a:off x="4429007" y="2571744"/>
              <a:ext cx="552522" cy="360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3072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457200" y="1285875"/>
            <a:ext cx="84359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Признак скрещивающихся прямых.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Теорема. </a:t>
            </a:r>
            <a:r>
              <a:rPr lang="ru-RU" sz="2800"/>
              <a:t>Если одна из двух прямых лежит в некоторой плоскости, а другая прямая пересекает эту плоскость в точке, не лежащей на первой прямой, то эти прямые скрещиваются.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5003800" y="4021138"/>
            <a:ext cx="381635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а </a:t>
            </a:r>
            <a:r>
              <a:rPr lang="ru-RU" sz="2800" i="1">
                <a:sym typeface="Symbol" pitchFamily="18" charset="2"/>
              </a:rPr>
              <a:t> , </a:t>
            </a:r>
            <a:r>
              <a:rPr lang="en-US" sz="2800" i="1">
                <a:sym typeface="Symbol" pitchFamily="18" charset="2"/>
              </a:rPr>
              <a:t/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/>
              <a:t> </a:t>
            </a:r>
            <a:r>
              <a:rPr lang="ru-RU" sz="2800" i="1">
                <a:sym typeface="Symbol" pitchFamily="18" charset="2"/>
              </a:rPr>
              <a:t> </a:t>
            </a:r>
            <a:r>
              <a:rPr lang="en-US" sz="2800" i="1">
                <a:sym typeface="Symbol" pitchFamily="18" charset="2"/>
              </a:rPr>
              <a:t> = C,</a:t>
            </a:r>
            <a:r>
              <a:rPr lang="ru-RU" sz="2800" i="1">
                <a:sym typeface="Symbol" pitchFamily="18" charset="2"/>
              </a:rPr>
              <a:t> </a:t>
            </a:r>
            <a:br>
              <a:rPr lang="ru-RU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C  </a:t>
            </a:r>
            <a:r>
              <a:rPr lang="ru-RU" sz="2800" i="1"/>
              <a:t>а</a:t>
            </a:r>
            <a:endParaRPr lang="en-US" sz="2800" i="1">
              <a:sym typeface="Symbol" pitchFamily="18" charset="2"/>
            </a:endParaRP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Доказать, что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71500" y="4278313"/>
            <a:ext cx="3168650" cy="1385887"/>
            <a:chOff x="158" y="2387"/>
            <a:chExt cx="2948" cy="1134"/>
          </a:xfrm>
        </p:grpSpPr>
        <p:sp>
          <p:nvSpPr>
            <p:cNvPr id="30743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44" name="Text Box 44"/>
            <p:cNvSpPr txBox="1">
              <a:spLocks noChangeArrowheads="1"/>
            </p:cNvSpPr>
            <p:nvPr/>
          </p:nvSpPr>
          <p:spPr bwMode="auto">
            <a:xfrm>
              <a:off x="431" y="3159"/>
              <a:ext cx="272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2371725" y="3846513"/>
            <a:ext cx="1008063" cy="1152525"/>
            <a:chOff x="1111" y="2659"/>
            <a:chExt cx="1769" cy="726"/>
          </a:xfrm>
        </p:grpSpPr>
        <p:sp>
          <p:nvSpPr>
            <p:cNvPr id="30741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2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1330325" y="5627688"/>
            <a:ext cx="600075" cy="647700"/>
            <a:chOff x="1111" y="2659"/>
            <a:chExt cx="1877" cy="726"/>
          </a:xfrm>
        </p:grpSpPr>
        <p:sp>
          <p:nvSpPr>
            <p:cNvPr id="30739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0" name="Text Box 38"/>
            <p:cNvSpPr txBox="1">
              <a:spLocks noChangeArrowheads="1"/>
            </p:cNvSpPr>
            <p:nvPr/>
          </p:nvSpPr>
          <p:spPr bwMode="auto">
            <a:xfrm>
              <a:off x="2412" y="2659"/>
              <a:ext cx="576" cy="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7" name="Line 37"/>
          <p:cNvSpPr>
            <a:spLocks noChangeShapeType="1"/>
          </p:cNvSpPr>
          <p:nvPr/>
        </p:nvSpPr>
        <p:spPr bwMode="auto">
          <a:xfrm flipV="1">
            <a:off x="1841500" y="4999038"/>
            <a:ext cx="525463" cy="6477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982788" y="4840288"/>
            <a:ext cx="576262" cy="366712"/>
            <a:chOff x="884" y="2659"/>
            <a:chExt cx="363" cy="231"/>
          </a:xfrm>
        </p:grpSpPr>
        <p:sp>
          <p:nvSpPr>
            <p:cNvPr id="30737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8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  <a:endParaRPr lang="ru-RU"/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1016000" y="4286250"/>
            <a:ext cx="1857375" cy="849313"/>
            <a:chOff x="1111" y="2659"/>
            <a:chExt cx="1769" cy="726"/>
          </a:xfrm>
        </p:grpSpPr>
        <p:sp>
          <p:nvSpPr>
            <p:cNvPr id="30735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7" name="Группа 53"/>
          <p:cNvGrpSpPr>
            <a:grpSpLocks/>
          </p:cNvGrpSpPr>
          <p:nvPr/>
        </p:nvGrpSpPr>
        <p:grpSpPr bwMode="auto">
          <a:xfrm>
            <a:off x="7643813" y="5238750"/>
            <a:ext cx="1071562" cy="574675"/>
            <a:chOff x="6956288" y="3854457"/>
            <a:chExt cx="1071570" cy="574675"/>
          </a:xfrm>
        </p:grpSpPr>
        <p:sp>
          <p:nvSpPr>
            <p:cNvPr id="30733" name="Rectangle 3"/>
            <p:cNvSpPr txBox="1">
              <a:spLocks noChangeArrowheads="1"/>
            </p:cNvSpPr>
            <p:nvPr/>
          </p:nvSpPr>
          <p:spPr bwMode="auto">
            <a:xfrm>
              <a:off x="6956288" y="3854457"/>
              <a:ext cx="1071570" cy="57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ru-RU" sz="2800" i="1"/>
                <a:t>а </a:t>
              </a:r>
              <a:r>
                <a:rPr lang="en-US" sz="2800" i="1"/>
                <a:t>  </a:t>
              </a:r>
              <a:r>
                <a:rPr lang="ru-RU" sz="2800" i="1">
                  <a:sym typeface="Symbol" pitchFamily="18" charset="2"/>
                </a:rPr>
                <a:t> </a:t>
              </a:r>
              <a:r>
                <a:rPr lang="en-US" sz="2800" i="1">
                  <a:sym typeface="Symbol" pitchFamily="18" charset="2"/>
                </a:rPr>
                <a:t>b</a:t>
              </a:r>
              <a:endParaRPr lang="ru-RU" sz="2800">
                <a:sym typeface="Symbol" pitchFamily="18" charset="2"/>
              </a:endParaRPr>
            </a:p>
          </p:txBody>
        </p:sp>
        <p:pic>
          <p:nvPicPr>
            <p:cNvPr id="3073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3929066"/>
              <a:ext cx="276225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4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3174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Назовите прямые, скрещивающиеся с прямыми АА</a:t>
            </a:r>
            <a:r>
              <a:rPr lang="ru-RU" sz="2800" i="1" baseline="-25000"/>
              <a:t>1</a:t>
            </a:r>
            <a:r>
              <a:rPr lang="ru-RU" sz="2800" i="1"/>
              <a:t>, ВС, </a:t>
            </a:r>
            <a:r>
              <a:rPr lang="en-US" sz="2800" i="1"/>
              <a:t>D</a:t>
            </a:r>
            <a:r>
              <a:rPr lang="en-US" sz="2800" i="1" baseline="-25000"/>
              <a:t>1</a:t>
            </a:r>
            <a:r>
              <a:rPr lang="en-US" sz="2800" i="1"/>
              <a:t>C</a:t>
            </a:r>
            <a:r>
              <a:rPr lang="en-US" sz="2800" i="1" baseline="-25000"/>
              <a:t>1</a:t>
            </a:r>
            <a:r>
              <a:rPr lang="ru-RU" sz="2800" i="1"/>
              <a:t>.</a:t>
            </a:r>
            <a:endParaRPr lang="ru-RU" sz="2800" i="1" baseline="-2500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908175" y="2492375"/>
            <a:ext cx="4794250" cy="4122738"/>
            <a:chOff x="1199" y="1570"/>
            <a:chExt cx="3020" cy="2597"/>
          </a:xfrm>
        </p:grpSpPr>
        <p:sp>
          <p:nvSpPr>
            <p:cNvPr id="31750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31751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1752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1753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1754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31755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31756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31757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1758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31759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Скрещивающиеся прямые</a:t>
            </a:r>
          </a:p>
        </p:txBody>
      </p:sp>
      <p:sp>
        <p:nvSpPr>
          <p:cNvPr id="327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457200" y="1285875"/>
            <a:ext cx="8435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Теорема о скрещивающихся прямых.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Теорема. </a:t>
            </a:r>
            <a:r>
              <a:rPr lang="ru-RU" sz="2800"/>
              <a:t>Через каждую из двух скрещивающихся прямых проходит плоскость, параллельная другой прямой , и притом только одна.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5003800" y="4021138"/>
            <a:ext cx="3816350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</a:t>
            </a:r>
            <a:endParaRPr lang="en-US" sz="2800" i="1"/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Построить </a:t>
            </a:r>
            <a:r>
              <a:rPr lang="ru-RU" sz="2800" i="1">
                <a:sym typeface="Symbol" pitchFamily="18" charset="2"/>
              </a:rPr>
              <a:t>:</a:t>
            </a:r>
            <a:r>
              <a:rPr lang="en-US" sz="2800" i="1">
                <a:sym typeface="Symbol" pitchFamily="18" charset="2"/>
              </a:rPr>
              <a:t> a,</a:t>
            </a:r>
            <a:br>
              <a:rPr lang="en-US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 </a:t>
            </a:r>
            <a:r>
              <a:rPr lang="ru-RU" sz="2800" i="1"/>
              <a:t> </a:t>
            </a:r>
            <a:r>
              <a:rPr lang="en-US" sz="2800" i="1"/>
              <a:t>b || </a:t>
            </a:r>
            <a:r>
              <a:rPr lang="en-US" sz="2800" i="1">
                <a:sym typeface="Symbol" pitchFamily="18" charset="2"/>
              </a:rPr>
              <a:t></a:t>
            </a:r>
            <a:endParaRPr lang="en-US" sz="2800"/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Доказать, что</a:t>
            </a:r>
            <a:r>
              <a:rPr lang="en-US" sz="2800" i="1">
                <a:sym typeface="Symbol" pitchFamily="18" charset="2"/>
              </a:rPr>
              <a:t>  - </a:t>
            </a:r>
            <a:r>
              <a:rPr lang="ru-RU" sz="2800" i="1">
                <a:sym typeface="Symbol" pitchFamily="18" charset="2"/>
              </a:rPr>
              <a:t>единственная</a:t>
            </a:r>
          </a:p>
        </p:txBody>
      </p:sp>
      <p:grpSp>
        <p:nvGrpSpPr>
          <p:cNvPr id="2" name="Группа 53"/>
          <p:cNvGrpSpPr>
            <a:grpSpLocks/>
          </p:cNvGrpSpPr>
          <p:nvPr/>
        </p:nvGrpSpPr>
        <p:grpSpPr bwMode="auto">
          <a:xfrm>
            <a:off x="6072188" y="4033838"/>
            <a:ext cx="1071562" cy="574675"/>
            <a:chOff x="6956288" y="3854457"/>
            <a:chExt cx="1071570" cy="574675"/>
          </a:xfrm>
        </p:grpSpPr>
        <p:sp>
          <p:nvSpPr>
            <p:cNvPr id="32804" name="Rectangle 3"/>
            <p:cNvSpPr txBox="1">
              <a:spLocks noChangeArrowheads="1"/>
            </p:cNvSpPr>
            <p:nvPr/>
          </p:nvSpPr>
          <p:spPr bwMode="auto">
            <a:xfrm>
              <a:off x="6956288" y="3854457"/>
              <a:ext cx="1071570" cy="57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ru-RU" sz="2800" i="1"/>
                <a:t>а </a:t>
              </a:r>
              <a:r>
                <a:rPr lang="en-US" sz="2800" i="1"/>
                <a:t>  </a:t>
              </a:r>
              <a:r>
                <a:rPr lang="ru-RU" sz="2800" i="1">
                  <a:sym typeface="Symbol" pitchFamily="18" charset="2"/>
                </a:rPr>
                <a:t> </a:t>
              </a:r>
              <a:r>
                <a:rPr lang="en-US" sz="2800" i="1">
                  <a:sym typeface="Symbol" pitchFamily="18" charset="2"/>
                </a:rPr>
                <a:t>b</a:t>
              </a:r>
              <a:endParaRPr lang="ru-RU" sz="2800">
                <a:sym typeface="Symbol" pitchFamily="18" charset="2"/>
              </a:endParaRPr>
            </a:p>
          </p:txBody>
        </p:sp>
        <p:pic>
          <p:nvPicPr>
            <p:cNvPr id="3280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3929066"/>
              <a:ext cx="276225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57188" y="4214813"/>
            <a:ext cx="3132137" cy="1370012"/>
            <a:chOff x="158" y="2387"/>
            <a:chExt cx="2948" cy="1134"/>
          </a:xfrm>
        </p:grpSpPr>
        <p:sp>
          <p:nvSpPr>
            <p:cNvPr id="3280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03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1071563" y="4294188"/>
            <a:ext cx="2303462" cy="944562"/>
            <a:chOff x="1111" y="2659"/>
            <a:chExt cx="1769" cy="726"/>
          </a:xfrm>
        </p:grpSpPr>
        <p:sp>
          <p:nvSpPr>
            <p:cNvPr id="32800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1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33"/>
          <p:cNvGrpSpPr>
            <a:grpSpLocks/>
          </p:cNvGrpSpPr>
          <p:nvPr/>
        </p:nvGrpSpPr>
        <p:grpSpPr bwMode="auto">
          <a:xfrm>
            <a:off x="928688" y="4643438"/>
            <a:ext cx="1520825" cy="830262"/>
            <a:chOff x="3083343" y="5564178"/>
            <a:chExt cx="1520746" cy="830593"/>
          </a:xfrm>
        </p:grpSpPr>
        <p:sp>
          <p:nvSpPr>
            <p:cNvPr id="32798" name="Line 37"/>
            <p:cNvSpPr>
              <a:spLocks noChangeShapeType="1"/>
            </p:cNvSpPr>
            <p:nvPr/>
          </p:nvSpPr>
          <p:spPr bwMode="auto">
            <a:xfrm rot="13421881" flipV="1">
              <a:off x="3232745" y="5795389"/>
              <a:ext cx="1371344" cy="5993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9" name="Text Box 38"/>
            <p:cNvSpPr txBox="1">
              <a:spLocks noChangeArrowheads="1"/>
            </p:cNvSpPr>
            <p:nvPr/>
          </p:nvSpPr>
          <p:spPr bwMode="auto">
            <a:xfrm>
              <a:off x="3083343" y="5564178"/>
              <a:ext cx="322826" cy="369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1000125" y="3071813"/>
            <a:ext cx="2303463" cy="944562"/>
            <a:chOff x="1111" y="2659"/>
            <a:chExt cx="1769" cy="726"/>
          </a:xfrm>
        </p:grpSpPr>
        <p:sp>
          <p:nvSpPr>
            <p:cNvPr id="32796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7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1082675" y="4891088"/>
            <a:ext cx="576263" cy="366712"/>
            <a:chOff x="884" y="2659"/>
            <a:chExt cx="363" cy="231"/>
          </a:xfrm>
        </p:grpSpPr>
        <p:sp>
          <p:nvSpPr>
            <p:cNvPr id="32794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95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2181225" y="4414838"/>
            <a:ext cx="576263" cy="366712"/>
            <a:chOff x="884" y="2659"/>
            <a:chExt cx="363" cy="231"/>
          </a:xfrm>
        </p:grpSpPr>
        <p:sp>
          <p:nvSpPr>
            <p:cNvPr id="32792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93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E</a:t>
              </a:r>
              <a:endParaRPr lang="ru-RU"/>
            </a:p>
          </p:txBody>
        </p:sp>
      </p:grp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1725613" y="5127625"/>
            <a:ext cx="576262" cy="366713"/>
            <a:chOff x="884" y="2659"/>
            <a:chExt cx="363" cy="231"/>
          </a:xfrm>
        </p:grpSpPr>
        <p:sp>
          <p:nvSpPr>
            <p:cNvPr id="32790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91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1285875" y="3549650"/>
            <a:ext cx="576263" cy="366713"/>
            <a:chOff x="884" y="2659"/>
            <a:chExt cx="363" cy="231"/>
          </a:xfrm>
        </p:grpSpPr>
        <p:sp>
          <p:nvSpPr>
            <p:cNvPr id="32788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89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2071688" y="3214688"/>
            <a:ext cx="576262" cy="366712"/>
            <a:chOff x="884" y="2659"/>
            <a:chExt cx="363" cy="231"/>
          </a:xfrm>
        </p:grpSpPr>
        <p:sp>
          <p:nvSpPr>
            <p:cNvPr id="32786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87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</p:grp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214313" y="5715000"/>
            <a:ext cx="2820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34(а,б,в), 37</a:t>
            </a: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214313" y="6143625"/>
            <a:ext cx="6858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2,п7 теоремы № 34(г,д,е), 38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68" grpId="0"/>
      <p:bldP spid="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Углы с сонаправленными сторонами. Угол между прямыми.</a:t>
            </a:r>
          </a:p>
        </p:txBody>
      </p:sp>
      <p:sp>
        <p:nvSpPr>
          <p:cNvPr id="3379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95288" y="3860800"/>
            <a:ext cx="84359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Определение. </a:t>
            </a:r>
            <a:r>
              <a:rPr lang="ru-RU" sz="2800"/>
              <a:t>Два луча, называются </a:t>
            </a:r>
            <a:r>
              <a:rPr lang="ru-RU" sz="2800" b="1" i="1"/>
              <a:t>сонаправленными</a:t>
            </a:r>
            <a:r>
              <a:rPr lang="ru-RU" sz="2800"/>
              <a:t>, если они </a:t>
            </a:r>
            <a:br>
              <a:rPr lang="ru-RU" sz="2800"/>
            </a:br>
            <a:r>
              <a:rPr lang="ru-RU" sz="2800"/>
              <a:t>а) параллельны и лежат в одной полуплоскости с общей  границей;</a:t>
            </a:r>
            <a:br>
              <a:rPr lang="ru-RU" sz="2800"/>
            </a:br>
            <a:r>
              <a:rPr lang="ru-RU" sz="2800"/>
              <a:t>б) совпадают или один содержит другой.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39750" y="2060575"/>
            <a:ext cx="3132138" cy="1370013"/>
            <a:chOff x="158" y="2387"/>
            <a:chExt cx="2948" cy="1134"/>
          </a:xfrm>
        </p:grpSpPr>
        <p:sp>
          <p:nvSpPr>
            <p:cNvPr id="3382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5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1403350" y="2420938"/>
            <a:ext cx="1512888" cy="1039812"/>
            <a:chOff x="865" y="1509"/>
            <a:chExt cx="953" cy="655"/>
          </a:xfrm>
        </p:grpSpPr>
        <p:sp>
          <p:nvSpPr>
            <p:cNvPr id="33822" name="Line 37"/>
            <p:cNvSpPr>
              <a:spLocks noChangeShapeType="1"/>
            </p:cNvSpPr>
            <p:nvPr/>
          </p:nvSpPr>
          <p:spPr bwMode="auto">
            <a:xfrm rot="8753167" flipV="1">
              <a:off x="865" y="1509"/>
              <a:ext cx="953" cy="4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3" name="Text Box 38"/>
            <p:cNvSpPr txBox="1">
              <a:spLocks noChangeArrowheads="1"/>
            </p:cNvSpPr>
            <p:nvPr/>
          </p:nvSpPr>
          <p:spPr bwMode="auto">
            <a:xfrm>
              <a:off x="902" y="1933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004" name="Line 44"/>
          <p:cNvSpPr>
            <a:spLocks noChangeShapeType="1"/>
          </p:cNvSpPr>
          <p:nvPr/>
        </p:nvSpPr>
        <p:spPr bwMode="auto">
          <a:xfrm flipH="1" flipV="1">
            <a:off x="1547813" y="2420938"/>
            <a:ext cx="142875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1005" name="Line 45"/>
          <p:cNvSpPr>
            <a:spLocks noChangeShapeType="1"/>
          </p:cNvSpPr>
          <p:nvPr/>
        </p:nvSpPr>
        <p:spPr bwMode="auto">
          <a:xfrm flipV="1">
            <a:off x="2268538" y="2492375"/>
            <a:ext cx="6477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1006" name="Line 46"/>
          <p:cNvSpPr>
            <a:spLocks noChangeShapeType="1"/>
          </p:cNvSpPr>
          <p:nvPr/>
        </p:nvSpPr>
        <p:spPr bwMode="auto">
          <a:xfrm flipV="1">
            <a:off x="1979613" y="2276475"/>
            <a:ext cx="792162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284663" y="2133600"/>
            <a:ext cx="3924300" cy="1511300"/>
            <a:chOff x="158" y="2387"/>
            <a:chExt cx="2948" cy="1134"/>
          </a:xfrm>
        </p:grpSpPr>
        <p:sp>
          <p:nvSpPr>
            <p:cNvPr id="33820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21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5435600" y="2565400"/>
            <a:ext cx="1512888" cy="1039813"/>
            <a:chOff x="865" y="1509"/>
            <a:chExt cx="953" cy="655"/>
          </a:xfrm>
        </p:grpSpPr>
        <p:sp>
          <p:nvSpPr>
            <p:cNvPr id="33818" name="Line 37"/>
            <p:cNvSpPr>
              <a:spLocks noChangeShapeType="1"/>
            </p:cNvSpPr>
            <p:nvPr/>
          </p:nvSpPr>
          <p:spPr bwMode="auto">
            <a:xfrm rot="8753167" flipV="1">
              <a:off x="865" y="1509"/>
              <a:ext cx="953" cy="4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Text Box 38"/>
            <p:cNvSpPr txBox="1">
              <a:spLocks noChangeArrowheads="1"/>
            </p:cNvSpPr>
            <p:nvPr/>
          </p:nvSpPr>
          <p:spPr bwMode="auto">
            <a:xfrm>
              <a:off x="902" y="1933"/>
              <a:ext cx="2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013" name="Line 53"/>
          <p:cNvSpPr>
            <a:spLocks noChangeShapeType="1"/>
          </p:cNvSpPr>
          <p:nvPr/>
        </p:nvSpPr>
        <p:spPr bwMode="auto">
          <a:xfrm flipV="1">
            <a:off x="6445250" y="2490788"/>
            <a:ext cx="920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4" name="Line 54"/>
          <p:cNvSpPr>
            <a:spLocks noChangeShapeType="1"/>
          </p:cNvSpPr>
          <p:nvPr/>
        </p:nvSpPr>
        <p:spPr bwMode="auto">
          <a:xfrm flipV="1">
            <a:off x="6181725" y="2924175"/>
            <a:ext cx="920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5" name="Line 55"/>
          <p:cNvSpPr>
            <a:spLocks noChangeShapeType="1"/>
          </p:cNvSpPr>
          <p:nvPr/>
        </p:nvSpPr>
        <p:spPr bwMode="auto">
          <a:xfrm flipV="1">
            <a:off x="5999163" y="3206750"/>
            <a:ext cx="920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6" name="Line 56"/>
          <p:cNvSpPr>
            <a:spLocks noChangeShapeType="1"/>
          </p:cNvSpPr>
          <p:nvPr/>
        </p:nvSpPr>
        <p:spPr bwMode="auto">
          <a:xfrm flipH="1" flipV="1">
            <a:off x="5076825" y="3213100"/>
            <a:ext cx="920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7" name="Line 57"/>
          <p:cNvSpPr>
            <a:spLocks noChangeShapeType="1"/>
          </p:cNvSpPr>
          <p:nvPr/>
        </p:nvSpPr>
        <p:spPr bwMode="auto">
          <a:xfrm flipH="1" flipV="1">
            <a:off x="5292725" y="2276475"/>
            <a:ext cx="144463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20" name="Text Box 13"/>
          <p:cNvSpPr txBox="1">
            <a:spLocks noChangeArrowheads="1"/>
          </p:cNvSpPr>
          <p:nvPr/>
        </p:nvSpPr>
        <p:spPr bwMode="auto">
          <a:xfrm>
            <a:off x="6156325" y="2205038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41021" name="Text Box 13"/>
          <p:cNvSpPr txBox="1">
            <a:spLocks noChangeArrowheads="1"/>
          </p:cNvSpPr>
          <p:nvPr/>
        </p:nvSpPr>
        <p:spPr bwMode="auto">
          <a:xfrm>
            <a:off x="5794375" y="2636838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41022" name="Text Box 13"/>
          <p:cNvSpPr txBox="1">
            <a:spLocks noChangeArrowheads="1"/>
          </p:cNvSpPr>
          <p:nvPr/>
        </p:nvSpPr>
        <p:spPr bwMode="auto">
          <a:xfrm>
            <a:off x="5867400" y="3141663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  <a:r>
              <a:rPr lang="ru-RU" baseline="-25000"/>
              <a:t>2</a:t>
            </a:r>
            <a:endParaRPr lang="ru-RU"/>
          </a:p>
        </p:txBody>
      </p:sp>
      <p:sp>
        <p:nvSpPr>
          <p:cNvPr id="41023" name="Text Box 13"/>
          <p:cNvSpPr txBox="1">
            <a:spLocks noChangeArrowheads="1"/>
          </p:cNvSpPr>
          <p:nvPr/>
        </p:nvSpPr>
        <p:spPr bwMode="auto">
          <a:xfrm>
            <a:off x="5219700" y="2708275"/>
            <a:ext cx="649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  <a:r>
              <a:rPr lang="ru-RU" baseline="-25000"/>
              <a:t>3</a:t>
            </a:r>
            <a:endParaRPr lang="ru-RU"/>
          </a:p>
        </p:txBody>
      </p:sp>
      <p:sp>
        <p:nvSpPr>
          <p:cNvPr id="41024" name="Text Box 13"/>
          <p:cNvSpPr txBox="1">
            <a:spLocks noChangeArrowheads="1"/>
          </p:cNvSpPr>
          <p:nvPr/>
        </p:nvSpPr>
        <p:spPr bwMode="auto">
          <a:xfrm>
            <a:off x="7019925" y="2205038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41025" name="Text Box 13"/>
          <p:cNvSpPr txBox="1">
            <a:spLocks noChangeArrowheads="1"/>
          </p:cNvSpPr>
          <p:nvPr/>
        </p:nvSpPr>
        <p:spPr bwMode="auto">
          <a:xfrm>
            <a:off x="6804025" y="2636838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41026" name="Text Box 13"/>
          <p:cNvSpPr txBox="1">
            <a:spLocks noChangeArrowheads="1"/>
          </p:cNvSpPr>
          <p:nvPr/>
        </p:nvSpPr>
        <p:spPr bwMode="auto">
          <a:xfrm>
            <a:off x="6588125" y="3141663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  <a:r>
              <a:rPr lang="ru-RU" baseline="-25000"/>
              <a:t>2</a:t>
            </a:r>
            <a:endParaRPr lang="ru-RU"/>
          </a:p>
        </p:txBody>
      </p:sp>
      <p:sp>
        <p:nvSpPr>
          <p:cNvPr id="41027" name="Text Box 13"/>
          <p:cNvSpPr txBox="1">
            <a:spLocks noChangeArrowheads="1"/>
          </p:cNvSpPr>
          <p:nvPr/>
        </p:nvSpPr>
        <p:spPr bwMode="auto">
          <a:xfrm>
            <a:off x="5292725" y="2133600"/>
            <a:ext cx="649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  <a:r>
              <a:rPr lang="ru-RU" baseline="-25000"/>
              <a:t>3</a:t>
            </a:r>
            <a:endParaRPr lang="ru-RU"/>
          </a:p>
        </p:txBody>
      </p:sp>
      <p:sp>
        <p:nvSpPr>
          <p:cNvPr id="41028" name="Text Box 13"/>
          <p:cNvSpPr txBox="1">
            <a:spLocks noChangeArrowheads="1"/>
          </p:cNvSpPr>
          <p:nvPr/>
        </p:nvSpPr>
        <p:spPr bwMode="auto">
          <a:xfrm>
            <a:off x="5003800" y="31416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41004" grpId="0" animBg="1"/>
      <p:bldP spid="41005" grpId="0" animBg="1"/>
      <p:bldP spid="41006" grpId="0" animBg="1"/>
      <p:bldP spid="41013" grpId="0" animBg="1"/>
      <p:bldP spid="41014" grpId="0" animBg="1"/>
      <p:bldP spid="41015" grpId="0" animBg="1"/>
      <p:bldP spid="41016" grpId="0" animBg="1"/>
      <p:bldP spid="41017" grpId="0" animBg="1"/>
      <p:bldP spid="41020" grpId="0"/>
      <p:bldP spid="41021" grpId="0"/>
      <p:bldP spid="41022" grpId="0"/>
      <p:bldP spid="41023" grpId="0"/>
      <p:bldP spid="41024" grpId="0"/>
      <p:bldP spid="41025" grpId="0"/>
      <p:bldP spid="41026" grpId="0"/>
      <p:bldP spid="41027" grpId="0"/>
      <p:bldP spid="410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Углы с сонаправленными сторонами. Угол между прямыми.</a:t>
            </a:r>
          </a:p>
        </p:txBody>
      </p:sp>
      <p:sp>
        <p:nvSpPr>
          <p:cNvPr id="3481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179388" y="1557338"/>
            <a:ext cx="88201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Теорема. </a:t>
            </a:r>
            <a:r>
              <a:rPr lang="ru-RU" sz="2800"/>
              <a:t>Если стороны двух углов соответственно сонаправлены, то такие углы равны.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4716463" y="2636838"/>
            <a:ext cx="4103687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О и О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 - сонаправлены 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О = О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 </a:t>
            </a: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V="1">
            <a:off x="1901825" y="2995613"/>
            <a:ext cx="4381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16" name="Line 32"/>
          <p:cNvSpPr>
            <a:spLocks noChangeShapeType="1"/>
          </p:cNvSpPr>
          <p:nvPr/>
        </p:nvSpPr>
        <p:spPr bwMode="auto">
          <a:xfrm flipV="1">
            <a:off x="1508125" y="40767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20" name="Text Box 13"/>
          <p:cNvSpPr txBox="1">
            <a:spLocks noChangeArrowheads="1"/>
          </p:cNvSpPr>
          <p:nvPr/>
        </p:nvSpPr>
        <p:spPr bwMode="auto">
          <a:xfrm>
            <a:off x="1535113" y="270827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42021" name="Text Box 13"/>
          <p:cNvSpPr txBox="1">
            <a:spLocks noChangeArrowheads="1"/>
          </p:cNvSpPr>
          <p:nvPr/>
        </p:nvSpPr>
        <p:spPr bwMode="auto">
          <a:xfrm>
            <a:off x="1009650" y="3933825"/>
            <a:ext cx="649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  <a:r>
              <a:rPr lang="ru-RU" baseline="-25000"/>
              <a:t>1</a:t>
            </a:r>
            <a:endParaRPr lang="ru-RU"/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279775" y="2617788"/>
            <a:ext cx="431800" cy="396875"/>
            <a:chOff x="2517" y="2840"/>
            <a:chExt cx="272" cy="250"/>
          </a:xfrm>
        </p:grpSpPr>
        <p:sp>
          <p:nvSpPr>
            <p:cNvPr id="34854" name="Oval 12"/>
            <p:cNvSpPr>
              <a:spLocks noChangeArrowheads="1"/>
            </p:cNvSpPr>
            <p:nvPr/>
          </p:nvSpPr>
          <p:spPr bwMode="auto">
            <a:xfrm>
              <a:off x="2562" y="306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5" name="Text Box 13"/>
            <p:cNvSpPr txBox="1">
              <a:spLocks noChangeArrowheads="1"/>
            </p:cNvSpPr>
            <p:nvPr/>
          </p:nvSpPr>
          <p:spPr bwMode="auto">
            <a:xfrm>
              <a:off x="2517" y="284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2897188" y="3697288"/>
            <a:ext cx="431800" cy="396875"/>
            <a:chOff x="2517" y="2840"/>
            <a:chExt cx="272" cy="250"/>
          </a:xfrm>
        </p:grpSpPr>
        <p:sp>
          <p:nvSpPr>
            <p:cNvPr id="34852" name="Oval 12"/>
            <p:cNvSpPr>
              <a:spLocks noChangeArrowheads="1"/>
            </p:cNvSpPr>
            <p:nvPr/>
          </p:nvSpPr>
          <p:spPr bwMode="auto">
            <a:xfrm>
              <a:off x="2562" y="306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3" name="Text Box 13"/>
            <p:cNvSpPr txBox="1">
              <a:spLocks noChangeArrowheads="1"/>
            </p:cNvSpPr>
            <p:nvPr/>
          </p:nvSpPr>
          <p:spPr bwMode="auto">
            <a:xfrm>
              <a:off x="2517" y="284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</p:grpSp>
      <p:sp>
        <p:nvSpPr>
          <p:cNvPr id="42048" name="Line 64"/>
          <p:cNvSpPr>
            <a:spLocks noChangeShapeType="1"/>
          </p:cNvSpPr>
          <p:nvPr/>
        </p:nvSpPr>
        <p:spPr bwMode="auto">
          <a:xfrm>
            <a:off x="1979613" y="2708275"/>
            <a:ext cx="1008062" cy="830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42050" name="AutoShape 66"/>
          <p:cNvCxnSpPr>
            <a:cxnSpLocks noChangeShapeType="1"/>
          </p:cNvCxnSpPr>
          <p:nvPr/>
        </p:nvCxnSpPr>
        <p:spPr bwMode="auto">
          <a:xfrm flipH="1">
            <a:off x="2170113" y="3532188"/>
            <a:ext cx="817562" cy="244951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42059" name="Line 75"/>
          <p:cNvSpPr>
            <a:spLocks noChangeShapeType="1"/>
          </p:cNvSpPr>
          <p:nvPr/>
        </p:nvSpPr>
        <p:spPr bwMode="auto">
          <a:xfrm>
            <a:off x="1889125" y="2995613"/>
            <a:ext cx="882650" cy="788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60" name="Line 76"/>
          <p:cNvSpPr>
            <a:spLocks noChangeShapeType="1"/>
          </p:cNvSpPr>
          <p:nvPr/>
        </p:nvSpPr>
        <p:spPr bwMode="auto">
          <a:xfrm>
            <a:off x="1516063" y="4076700"/>
            <a:ext cx="89535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2492375" y="3240088"/>
            <a:ext cx="431800" cy="396875"/>
            <a:chOff x="2517" y="2840"/>
            <a:chExt cx="272" cy="250"/>
          </a:xfrm>
        </p:grpSpPr>
        <p:sp>
          <p:nvSpPr>
            <p:cNvPr id="34850" name="Oval 12"/>
            <p:cNvSpPr>
              <a:spLocks noChangeArrowheads="1"/>
            </p:cNvSpPr>
            <p:nvPr/>
          </p:nvSpPr>
          <p:spPr bwMode="auto">
            <a:xfrm>
              <a:off x="2562" y="306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1" name="Text Box 13"/>
            <p:cNvSpPr txBox="1">
              <a:spLocks noChangeArrowheads="1"/>
            </p:cNvSpPr>
            <p:nvPr/>
          </p:nvSpPr>
          <p:spPr bwMode="auto">
            <a:xfrm>
              <a:off x="2517" y="284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</a:p>
          </p:txBody>
        </p:sp>
      </p:grpSp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2108200" y="4322763"/>
            <a:ext cx="431800" cy="396875"/>
            <a:chOff x="2517" y="2840"/>
            <a:chExt cx="272" cy="250"/>
          </a:xfrm>
        </p:grpSpPr>
        <p:sp>
          <p:nvSpPr>
            <p:cNvPr id="34848" name="Oval 12"/>
            <p:cNvSpPr>
              <a:spLocks noChangeArrowheads="1"/>
            </p:cNvSpPr>
            <p:nvPr/>
          </p:nvSpPr>
          <p:spPr bwMode="auto">
            <a:xfrm>
              <a:off x="2562" y="306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9" name="Text Box 13"/>
            <p:cNvSpPr txBox="1">
              <a:spLocks noChangeArrowheads="1"/>
            </p:cNvSpPr>
            <p:nvPr/>
          </p:nvSpPr>
          <p:spPr bwMode="auto">
            <a:xfrm>
              <a:off x="2517" y="284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  <a:r>
                <a:rPr lang="ru-RU" baseline="-25000"/>
                <a:t>1</a:t>
              </a:r>
              <a:endParaRPr lang="ru-RU"/>
            </a:p>
          </p:txBody>
        </p:sp>
      </p:grpSp>
      <p:sp>
        <p:nvSpPr>
          <p:cNvPr id="42068" name="Line 84"/>
          <p:cNvSpPr>
            <a:spLocks noChangeShapeType="1"/>
          </p:cNvSpPr>
          <p:nvPr/>
        </p:nvSpPr>
        <p:spPr bwMode="auto">
          <a:xfrm>
            <a:off x="2339975" y="2997200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69" name="Line 85"/>
          <p:cNvSpPr>
            <a:spLocks noChangeShapeType="1"/>
          </p:cNvSpPr>
          <p:nvPr/>
        </p:nvSpPr>
        <p:spPr bwMode="auto">
          <a:xfrm>
            <a:off x="2771775" y="4076700"/>
            <a:ext cx="863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72" name="Line 88"/>
          <p:cNvSpPr>
            <a:spLocks noChangeShapeType="1"/>
          </p:cNvSpPr>
          <p:nvPr/>
        </p:nvSpPr>
        <p:spPr bwMode="auto">
          <a:xfrm flipH="1">
            <a:off x="2578100" y="3416300"/>
            <a:ext cx="265113" cy="19843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73" name="Line 89"/>
          <p:cNvSpPr>
            <a:spLocks noChangeShapeType="1"/>
          </p:cNvSpPr>
          <p:nvPr/>
        </p:nvSpPr>
        <p:spPr bwMode="auto">
          <a:xfrm flipH="1">
            <a:off x="2843213" y="3016250"/>
            <a:ext cx="517525" cy="3889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78" name="Line 94"/>
          <p:cNvSpPr>
            <a:spLocks noChangeShapeType="1"/>
          </p:cNvSpPr>
          <p:nvPr/>
        </p:nvSpPr>
        <p:spPr bwMode="auto">
          <a:xfrm flipH="1">
            <a:off x="2195513" y="4324350"/>
            <a:ext cx="504825" cy="37941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79" name="Line 95"/>
          <p:cNvSpPr>
            <a:spLocks noChangeShapeType="1"/>
          </p:cNvSpPr>
          <p:nvPr/>
        </p:nvSpPr>
        <p:spPr bwMode="auto">
          <a:xfrm>
            <a:off x="1155700" y="5151438"/>
            <a:ext cx="1008063" cy="830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80" name="Line 96"/>
          <p:cNvSpPr>
            <a:spLocks noChangeShapeType="1"/>
          </p:cNvSpPr>
          <p:nvPr/>
        </p:nvSpPr>
        <p:spPr bwMode="auto">
          <a:xfrm flipH="1">
            <a:off x="2724150" y="4076700"/>
            <a:ext cx="263525" cy="227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83" name="Line 99"/>
          <p:cNvSpPr>
            <a:spLocks noChangeShapeType="1"/>
          </p:cNvSpPr>
          <p:nvPr/>
        </p:nvSpPr>
        <p:spPr bwMode="auto">
          <a:xfrm>
            <a:off x="1147763" y="5157788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85" name="Line 101"/>
          <p:cNvSpPr>
            <a:spLocks noChangeShapeType="1"/>
          </p:cNvSpPr>
          <p:nvPr/>
        </p:nvSpPr>
        <p:spPr bwMode="auto">
          <a:xfrm flipH="1">
            <a:off x="2987675" y="2997200"/>
            <a:ext cx="369888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86" name="Line 102"/>
          <p:cNvSpPr>
            <a:spLocks noChangeShapeType="1"/>
          </p:cNvSpPr>
          <p:nvPr/>
        </p:nvSpPr>
        <p:spPr bwMode="auto">
          <a:xfrm flipH="1">
            <a:off x="2205038" y="3616325"/>
            <a:ext cx="3698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40" name="Прямая соединительная линия 39"/>
          <p:cNvCxnSpPr>
            <a:stCxn id="42048" idx="0"/>
            <a:endCxn id="42083" idx="0"/>
          </p:cNvCxnSpPr>
          <p:nvPr/>
        </p:nvCxnSpPr>
        <p:spPr>
          <a:xfrm rot="5400000">
            <a:off x="338931" y="3517107"/>
            <a:ext cx="2449513" cy="8318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42048" idx="0"/>
          </p:cNvCxnSpPr>
          <p:nvPr/>
        </p:nvCxnSpPr>
        <p:spPr>
          <a:xfrm rot="16200000" flipH="1">
            <a:off x="3022601" y="1665287"/>
            <a:ext cx="6350" cy="20923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2424906" y="3523457"/>
            <a:ext cx="2449513" cy="8318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357438" y="5153025"/>
            <a:ext cx="877887" cy="63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42015" grpId="0" animBg="1"/>
      <p:bldP spid="42016" grpId="0" animBg="1"/>
      <p:bldP spid="42021" grpId="0"/>
      <p:bldP spid="42048" grpId="0" animBg="1"/>
      <p:bldP spid="42059" grpId="0" animBg="1"/>
      <p:bldP spid="42060" grpId="0" animBg="1"/>
      <p:bldP spid="42068" grpId="0" animBg="1"/>
      <p:bldP spid="42069" grpId="0" animBg="1"/>
      <p:bldP spid="42072" grpId="0" animBg="1"/>
      <p:bldP spid="42073" grpId="0" animBg="1"/>
      <p:bldP spid="42078" grpId="0" animBg="1"/>
      <p:bldP spid="42079" grpId="0" animBg="1"/>
      <p:bldP spid="42080" grpId="0" animBg="1"/>
      <p:bldP spid="42083" grpId="0" animBg="1"/>
      <p:bldP spid="42085" grpId="0" animBg="1"/>
      <p:bldP spid="4208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Углы с сонаправленными сторонами. Угол между прямыми.</a:t>
            </a:r>
          </a:p>
        </p:txBody>
      </p:sp>
      <p:sp>
        <p:nvSpPr>
          <p:cNvPr id="3584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179388" y="1557338"/>
            <a:ext cx="88201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Угол между пересекающимися прямыми:</a:t>
            </a:r>
            <a:endParaRPr lang="ru-RU" sz="2800"/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539750" y="2276475"/>
            <a:ext cx="3132138" cy="1370013"/>
            <a:chOff x="0" y="1480"/>
            <a:chExt cx="1973" cy="863"/>
          </a:xfrm>
        </p:grpSpPr>
        <p:sp>
          <p:nvSpPr>
            <p:cNvPr id="35877" name="AutoShape 43"/>
            <p:cNvSpPr>
              <a:spLocks noChangeArrowheads="1"/>
            </p:cNvSpPr>
            <p:nvPr/>
          </p:nvSpPr>
          <p:spPr bwMode="auto">
            <a:xfrm>
              <a:off x="0" y="1480"/>
              <a:ext cx="1973" cy="863"/>
            </a:xfrm>
            <a:prstGeom prst="parallelogram">
              <a:avLst>
                <a:gd name="adj" fmla="val 5715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78" name="Text Box 44"/>
            <p:cNvSpPr txBox="1">
              <a:spLocks noChangeArrowheads="1"/>
            </p:cNvSpPr>
            <p:nvPr/>
          </p:nvSpPr>
          <p:spPr bwMode="auto">
            <a:xfrm>
              <a:off x="1202" y="1748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  <p:grpSp>
          <p:nvGrpSpPr>
            <p:cNvPr id="35879" name="Group 36"/>
            <p:cNvGrpSpPr>
              <a:grpSpLocks/>
            </p:cNvGrpSpPr>
            <p:nvPr/>
          </p:nvGrpSpPr>
          <p:grpSpPr bwMode="auto">
            <a:xfrm>
              <a:off x="450" y="1575"/>
              <a:ext cx="1451" cy="595"/>
              <a:chOff x="1111" y="2659"/>
              <a:chExt cx="1769" cy="726"/>
            </a:xfrm>
          </p:grpSpPr>
          <p:sp>
            <p:nvSpPr>
              <p:cNvPr id="35887" name="Line 3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88" name="Text Box 38"/>
              <p:cNvSpPr txBox="1">
                <a:spLocks noChangeArrowheads="1"/>
              </p:cNvSpPr>
              <p:nvPr/>
            </p:nvSpPr>
            <p:spPr bwMode="auto">
              <a:xfrm>
                <a:off x="2517" y="2659"/>
                <a:ext cx="363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i="1">
                    <a:latin typeface="Times New Roman" pitchFamily="18" charset="0"/>
                    <a:cs typeface="Times New Roman" pitchFamily="18" charset="0"/>
                  </a:rPr>
                  <a:t>а</a:t>
                </a:r>
              </a:p>
            </p:txBody>
          </p:sp>
        </p:grpSp>
        <p:grpSp>
          <p:nvGrpSpPr>
            <p:cNvPr id="35880" name="Группа 42"/>
            <p:cNvGrpSpPr>
              <a:grpSpLocks/>
            </p:cNvGrpSpPr>
            <p:nvPr/>
          </p:nvGrpSpPr>
          <p:grpSpPr bwMode="auto">
            <a:xfrm>
              <a:off x="540" y="1575"/>
              <a:ext cx="958" cy="523"/>
              <a:chOff x="3083343" y="5564178"/>
              <a:chExt cx="1520746" cy="830593"/>
            </a:xfrm>
          </p:grpSpPr>
          <p:sp>
            <p:nvSpPr>
              <p:cNvPr id="35885" name="Line 37"/>
              <p:cNvSpPr>
                <a:spLocks noChangeShapeType="1"/>
              </p:cNvSpPr>
              <p:nvPr/>
            </p:nvSpPr>
            <p:spPr bwMode="auto">
              <a:xfrm rot="13421881" flipV="1">
                <a:off x="3232745" y="5795389"/>
                <a:ext cx="1371344" cy="599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86" name="Text Box 38"/>
              <p:cNvSpPr txBox="1">
                <a:spLocks noChangeArrowheads="1"/>
              </p:cNvSpPr>
              <p:nvPr/>
            </p:nvSpPr>
            <p:spPr bwMode="auto">
              <a:xfrm>
                <a:off x="3083343" y="5564178"/>
                <a:ext cx="322246" cy="366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i="1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5881" name="Text Box 44"/>
            <p:cNvSpPr txBox="1">
              <a:spLocks noChangeArrowheads="1"/>
            </p:cNvSpPr>
            <p:nvPr/>
          </p:nvSpPr>
          <p:spPr bwMode="auto">
            <a:xfrm>
              <a:off x="748" y="1979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180</a:t>
              </a:r>
              <a:r>
                <a:rPr lang="ru-RU" baseline="30000">
                  <a:sym typeface="Symbol" pitchFamily="18" charset="2"/>
                </a:rPr>
                <a:t>0</a:t>
              </a:r>
              <a:r>
                <a:rPr lang="ru-RU">
                  <a:sym typeface="Symbol" pitchFamily="18" charset="2"/>
                </a:rPr>
                <a:t>-</a:t>
              </a:r>
            </a:p>
          </p:txBody>
        </p:sp>
        <p:sp>
          <p:nvSpPr>
            <p:cNvPr id="35882" name="AutoShape 51"/>
            <p:cNvSpPr>
              <a:spLocks/>
            </p:cNvSpPr>
            <p:nvPr/>
          </p:nvSpPr>
          <p:spPr bwMode="auto">
            <a:xfrm>
              <a:off x="1159" y="1851"/>
              <a:ext cx="45" cy="90"/>
            </a:xfrm>
            <a:prstGeom prst="rightBracket">
              <a:avLst>
                <a:gd name="adj" fmla="val 10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83" name="AutoShape 52"/>
            <p:cNvSpPr>
              <a:spLocks/>
            </p:cNvSpPr>
            <p:nvPr/>
          </p:nvSpPr>
          <p:spPr bwMode="auto">
            <a:xfrm rot="5400000">
              <a:off x="1020" y="1888"/>
              <a:ext cx="45" cy="136"/>
            </a:xfrm>
            <a:prstGeom prst="rightBracket">
              <a:avLst>
                <a:gd name="adj" fmla="val 151111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84" name="AutoShape 53"/>
            <p:cNvSpPr>
              <a:spLocks/>
            </p:cNvSpPr>
            <p:nvPr/>
          </p:nvSpPr>
          <p:spPr bwMode="auto">
            <a:xfrm rot="5400000">
              <a:off x="1010" y="1872"/>
              <a:ext cx="78" cy="226"/>
            </a:xfrm>
            <a:prstGeom prst="rightBracket">
              <a:avLst>
                <a:gd name="adj" fmla="val 14487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067175" y="2636838"/>
            <a:ext cx="20875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0</a:t>
            </a:r>
            <a:r>
              <a:rPr lang="ru-RU" sz="2800" i="1" baseline="30000"/>
              <a:t>0</a:t>
            </a:r>
            <a:r>
              <a:rPr lang="en-US" sz="2800" i="1"/>
              <a:t> &lt;</a:t>
            </a:r>
            <a:r>
              <a:rPr lang="en-US" sz="2800" i="1">
                <a:sym typeface="Symbol" pitchFamily="18" charset="2"/>
              </a:rPr>
              <a:t>&lt; 90</a:t>
            </a:r>
            <a:r>
              <a:rPr lang="en-US" sz="2800" i="1" baseline="30000">
                <a:sym typeface="Symbol" pitchFamily="18" charset="2"/>
              </a:rPr>
              <a:t>0</a:t>
            </a:r>
            <a:endParaRPr lang="en-US" sz="2800">
              <a:sym typeface="Symbol" pitchFamily="18" charset="2"/>
            </a:endParaRPr>
          </a:p>
        </p:txBody>
      </p:sp>
      <p:grpSp>
        <p:nvGrpSpPr>
          <p:cNvPr id="6" name="Group 79"/>
          <p:cNvGrpSpPr>
            <a:grpSpLocks/>
          </p:cNvGrpSpPr>
          <p:nvPr/>
        </p:nvGrpSpPr>
        <p:grpSpPr bwMode="auto">
          <a:xfrm>
            <a:off x="323850" y="4221163"/>
            <a:ext cx="3168650" cy="2147887"/>
            <a:chOff x="360" y="2898"/>
            <a:chExt cx="1996" cy="1353"/>
          </a:xfrm>
        </p:grpSpPr>
        <p:grpSp>
          <p:nvGrpSpPr>
            <p:cNvPr id="35861" name="Group 45"/>
            <p:cNvGrpSpPr>
              <a:grpSpLocks/>
            </p:cNvGrpSpPr>
            <p:nvPr/>
          </p:nvGrpSpPr>
          <p:grpSpPr bwMode="auto">
            <a:xfrm>
              <a:off x="360" y="3170"/>
              <a:ext cx="1996" cy="873"/>
              <a:chOff x="158" y="2387"/>
              <a:chExt cx="2948" cy="1134"/>
            </a:xfrm>
          </p:grpSpPr>
          <p:sp>
            <p:nvSpPr>
              <p:cNvPr id="35875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6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59"/>
                <a:ext cx="272" cy="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grpSp>
          <p:nvGrpSpPr>
            <p:cNvPr id="35862" name="Group 36"/>
            <p:cNvGrpSpPr>
              <a:grpSpLocks/>
            </p:cNvGrpSpPr>
            <p:nvPr/>
          </p:nvGrpSpPr>
          <p:grpSpPr bwMode="auto">
            <a:xfrm>
              <a:off x="1494" y="2898"/>
              <a:ext cx="635" cy="726"/>
              <a:chOff x="1111" y="2659"/>
              <a:chExt cx="1769" cy="726"/>
            </a:xfrm>
          </p:grpSpPr>
          <p:sp>
            <p:nvSpPr>
              <p:cNvPr id="35873" name="Line 3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4" name="Text Box 38"/>
              <p:cNvSpPr txBox="1">
                <a:spLocks noChangeArrowheads="1"/>
              </p:cNvSpPr>
              <p:nvPr/>
            </p:nvSpPr>
            <p:spPr bwMode="auto">
              <a:xfrm>
                <a:off x="2517" y="2659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i="1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5863" name="Group 36"/>
            <p:cNvGrpSpPr>
              <a:grpSpLocks/>
            </p:cNvGrpSpPr>
            <p:nvPr/>
          </p:nvGrpSpPr>
          <p:grpSpPr bwMode="auto">
            <a:xfrm>
              <a:off x="987" y="4020"/>
              <a:ext cx="236" cy="231"/>
              <a:chOff x="1111" y="2659"/>
              <a:chExt cx="2103" cy="739"/>
            </a:xfrm>
          </p:grpSpPr>
          <p:sp>
            <p:nvSpPr>
              <p:cNvPr id="35871" name="Line 3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2" name="Text Box 38"/>
              <p:cNvSpPr txBox="1">
                <a:spLocks noChangeArrowheads="1"/>
              </p:cNvSpPr>
              <p:nvPr/>
            </p:nvSpPr>
            <p:spPr bwMode="auto">
              <a:xfrm>
                <a:off x="2180" y="2659"/>
                <a:ext cx="1034" cy="7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5864" name="Line 37"/>
            <p:cNvSpPr>
              <a:spLocks noChangeShapeType="1"/>
            </p:cNvSpPr>
            <p:nvPr/>
          </p:nvSpPr>
          <p:spPr bwMode="auto">
            <a:xfrm flipV="1">
              <a:off x="1160" y="3624"/>
              <a:ext cx="331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65" name="Group 11"/>
            <p:cNvGrpSpPr>
              <a:grpSpLocks/>
            </p:cNvGrpSpPr>
            <p:nvPr/>
          </p:nvGrpSpPr>
          <p:grpSpPr bwMode="auto">
            <a:xfrm>
              <a:off x="1249" y="3524"/>
              <a:ext cx="363" cy="231"/>
              <a:chOff x="884" y="2659"/>
              <a:chExt cx="363" cy="231"/>
            </a:xfrm>
          </p:grpSpPr>
          <p:sp>
            <p:nvSpPr>
              <p:cNvPr id="35869" name="Oval 12"/>
              <p:cNvSpPr>
                <a:spLocks noChangeArrowheads="1"/>
              </p:cNvSpPr>
              <p:nvPr/>
            </p:nvSpPr>
            <p:spPr bwMode="auto">
              <a:xfrm>
                <a:off x="1111" y="2750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0" name="Text Box 13"/>
              <p:cNvSpPr txBox="1">
                <a:spLocks noChangeArrowheads="1"/>
              </p:cNvSpPr>
              <p:nvPr/>
            </p:nvSpPr>
            <p:spPr bwMode="auto">
              <a:xfrm>
                <a:off x="884" y="2659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C</a:t>
                </a:r>
                <a:endParaRPr lang="ru-RU"/>
              </a:p>
            </p:txBody>
          </p:sp>
        </p:grpSp>
        <p:grpSp>
          <p:nvGrpSpPr>
            <p:cNvPr id="35866" name="Group 36"/>
            <p:cNvGrpSpPr>
              <a:grpSpLocks/>
            </p:cNvGrpSpPr>
            <p:nvPr/>
          </p:nvGrpSpPr>
          <p:grpSpPr bwMode="auto">
            <a:xfrm>
              <a:off x="640" y="3175"/>
              <a:ext cx="1170" cy="535"/>
              <a:chOff x="1111" y="2659"/>
              <a:chExt cx="1769" cy="726"/>
            </a:xfrm>
          </p:grpSpPr>
          <p:sp>
            <p:nvSpPr>
              <p:cNvPr id="35867" name="Line 37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8" name="Text Box 38"/>
              <p:cNvSpPr txBox="1">
                <a:spLocks noChangeArrowheads="1"/>
              </p:cNvSpPr>
              <p:nvPr/>
            </p:nvSpPr>
            <p:spPr bwMode="auto">
              <a:xfrm>
                <a:off x="2517" y="2659"/>
                <a:ext cx="363" cy="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i="1">
                    <a:latin typeface="Times New Roman" pitchFamily="18" charset="0"/>
                    <a:cs typeface="Times New Roman" pitchFamily="18" charset="0"/>
                  </a:rPr>
                  <a:t>а</a:t>
                </a:r>
              </a:p>
            </p:txBody>
          </p:sp>
        </p:grp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3708400" y="4946650"/>
            <a:ext cx="2592388" cy="1184275"/>
            <a:chOff x="1111" y="2659"/>
            <a:chExt cx="1769" cy="726"/>
          </a:xfrm>
        </p:grpSpPr>
        <p:sp>
          <p:nvSpPr>
            <p:cNvPr id="35859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0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en-US" i="1" baseline="-250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3995738" y="4351338"/>
            <a:ext cx="1952625" cy="2232025"/>
            <a:chOff x="1111" y="2659"/>
            <a:chExt cx="1769" cy="726"/>
          </a:xfrm>
        </p:grpSpPr>
        <p:sp>
          <p:nvSpPr>
            <p:cNvPr id="35857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8" name="Text Box 38"/>
            <p:cNvSpPr txBox="1">
              <a:spLocks noChangeArrowheads="1"/>
            </p:cNvSpPr>
            <p:nvPr/>
          </p:nvSpPr>
          <p:spPr bwMode="auto">
            <a:xfrm>
              <a:off x="2516" y="2659"/>
              <a:ext cx="364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i="1" baseline="-250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2413" y="3716338"/>
            <a:ext cx="88201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Угол между скрещивающимися прямыми:</a:t>
            </a:r>
            <a:endParaRPr lang="ru-RU" sz="2800"/>
          </a:p>
        </p:txBody>
      </p:sp>
      <p:grpSp>
        <p:nvGrpSpPr>
          <p:cNvPr id="15" name="Group 80"/>
          <p:cNvGrpSpPr>
            <a:grpSpLocks/>
          </p:cNvGrpSpPr>
          <p:nvPr/>
        </p:nvGrpSpPr>
        <p:grpSpPr bwMode="auto">
          <a:xfrm>
            <a:off x="4716463" y="5229225"/>
            <a:ext cx="431800" cy="396875"/>
            <a:chOff x="2517" y="2840"/>
            <a:chExt cx="272" cy="250"/>
          </a:xfrm>
        </p:grpSpPr>
        <p:sp>
          <p:nvSpPr>
            <p:cNvPr id="35855" name="Oval 12"/>
            <p:cNvSpPr>
              <a:spLocks noChangeArrowheads="1"/>
            </p:cNvSpPr>
            <p:nvPr/>
          </p:nvSpPr>
          <p:spPr bwMode="auto">
            <a:xfrm>
              <a:off x="2562" y="3067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6" name="Text Box 13"/>
            <p:cNvSpPr txBox="1">
              <a:spLocks noChangeArrowheads="1"/>
            </p:cNvSpPr>
            <p:nvPr/>
          </p:nvSpPr>
          <p:spPr bwMode="auto">
            <a:xfrm>
              <a:off x="2517" y="284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</p:grpSp>
      <p:grpSp>
        <p:nvGrpSpPr>
          <p:cNvPr id="16" name="Group 85"/>
          <p:cNvGrpSpPr>
            <a:grpSpLocks/>
          </p:cNvGrpSpPr>
          <p:nvPr/>
        </p:nvGrpSpPr>
        <p:grpSpPr bwMode="auto">
          <a:xfrm>
            <a:off x="5210175" y="4941888"/>
            <a:ext cx="369888" cy="417512"/>
            <a:chOff x="3282" y="3113"/>
            <a:chExt cx="233" cy="263"/>
          </a:xfrm>
        </p:grpSpPr>
        <p:sp>
          <p:nvSpPr>
            <p:cNvPr id="35853" name="AutoShape 83"/>
            <p:cNvSpPr>
              <a:spLocks/>
            </p:cNvSpPr>
            <p:nvPr/>
          </p:nvSpPr>
          <p:spPr bwMode="auto">
            <a:xfrm rot="-2337913">
              <a:off x="3282" y="3240"/>
              <a:ext cx="46" cy="136"/>
            </a:xfrm>
            <a:prstGeom prst="rightBracket">
              <a:avLst>
                <a:gd name="adj" fmla="val 13478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4" name="Text Box 84"/>
            <p:cNvSpPr txBox="1">
              <a:spLocks noChangeArrowheads="1"/>
            </p:cNvSpPr>
            <p:nvPr/>
          </p:nvSpPr>
          <p:spPr bwMode="auto">
            <a:xfrm>
              <a:off x="3288" y="311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4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Параллельность прямых, прямой и плоскости.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Параллельные прямые в пространстве.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Параллельность трёх прямых.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Параллельность прямой и плоскости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Решение задач</a:t>
            </a:r>
            <a:endParaRPr lang="ru-RU" smtClean="0"/>
          </a:p>
        </p:txBody>
      </p:sp>
      <p:sp>
        <p:nvSpPr>
          <p:cNvPr id="9220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Углы с сонаправленными сторонами. Угол между прямыми.</a:t>
            </a:r>
          </a:p>
        </p:txBody>
      </p:sp>
      <p:sp>
        <p:nvSpPr>
          <p:cNvPr id="3686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57200" y="1600200"/>
            <a:ext cx="8435975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Найдите угол между прямыми:</a:t>
            </a:r>
            <a:br>
              <a:rPr lang="ru-RU" sz="2800" i="1"/>
            </a:br>
            <a:r>
              <a:rPr lang="ru-RU" sz="2800" i="1"/>
              <a:t>а) </a:t>
            </a:r>
            <a:r>
              <a:rPr lang="en-US" sz="2800" i="1"/>
              <a:t>BC </a:t>
            </a:r>
            <a:r>
              <a:rPr lang="ru-RU" sz="2800" i="1"/>
              <a:t>и </a:t>
            </a:r>
            <a:r>
              <a:rPr lang="en-US" sz="2800" i="1"/>
              <a:t>CC</a:t>
            </a:r>
            <a:r>
              <a:rPr lang="en-US" sz="2800" i="1" baseline="-25000"/>
              <a:t>1</a:t>
            </a:r>
            <a:r>
              <a:rPr lang="en-US" sz="2800" i="1"/>
              <a:t>;	</a:t>
            </a:r>
            <a:r>
              <a:rPr lang="ru-RU" sz="2800" i="1"/>
              <a:t>	б) АС  и ВС;</a:t>
            </a:r>
            <a:br>
              <a:rPr lang="ru-RU" sz="2800" i="1"/>
            </a:br>
            <a:r>
              <a:rPr lang="ru-RU" sz="2800" i="1"/>
              <a:t>в) </a:t>
            </a:r>
            <a:r>
              <a:rPr lang="en-US" sz="2800" i="1"/>
              <a:t>D</a:t>
            </a:r>
            <a:r>
              <a:rPr lang="en-US" sz="2800" i="1" baseline="-25000"/>
              <a:t>1</a:t>
            </a:r>
            <a:r>
              <a:rPr lang="en-US" sz="2800" i="1"/>
              <a:t>C</a:t>
            </a:r>
            <a:r>
              <a:rPr lang="en-US" sz="2800" i="1" baseline="-25000"/>
              <a:t>1</a:t>
            </a:r>
            <a:r>
              <a:rPr lang="en-US" sz="2800" i="1"/>
              <a:t> </a:t>
            </a:r>
            <a:r>
              <a:rPr lang="ru-RU" sz="2800" i="1"/>
              <a:t>и ВС;		г) АС и А</a:t>
            </a:r>
            <a:r>
              <a:rPr lang="en-US" sz="2800" i="1" baseline="-25000"/>
              <a:t>1</a:t>
            </a:r>
            <a:r>
              <a:rPr lang="ru-RU" sz="2800" i="1"/>
              <a:t>В</a:t>
            </a:r>
            <a:r>
              <a:rPr lang="en-US" sz="2800" i="1" baseline="-25000"/>
              <a:t>1</a:t>
            </a:r>
            <a:endParaRPr lang="ru-RU" sz="2800" i="1" baseline="-2500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908175" y="2708275"/>
            <a:ext cx="4794250" cy="4122738"/>
            <a:chOff x="1199" y="1570"/>
            <a:chExt cx="3020" cy="2597"/>
          </a:xfrm>
        </p:grpSpPr>
        <p:sp>
          <p:nvSpPr>
            <p:cNvPr id="36873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36874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6875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6876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6877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36878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36879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36880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6881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36882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 flipV="1">
            <a:off x="2493963" y="5599113"/>
            <a:ext cx="3527425" cy="758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6156325" y="3357563"/>
            <a:ext cx="2820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44(а,б,в)</a:t>
            </a: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6156325" y="3860800"/>
            <a:ext cx="27368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2,п8,9 </a:t>
            </a:r>
            <a:br>
              <a:rPr lang="ru-RU" sz="2800">
                <a:solidFill>
                  <a:srgbClr val="FF33CC"/>
                </a:solidFill>
              </a:rPr>
            </a:br>
            <a:r>
              <a:rPr lang="ru-RU" sz="2800">
                <a:solidFill>
                  <a:srgbClr val="FF33CC"/>
                </a:solidFill>
              </a:rPr>
              <a:t>теорема </a:t>
            </a:r>
            <a:br>
              <a:rPr lang="ru-RU" sz="2800">
                <a:solidFill>
                  <a:srgbClr val="FF33CC"/>
                </a:solidFill>
              </a:rPr>
            </a:br>
            <a:r>
              <a:rPr lang="ru-RU" sz="2800">
                <a:solidFill>
                  <a:srgbClr val="FF33CC"/>
                </a:solidFill>
              </a:rPr>
              <a:t>№ 40, 42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4094" grpId="0" animBg="1"/>
      <p:bldP spid="68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</a:t>
            </a:r>
          </a:p>
        </p:txBody>
      </p:sp>
      <p:sp>
        <p:nvSpPr>
          <p:cNvPr id="3789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716463" y="2708275"/>
            <a:ext cx="42481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ABCD – </a:t>
            </a:r>
            <a:r>
              <a:rPr lang="ru-RU" sz="2800" i="1"/>
              <a:t>квадрат, </a:t>
            </a:r>
            <a:r>
              <a:rPr lang="ru-RU" sz="2800" i="1">
                <a:sym typeface="Symbol" pitchFamily="18" charset="2"/>
              </a:rPr>
              <a:t></a:t>
            </a:r>
            <a:r>
              <a:rPr lang="ru-RU" sz="2800" i="1"/>
              <a:t>АМВ – правильный.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Найти: угол между прямыми АМ  и  </a:t>
            </a:r>
            <a:r>
              <a:rPr lang="en-US" sz="2800" i="1"/>
              <a:t>DC</a:t>
            </a:r>
            <a:endParaRPr lang="ru-RU" sz="2800" i="1" baseline="-2500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650" y="1196975"/>
            <a:ext cx="863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№1</a:t>
            </a:r>
            <a:endParaRPr lang="ru-RU" sz="2800" i="1" baseline="-25000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95288" y="2276475"/>
            <a:ext cx="4933950" cy="4184650"/>
            <a:chOff x="249" y="1434"/>
            <a:chExt cx="3108" cy="2636"/>
          </a:xfrm>
        </p:grpSpPr>
        <p:sp>
          <p:nvSpPr>
            <p:cNvPr id="37895" name="Text Box 24"/>
            <p:cNvSpPr txBox="1">
              <a:spLocks noChangeArrowheads="1"/>
            </p:cNvSpPr>
            <p:nvPr/>
          </p:nvSpPr>
          <p:spPr bwMode="auto">
            <a:xfrm>
              <a:off x="249" y="3612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37896" name="AutoShape 19"/>
            <p:cNvSpPr>
              <a:spLocks noChangeArrowheads="1"/>
            </p:cNvSpPr>
            <p:nvPr/>
          </p:nvSpPr>
          <p:spPr bwMode="auto">
            <a:xfrm>
              <a:off x="476" y="2931"/>
              <a:ext cx="2495" cy="816"/>
            </a:xfrm>
            <a:prstGeom prst="parallelogram">
              <a:avLst>
                <a:gd name="adj" fmla="val 9767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897" name="Text Box 28"/>
            <p:cNvSpPr txBox="1">
              <a:spLocks noChangeArrowheads="1"/>
            </p:cNvSpPr>
            <p:nvPr/>
          </p:nvSpPr>
          <p:spPr bwMode="auto">
            <a:xfrm>
              <a:off x="2880" y="2840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37898" name="Text Box 29"/>
            <p:cNvSpPr txBox="1">
              <a:spLocks noChangeArrowheads="1"/>
            </p:cNvSpPr>
            <p:nvPr/>
          </p:nvSpPr>
          <p:spPr bwMode="auto">
            <a:xfrm>
              <a:off x="2154" y="3612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37899" name="Text Box 30"/>
            <p:cNvSpPr txBox="1">
              <a:spLocks noChangeArrowheads="1"/>
            </p:cNvSpPr>
            <p:nvPr/>
          </p:nvSpPr>
          <p:spPr bwMode="auto">
            <a:xfrm>
              <a:off x="975" y="2744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37900" name="Line 17"/>
            <p:cNvSpPr>
              <a:spLocks noChangeShapeType="1"/>
            </p:cNvSpPr>
            <p:nvPr/>
          </p:nvSpPr>
          <p:spPr bwMode="auto">
            <a:xfrm rot="60000" flipH="1">
              <a:off x="492" y="1752"/>
              <a:ext cx="384" cy="19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01" name="Line 20"/>
            <p:cNvSpPr>
              <a:spLocks noChangeShapeType="1"/>
            </p:cNvSpPr>
            <p:nvPr/>
          </p:nvSpPr>
          <p:spPr bwMode="auto">
            <a:xfrm flipH="1" flipV="1">
              <a:off x="884" y="1752"/>
              <a:ext cx="391" cy="11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02" name="Text Box 24"/>
            <p:cNvSpPr txBox="1">
              <a:spLocks noChangeArrowheads="1"/>
            </p:cNvSpPr>
            <p:nvPr/>
          </p:nvSpPr>
          <p:spPr bwMode="auto">
            <a:xfrm>
              <a:off x="657" y="1434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М</a:t>
              </a:r>
              <a:endParaRPr lang="ru-RU" sz="2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</a:t>
            </a:r>
          </a:p>
        </p:txBody>
      </p:sp>
      <p:sp>
        <p:nvSpPr>
          <p:cNvPr id="3891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716463" y="2708275"/>
            <a:ext cx="41148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en-US" sz="2800" i="1"/>
              <a:t> – </a:t>
            </a:r>
            <a:r>
              <a:rPr lang="ru-RU" sz="2800" i="1"/>
              <a:t>куб, АВ = 5.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Найти: </a:t>
            </a:r>
            <a:br>
              <a:rPr lang="ru-RU" sz="2800" i="1"/>
            </a:br>
            <a:r>
              <a:rPr lang="ru-RU" sz="2800" i="1"/>
              <a:t>а) угол между прямыми АС  и  </a:t>
            </a:r>
            <a:r>
              <a:rPr lang="en-US" sz="2800" i="1"/>
              <a:t>DC</a:t>
            </a:r>
            <a:r>
              <a:rPr lang="en-US" sz="2800" i="1" baseline="-25000"/>
              <a:t>1</a:t>
            </a:r>
            <a:r>
              <a:rPr lang="ru-RU" sz="2800" i="1"/>
              <a:t>,</a:t>
            </a:r>
            <a:br>
              <a:rPr lang="ru-RU" sz="2800" i="1"/>
            </a:br>
            <a:r>
              <a:rPr lang="ru-RU" sz="2800" i="1"/>
              <a:t>б) Р</a:t>
            </a:r>
            <a:r>
              <a:rPr lang="ru-RU" sz="2800" i="1" baseline="-25000"/>
              <a:t>АВС</a:t>
            </a:r>
            <a:r>
              <a:rPr lang="ru-RU" sz="2800" i="1"/>
              <a:t>, </a:t>
            </a:r>
            <a:r>
              <a:rPr lang="en-US" sz="2800" i="1"/>
              <a:t>S</a:t>
            </a:r>
            <a:r>
              <a:rPr lang="en-US" sz="2800" i="1" baseline="-25000"/>
              <a:t>ABC</a:t>
            </a:r>
            <a:endParaRPr lang="ru-RU" sz="2800" i="1" baseline="-2500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314325" y="2205038"/>
            <a:ext cx="4794250" cy="4122737"/>
            <a:chOff x="1199" y="1570"/>
            <a:chExt cx="3020" cy="2597"/>
          </a:xfrm>
        </p:grpSpPr>
        <p:sp>
          <p:nvSpPr>
            <p:cNvPr id="38922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38923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8924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8925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8926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38927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38928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38929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38930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38931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94" name="Line 62"/>
          <p:cNvSpPr>
            <a:spLocks noChangeShapeType="1"/>
          </p:cNvSpPr>
          <p:nvPr/>
        </p:nvSpPr>
        <p:spPr bwMode="auto">
          <a:xfrm flipV="1">
            <a:off x="900113" y="5095875"/>
            <a:ext cx="3527425" cy="758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7" name="Line 21"/>
          <p:cNvSpPr>
            <a:spLocks noChangeShapeType="1"/>
          </p:cNvSpPr>
          <p:nvPr/>
        </p:nvSpPr>
        <p:spPr bwMode="auto">
          <a:xfrm rot="60000" flipH="1">
            <a:off x="3679825" y="2700338"/>
            <a:ext cx="719138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5650" y="1196975"/>
            <a:ext cx="863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№2</a:t>
            </a:r>
            <a:endParaRPr lang="ru-RU" sz="2800" i="1" baseline="-25000"/>
          </a:p>
        </p:txBody>
      </p: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4859338" y="5661025"/>
            <a:ext cx="2820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45,47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4094" grpId="0" animBg="1"/>
      <p:bldP spid="45077" grpId="0" animBg="1"/>
      <p:bldP spid="3" grpId="0" build="p"/>
      <p:bldP spid="6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</a:t>
            </a:r>
          </a:p>
        </p:txBody>
      </p:sp>
      <p:sp>
        <p:nvSpPr>
          <p:cNvPr id="102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5508625" y="6165850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№ 46, 93 </a:t>
            </a: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995738" y="1989138"/>
            <a:ext cx="482441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</a:t>
            </a:r>
            <a:r>
              <a:rPr lang="ru-RU" sz="2800" i="1"/>
              <a:t> </a:t>
            </a:r>
            <a:r>
              <a:rPr lang="en-US" sz="2800" i="1"/>
              <a:t>ABC</a:t>
            </a:r>
            <a:r>
              <a:rPr lang="ru-RU" sz="2800" i="1"/>
              <a:t> и </a:t>
            </a:r>
            <a:r>
              <a:rPr lang="ru-RU" sz="2800" i="1">
                <a:sym typeface="Symbol" pitchFamily="18" charset="2"/>
              </a:rPr>
              <a:t> </a:t>
            </a:r>
            <a:r>
              <a:rPr lang="ru-RU" sz="2800" i="1"/>
              <a:t>АМВ в разных плоскостях,</a:t>
            </a:r>
            <a:br>
              <a:rPr lang="ru-RU" sz="2800" i="1"/>
            </a:br>
            <a:r>
              <a:rPr lang="ru-RU" sz="2800" i="1"/>
              <a:t>АР=РМ, ВК=КМ,</a:t>
            </a:r>
            <a:br>
              <a:rPr lang="ru-RU" sz="2800" i="1"/>
            </a:br>
            <a:r>
              <a:rPr lang="ru-RU" sz="2800" i="1"/>
              <a:t>СЕ:СА=СТ:СВ, </a:t>
            </a:r>
            <a:r>
              <a:rPr lang="ru-RU" sz="2800" i="1">
                <a:sym typeface="Symbol" pitchFamily="18" charset="2"/>
              </a:rPr>
              <a:t>В=40</a:t>
            </a:r>
            <a:r>
              <a:rPr lang="ru-RU" sz="2800" i="1" baseline="30000">
                <a:sym typeface="Symbol" pitchFamily="18" charset="2"/>
              </a:rPr>
              <a:t>0</a:t>
            </a:r>
            <a:r>
              <a:rPr lang="ru-RU" sz="2800" i="1">
                <a:sym typeface="Symbol" pitchFamily="18" charset="2"/>
              </a:rPr>
              <a:t>,</a:t>
            </a:r>
            <a:br>
              <a:rPr lang="ru-RU" sz="2800" i="1">
                <a:sym typeface="Symbol" pitchFamily="18" charset="2"/>
              </a:rPr>
            </a:br>
            <a:r>
              <a:rPr lang="ru-RU" sz="2800" i="1">
                <a:sym typeface="Symbol" pitchFamily="18" charset="2"/>
              </a:rPr>
              <a:t>ТЕ=	, ТС=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РК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ТЕ.</a:t>
            </a:r>
            <a:endParaRPr lang="en-US" sz="2800" i="1">
              <a:sym typeface="Symbol" pitchFamily="18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Найти: угол между прямыми РК  и  АВ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650" y="1196975"/>
            <a:ext cx="863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№3</a:t>
            </a:r>
            <a:endParaRPr lang="ru-RU" sz="2800" i="1" baseline="-25000"/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395288" y="2276475"/>
            <a:ext cx="4070350" cy="4248150"/>
            <a:chOff x="249" y="1434"/>
            <a:chExt cx="2564" cy="2676"/>
          </a:xfrm>
        </p:grpSpPr>
        <p:sp>
          <p:nvSpPr>
            <p:cNvPr id="1034" name="Text Box 24"/>
            <p:cNvSpPr txBox="1">
              <a:spLocks noChangeArrowheads="1"/>
            </p:cNvSpPr>
            <p:nvPr/>
          </p:nvSpPr>
          <p:spPr bwMode="auto">
            <a:xfrm>
              <a:off x="249" y="3612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1035" name="Text Box 28"/>
            <p:cNvSpPr txBox="1">
              <a:spLocks noChangeArrowheads="1"/>
            </p:cNvSpPr>
            <p:nvPr/>
          </p:nvSpPr>
          <p:spPr bwMode="auto">
            <a:xfrm>
              <a:off x="2336" y="3385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1036" name="Text Box 30"/>
            <p:cNvSpPr txBox="1">
              <a:spLocks noChangeArrowheads="1"/>
            </p:cNvSpPr>
            <p:nvPr/>
          </p:nvSpPr>
          <p:spPr bwMode="auto">
            <a:xfrm>
              <a:off x="975" y="2744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1037" name="Line 27"/>
            <p:cNvSpPr>
              <a:spLocks noChangeShapeType="1"/>
            </p:cNvSpPr>
            <p:nvPr/>
          </p:nvSpPr>
          <p:spPr bwMode="auto">
            <a:xfrm rot="60000" flipH="1">
              <a:off x="492" y="1752"/>
              <a:ext cx="384" cy="19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Line 28"/>
            <p:cNvSpPr>
              <a:spLocks noChangeShapeType="1"/>
            </p:cNvSpPr>
            <p:nvPr/>
          </p:nvSpPr>
          <p:spPr bwMode="auto">
            <a:xfrm flipH="1" flipV="1">
              <a:off x="884" y="1752"/>
              <a:ext cx="408" cy="1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Text Box 24"/>
            <p:cNvSpPr txBox="1">
              <a:spLocks noChangeArrowheads="1"/>
            </p:cNvSpPr>
            <p:nvPr/>
          </p:nvSpPr>
          <p:spPr bwMode="auto">
            <a:xfrm>
              <a:off x="657" y="1434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М</a:t>
              </a:r>
              <a:endParaRPr lang="ru-RU" sz="2800"/>
            </a:p>
          </p:txBody>
        </p:sp>
        <p:sp>
          <p:nvSpPr>
            <p:cNvPr id="1040" name="Line 31"/>
            <p:cNvSpPr>
              <a:spLocks noChangeShapeType="1"/>
            </p:cNvSpPr>
            <p:nvPr/>
          </p:nvSpPr>
          <p:spPr bwMode="auto">
            <a:xfrm flipV="1">
              <a:off x="476" y="2931"/>
              <a:ext cx="816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Line 32"/>
            <p:cNvSpPr>
              <a:spLocks noChangeShapeType="1"/>
            </p:cNvSpPr>
            <p:nvPr/>
          </p:nvSpPr>
          <p:spPr bwMode="auto">
            <a:xfrm flipV="1">
              <a:off x="476" y="3566"/>
              <a:ext cx="1905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Line 33"/>
            <p:cNvSpPr>
              <a:spLocks noChangeShapeType="1"/>
            </p:cNvSpPr>
            <p:nvPr/>
          </p:nvSpPr>
          <p:spPr bwMode="auto">
            <a:xfrm>
              <a:off x="1292" y="2931"/>
              <a:ext cx="1089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Line 35"/>
            <p:cNvSpPr>
              <a:spLocks noChangeShapeType="1"/>
            </p:cNvSpPr>
            <p:nvPr/>
          </p:nvSpPr>
          <p:spPr bwMode="auto">
            <a:xfrm flipV="1">
              <a:off x="645" y="2496"/>
              <a:ext cx="499" cy="3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Line 36"/>
            <p:cNvSpPr>
              <a:spLocks noChangeShapeType="1"/>
            </p:cNvSpPr>
            <p:nvPr/>
          </p:nvSpPr>
          <p:spPr bwMode="auto">
            <a:xfrm flipV="1">
              <a:off x="1346" y="3203"/>
              <a:ext cx="40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Text Box 28"/>
            <p:cNvSpPr txBox="1">
              <a:spLocks noChangeArrowheads="1"/>
            </p:cNvSpPr>
            <p:nvPr/>
          </p:nvSpPr>
          <p:spPr bwMode="auto">
            <a:xfrm>
              <a:off x="407" y="2745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Р</a:t>
              </a:r>
              <a:endParaRPr lang="ru-RU" sz="2800"/>
            </a:p>
          </p:txBody>
        </p:sp>
        <p:sp>
          <p:nvSpPr>
            <p:cNvPr id="1046" name="Text Box 28"/>
            <p:cNvSpPr txBox="1">
              <a:spLocks noChangeArrowheads="1"/>
            </p:cNvSpPr>
            <p:nvPr/>
          </p:nvSpPr>
          <p:spPr bwMode="auto">
            <a:xfrm>
              <a:off x="1111" y="2251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800"/>
                <a:t>К</a:t>
              </a:r>
            </a:p>
          </p:txBody>
        </p:sp>
        <p:sp>
          <p:nvSpPr>
            <p:cNvPr id="1047" name="Text Box 28"/>
            <p:cNvSpPr txBox="1">
              <a:spLocks noChangeArrowheads="1"/>
            </p:cNvSpPr>
            <p:nvPr/>
          </p:nvSpPr>
          <p:spPr bwMode="auto">
            <a:xfrm>
              <a:off x="1178" y="3652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Е</a:t>
              </a:r>
              <a:endParaRPr lang="ru-RU" sz="2800"/>
            </a:p>
          </p:txBody>
        </p:sp>
        <p:sp>
          <p:nvSpPr>
            <p:cNvPr id="1048" name="Text Box 28"/>
            <p:cNvSpPr txBox="1">
              <a:spLocks noChangeArrowheads="1"/>
            </p:cNvSpPr>
            <p:nvPr/>
          </p:nvSpPr>
          <p:spPr bwMode="auto">
            <a:xfrm>
              <a:off x="1677" y="2886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</a:rPr>
                <a:t>Т</a:t>
              </a:r>
              <a:endParaRPr lang="ru-RU" sz="2800"/>
            </a:p>
          </p:txBody>
        </p:sp>
      </p:grpSp>
      <p:graphicFrame>
        <p:nvGraphicFramePr>
          <p:cNvPr id="47149" name="Object 45"/>
          <p:cNvGraphicFramePr>
            <a:graphicFrameLocks noChangeAspect="1"/>
          </p:cNvGraphicFramePr>
          <p:nvPr/>
        </p:nvGraphicFramePr>
        <p:xfrm>
          <a:off x="5148263" y="3500438"/>
          <a:ext cx="5032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4" imgW="241200" imgH="215640" progId="Equation.3">
                  <p:embed/>
                </p:oleObj>
              </mc:Choice>
              <mc:Fallback>
                <p:oleObj name="Формула" r:id="rId4" imgW="241200" imgH="2156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3500438"/>
                        <a:ext cx="503237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50" name="Object 46"/>
          <p:cNvGraphicFramePr>
            <a:graphicFrameLocks noChangeAspect="1"/>
          </p:cNvGraphicFramePr>
          <p:nvPr/>
        </p:nvGraphicFramePr>
        <p:xfrm>
          <a:off x="6804025" y="3500438"/>
          <a:ext cx="477838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6" imgW="228600" imgH="228600" progId="Equation.3">
                  <p:embed/>
                </p:oleObj>
              </mc:Choice>
              <mc:Fallback>
                <p:oleObj name="Формула" r:id="rId6" imgW="228600" imgH="2286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3500438"/>
                        <a:ext cx="477838" cy="47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Параллельность плоскостей.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Параллельные плоскости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Свойства параллельных плоскостей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Решение задач</a:t>
            </a:r>
            <a:endParaRPr lang="ru-RU" smtClean="0"/>
          </a:p>
        </p:txBody>
      </p:sp>
      <p:sp>
        <p:nvSpPr>
          <p:cNvPr id="39940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10366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№1. Пересекаются ли плоскости АВВ</a:t>
            </a:r>
            <a:r>
              <a:rPr lang="ru-RU" baseline="-25000" smtClean="0"/>
              <a:t>1</a:t>
            </a:r>
            <a:r>
              <a:rPr lang="ru-RU" smtClean="0"/>
              <a:t> и СС</a:t>
            </a:r>
            <a:r>
              <a:rPr lang="ru-RU" baseline="-25000" smtClean="0"/>
              <a:t>1</a:t>
            </a:r>
            <a:r>
              <a:rPr lang="ru-RU" smtClean="0"/>
              <a:t>В</a:t>
            </a:r>
            <a:r>
              <a:rPr lang="ru-RU" baseline="-25000" smtClean="0"/>
              <a:t>1</a:t>
            </a:r>
            <a:r>
              <a:rPr lang="ru-RU" smtClean="0"/>
              <a:t>? </a:t>
            </a:r>
            <a:r>
              <a:rPr lang="en-US" smtClean="0"/>
              <a:t>ADD</a:t>
            </a:r>
            <a:r>
              <a:rPr lang="ru-RU" baseline="-25000" smtClean="0"/>
              <a:t>1</a:t>
            </a:r>
            <a:r>
              <a:rPr lang="en-US" smtClean="0"/>
              <a:t> </a:t>
            </a:r>
            <a:r>
              <a:rPr lang="ru-RU" smtClean="0"/>
              <a:t>и</a:t>
            </a:r>
            <a:r>
              <a:rPr lang="en-US" smtClean="0"/>
              <a:t> BB</a:t>
            </a:r>
            <a:r>
              <a:rPr lang="ru-RU" baseline="-25000" smtClean="0"/>
              <a:t>1</a:t>
            </a:r>
            <a:r>
              <a:rPr lang="en-US" smtClean="0"/>
              <a:t>C</a:t>
            </a:r>
            <a:r>
              <a:rPr lang="ru-RU" smtClean="0"/>
              <a:t>?</a:t>
            </a:r>
            <a:endParaRPr lang="ru-RU" baseline="-25000" smtClean="0"/>
          </a:p>
        </p:txBody>
      </p:sp>
      <p:sp>
        <p:nvSpPr>
          <p:cNvPr id="409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908175" y="2492375"/>
            <a:ext cx="4794250" cy="4122738"/>
            <a:chOff x="1199" y="1570"/>
            <a:chExt cx="3020" cy="2597"/>
          </a:xfrm>
        </p:grpSpPr>
        <p:sp>
          <p:nvSpPr>
            <p:cNvPr id="40966" name="Text Box 24"/>
            <p:cNvSpPr txBox="1">
              <a:spLocks noChangeArrowheads="1"/>
            </p:cNvSpPr>
            <p:nvPr/>
          </p:nvSpPr>
          <p:spPr bwMode="auto">
            <a:xfrm>
              <a:off x="1225" y="3709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40967" name="Text Box 25"/>
            <p:cNvSpPr txBox="1">
              <a:spLocks noChangeArrowheads="1"/>
            </p:cNvSpPr>
            <p:nvPr/>
          </p:nvSpPr>
          <p:spPr bwMode="auto">
            <a:xfrm>
              <a:off x="1199" y="218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0968" name="Text Box 26"/>
            <p:cNvSpPr txBox="1">
              <a:spLocks noChangeArrowheads="1"/>
            </p:cNvSpPr>
            <p:nvPr/>
          </p:nvSpPr>
          <p:spPr bwMode="auto">
            <a:xfrm>
              <a:off x="1701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0969" name="Text Box 27"/>
            <p:cNvSpPr txBox="1">
              <a:spLocks noChangeArrowheads="1"/>
            </p:cNvSpPr>
            <p:nvPr/>
          </p:nvSpPr>
          <p:spPr bwMode="auto">
            <a:xfrm>
              <a:off x="3606" y="157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0970" name="Text Box 28"/>
            <p:cNvSpPr txBox="1">
              <a:spLocks noChangeArrowheads="1"/>
            </p:cNvSpPr>
            <p:nvPr/>
          </p:nvSpPr>
          <p:spPr bwMode="auto">
            <a:xfrm>
              <a:off x="3742" y="3294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40971" name="Text Box 29"/>
            <p:cNvSpPr txBox="1">
              <a:spLocks noChangeArrowheads="1"/>
            </p:cNvSpPr>
            <p:nvPr/>
          </p:nvSpPr>
          <p:spPr bwMode="auto">
            <a:xfrm>
              <a:off x="3334" y="3748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40972" name="Text Box 30"/>
            <p:cNvSpPr txBox="1">
              <a:spLocks noChangeArrowheads="1"/>
            </p:cNvSpPr>
            <p:nvPr/>
          </p:nvSpPr>
          <p:spPr bwMode="auto">
            <a:xfrm>
              <a:off x="2018" y="311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40973" name="Text Box 31"/>
            <p:cNvSpPr txBox="1">
              <a:spLocks noChangeArrowheads="1"/>
            </p:cNvSpPr>
            <p:nvPr/>
          </p:nvSpPr>
          <p:spPr bwMode="auto">
            <a:xfrm>
              <a:off x="2948" y="2045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0974" name="AutoShape 37"/>
            <p:cNvSpPr>
              <a:spLocks noChangeArrowheads="1"/>
            </p:cNvSpPr>
            <p:nvPr/>
          </p:nvSpPr>
          <p:spPr bwMode="auto">
            <a:xfrm rot="10800000"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40975" name="AutoShape 17"/>
            <p:cNvSpPr>
              <a:spLocks noChangeArrowheads="1"/>
            </p:cNvSpPr>
            <p:nvPr/>
          </p:nvSpPr>
          <p:spPr bwMode="auto">
            <a:xfrm>
              <a:off x="1565" y="1888"/>
              <a:ext cx="2222" cy="1986"/>
            </a:xfrm>
            <a:prstGeom prst="cube">
              <a:avLst>
                <a:gd name="adj" fmla="val 24144"/>
              </a:avLst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10366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Определение</a:t>
            </a:r>
            <a:r>
              <a:rPr lang="ru-RU" sz="2800" smtClean="0"/>
              <a:t>. Две плоскости называются </a:t>
            </a:r>
            <a:r>
              <a:rPr lang="ru-RU" sz="2800" b="1" i="1" smtClean="0"/>
              <a:t>параллельными</a:t>
            </a:r>
            <a:r>
              <a:rPr lang="ru-RU" sz="2800" smtClean="0"/>
              <a:t>, если они не пересекаются.</a:t>
            </a:r>
            <a:endParaRPr lang="ru-RU" sz="2800" baseline="-25000" smtClean="0"/>
          </a:p>
        </p:txBody>
      </p:sp>
      <p:sp>
        <p:nvSpPr>
          <p:cNvPr id="4198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4356100" y="3860800"/>
            <a:ext cx="3132138" cy="1370013"/>
            <a:chOff x="158" y="2387"/>
            <a:chExt cx="2948" cy="1134"/>
          </a:xfrm>
        </p:grpSpPr>
        <p:sp>
          <p:nvSpPr>
            <p:cNvPr id="42003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04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4643438" y="2781300"/>
            <a:ext cx="3132137" cy="1370013"/>
            <a:chOff x="158" y="2387"/>
            <a:chExt cx="2948" cy="1134"/>
          </a:xfrm>
        </p:grpSpPr>
        <p:sp>
          <p:nvSpPr>
            <p:cNvPr id="42001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02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</a:t>
              </a:r>
            </a:p>
          </p:txBody>
        </p:sp>
      </p:grp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42988" y="6092825"/>
            <a:ext cx="1512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   = а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4787900" y="6021388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 </a:t>
            </a:r>
            <a:r>
              <a:rPr lang="en-US" sz="2400">
                <a:sym typeface="Symbol" pitchFamily="18" charset="2"/>
              </a:rPr>
              <a:t>||</a:t>
            </a:r>
            <a:r>
              <a:rPr lang="ru-RU" sz="2400">
                <a:sym typeface="Symbol" pitchFamily="18" charset="2"/>
              </a:rPr>
              <a:t>  </a:t>
            </a: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323850" y="2565400"/>
            <a:ext cx="3132138" cy="3392488"/>
            <a:chOff x="204" y="1616"/>
            <a:chExt cx="1973" cy="2137"/>
          </a:xfrm>
        </p:grpSpPr>
        <p:sp>
          <p:nvSpPr>
            <p:cNvPr id="41994" name="AutoShape 29"/>
            <p:cNvSpPr>
              <a:spLocks noChangeArrowheads="1"/>
            </p:cNvSpPr>
            <p:nvPr/>
          </p:nvSpPr>
          <p:spPr bwMode="auto">
            <a:xfrm rot="-3474878">
              <a:off x="575" y="2737"/>
              <a:ext cx="1480" cy="551"/>
            </a:xfrm>
            <a:prstGeom prst="parallelogram">
              <a:avLst>
                <a:gd name="adj" fmla="val 79039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995" name="Group 45"/>
            <p:cNvGrpSpPr>
              <a:grpSpLocks/>
            </p:cNvGrpSpPr>
            <p:nvPr/>
          </p:nvGrpSpPr>
          <p:grpSpPr bwMode="auto">
            <a:xfrm>
              <a:off x="204" y="2246"/>
              <a:ext cx="1973" cy="863"/>
              <a:chOff x="158" y="2387"/>
              <a:chExt cx="2948" cy="1134"/>
            </a:xfrm>
          </p:grpSpPr>
          <p:sp>
            <p:nvSpPr>
              <p:cNvPr id="41999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6499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000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41996" name="AutoShape 28"/>
            <p:cNvSpPr>
              <a:spLocks noChangeArrowheads="1"/>
            </p:cNvSpPr>
            <p:nvPr/>
          </p:nvSpPr>
          <p:spPr bwMode="auto">
            <a:xfrm rot="-3474878">
              <a:off x="338" y="2080"/>
              <a:ext cx="1480" cy="551"/>
            </a:xfrm>
            <a:prstGeom prst="parallelogram">
              <a:avLst>
                <a:gd name="adj" fmla="val 79039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7" name="Text Box 30"/>
            <p:cNvSpPr txBox="1">
              <a:spLocks noChangeArrowheads="1"/>
            </p:cNvSpPr>
            <p:nvPr/>
          </p:nvSpPr>
          <p:spPr bwMode="auto">
            <a:xfrm>
              <a:off x="1111" y="174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</a:t>
              </a:r>
            </a:p>
          </p:txBody>
        </p:sp>
        <p:sp>
          <p:nvSpPr>
            <p:cNvPr id="41998" name="Text Box 34"/>
            <p:cNvSpPr txBox="1">
              <a:spLocks noChangeArrowheads="1"/>
            </p:cNvSpPr>
            <p:nvPr/>
          </p:nvSpPr>
          <p:spPr bwMode="auto">
            <a:xfrm>
              <a:off x="1020" y="284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32" grpId="0"/>
      <p:bldP spid="512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16843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/>
              <a:t>Теорема.</a:t>
            </a:r>
            <a:r>
              <a:rPr lang="ru-RU" sz="2400" smtClean="0"/>
              <a:t> Если две пересекающиеся прямые одной плоскости соответственно параллельны двум пересекающимся прямым другой плоскости, то эти плоскости параллельны.</a:t>
            </a:r>
            <a:endParaRPr lang="ru-RU" sz="2400" baseline="-25000" smtClean="0"/>
          </a:p>
        </p:txBody>
      </p:sp>
      <p:sp>
        <p:nvSpPr>
          <p:cNvPr id="430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23850" y="4652963"/>
            <a:ext cx="3132138" cy="1370012"/>
            <a:chOff x="158" y="2387"/>
            <a:chExt cx="2948" cy="1134"/>
          </a:xfrm>
        </p:grpSpPr>
        <p:sp>
          <p:nvSpPr>
            <p:cNvPr id="43032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33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39750" y="3141663"/>
            <a:ext cx="3132138" cy="1370012"/>
            <a:chOff x="158" y="2387"/>
            <a:chExt cx="2948" cy="1134"/>
          </a:xfrm>
        </p:grpSpPr>
        <p:sp>
          <p:nvSpPr>
            <p:cNvPr id="43030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31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</a:t>
              </a:r>
            </a:p>
          </p:txBody>
        </p:sp>
      </p:grp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851275" y="3141663"/>
            <a:ext cx="4824413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 </a:t>
            </a:r>
            <a:r>
              <a:rPr lang="en-US" sz="2800" i="1">
                <a:sym typeface="Symbol" pitchFamily="18" charset="2"/>
              </a:rPr>
              <a:t></a:t>
            </a:r>
            <a:r>
              <a:rPr lang="en-US" sz="2800" i="1"/>
              <a:t> b =M, a</a:t>
            </a:r>
            <a:r>
              <a:rPr lang="en-US" sz="2800" i="1">
                <a:sym typeface="Symbol" pitchFamily="18" charset="2"/>
              </a:rPr>
              <a:t>, b,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 </a:t>
            </a:r>
            <a:r>
              <a:rPr lang="en-US" sz="2800" i="1"/>
              <a:t>a</a:t>
            </a:r>
            <a:r>
              <a:rPr lang="en-US" sz="2800" i="1" baseline="-25000"/>
              <a:t>1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</a:t>
            </a:r>
            <a:r>
              <a:rPr lang="en-US" sz="2800" i="1"/>
              <a:t> b</a:t>
            </a:r>
            <a:r>
              <a:rPr lang="en-US" sz="2800" i="1" baseline="-25000"/>
              <a:t>1</a:t>
            </a:r>
            <a:r>
              <a:rPr lang="en-US" sz="2800" i="1"/>
              <a:t> =M</a:t>
            </a:r>
            <a:r>
              <a:rPr lang="en-US" sz="2800" i="1" baseline="-25000"/>
              <a:t>1</a:t>
            </a:r>
            <a:r>
              <a:rPr lang="en-US" sz="2800" i="1"/>
              <a:t>, a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, 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, </a:t>
            </a:r>
            <a:r>
              <a:rPr lang="en-US" sz="2800" i="1"/>
              <a:t>a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/>
              <a:t>a</a:t>
            </a:r>
            <a:r>
              <a:rPr lang="en-US" sz="2800" i="1" baseline="-25000"/>
              <a:t>1</a:t>
            </a:r>
            <a:r>
              <a:rPr lang="en-US" sz="2800" i="1"/>
              <a:t>,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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</a:t>
            </a:r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971550" y="4868863"/>
            <a:ext cx="2303463" cy="944562"/>
            <a:chOff x="1111" y="2659"/>
            <a:chExt cx="1769" cy="726"/>
          </a:xfrm>
        </p:grpSpPr>
        <p:sp>
          <p:nvSpPr>
            <p:cNvPr id="43028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9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1187450" y="3284538"/>
            <a:ext cx="2303463" cy="944562"/>
            <a:chOff x="1111" y="2659"/>
            <a:chExt cx="1769" cy="726"/>
          </a:xfrm>
        </p:grpSpPr>
        <p:sp>
          <p:nvSpPr>
            <p:cNvPr id="43026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7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en-US" i="1" baseline="-250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42"/>
          <p:cNvGrpSpPr>
            <a:grpSpLocks/>
          </p:cNvGrpSpPr>
          <p:nvPr/>
        </p:nvGrpSpPr>
        <p:grpSpPr bwMode="auto">
          <a:xfrm>
            <a:off x="1258888" y="3213100"/>
            <a:ext cx="1800225" cy="830263"/>
            <a:chOff x="3083343" y="5564178"/>
            <a:chExt cx="1520746" cy="830593"/>
          </a:xfrm>
        </p:grpSpPr>
        <p:sp>
          <p:nvSpPr>
            <p:cNvPr id="43024" name="Line 37"/>
            <p:cNvSpPr>
              <a:spLocks noChangeShapeType="1"/>
            </p:cNvSpPr>
            <p:nvPr/>
          </p:nvSpPr>
          <p:spPr bwMode="auto">
            <a:xfrm rot="13421881" flipV="1">
              <a:off x="3232745" y="5795389"/>
              <a:ext cx="1371344" cy="5993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5" name="Text Box 38"/>
            <p:cNvSpPr txBox="1">
              <a:spLocks noChangeArrowheads="1"/>
            </p:cNvSpPr>
            <p:nvPr/>
          </p:nvSpPr>
          <p:spPr bwMode="auto">
            <a:xfrm>
              <a:off x="3083343" y="5564178"/>
              <a:ext cx="321851" cy="366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i="1" baseline="-250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42"/>
          <p:cNvGrpSpPr>
            <a:grpSpLocks/>
          </p:cNvGrpSpPr>
          <p:nvPr/>
        </p:nvGrpSpPr>
        <p:grpSpPr bwMode="auto">
          <a:xfrm>
            <a:off x="971550" y="4797425"/>
            <a:ext cx="1800225" cy="830263"/>
            <a:chOff x="3083343" y="5564178"/>
            <a:chExt cx="1520746" cy="830593"/>
          </a:xfrm>
        </p:grpSpPr>
        <p:sp>
          <p:nvSpPr>
            <p:cNvPr id="43022" name="Line 37"/>
            <p:cNvSpPr>
              <a:spLocks noChangeShapeType="1"/>
            </p:cNvSpPr>
            <p:nvPr/>
          </p:nvSpPr>
          <p:spPr bwMode="auto">
            <a:xfrm rot="13421881" flipV="1">
              <a:off x="3232745" y="5795389"/>
              <a:ext cx="1371344" cy="5993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3" name="Text Box 38"/>
            <p:cNvSpPr txBox="1">
              <a:spLocks noChangeArrowheads="1"/>
            </p:cNvSpPr>
            <p:nvPr/>
          </p:nvSpPr>
          <p:spPr bwMode="auto">
            <a:xfrm>
              <a:off x="3083343" y="5564178"/>
              <a:ext cx="321851" cy="366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260" name="Text Box 36"/>
          <p:cNvSpPr txBox="1">
            <a:spLocks noChangeArrowheads="1"/>
          </p:cNvSpPr>
          <p:nvPr/>
        </p:nvSpPr>
        <p:spPr bwMode="auto">
          <a:xfrm>
            <a:off x="1979613" y="3429000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r>
              <a:rPr lang="en-US" baseline="-25000"/>
              <a:t>1</a:t>
            </a:r>
            <a:endParaRPr lang="ru-RU"/>
          </a:p>
        </p:txBody>
      </p:sp>
      <p:sp>
        <p:nvSpPr>
          <p:cNvPr id="52261" name="Text Box 37"/>
          <p:cNvSpPr txBox="1">
            <a:spLocks noChangeArrowheads="1"/>
          </p:cNvSpPr>
          <p:nvPr/>
        </p:nvSpPr>
        <p:spPr bwMode="auto">
          <a:xfrm>
            <a:off x="1835150" y="501332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45" grpId="0" build="p"/>
      <p:bldP spid="52260" grpId="0"/>
      <p:bldP spid="5226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1666875" cy="6762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i="1" smtClean="0"/>
              <a:t>№51</a:t>
            </a:r>
            <a:endParaRPr lang="ru-RU" baseline="-25000" smtClean="0"/>
          </a:p>
        </p:txBody>
      </p:sp>
      <p:sp>
        <p:nvSpPr>
          <p:cNvPr id="4403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23850" y="4652963"/>
            <a:ext cx="3132138" cy="1370012"/>
            <a:chOff x="158" y="2387"/>
            <a:chExt cx="2948" cy="1134"/>
          </a:xfrm>
        </p:grpSpPr>
        <p:sp>
          <p:nvSpPr>
            <p:cNvPr id="44049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0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39750" y="3141663"/>
            <a:ext cx="3132138" cy="1370012"/>
            <a:chOff x="158" y="2387"/>
            <a:chExt cx="2948" cy="1134"/>
          </a:xfrm>
        </p:grpSpPr>
        <p:sp>
          <p:nvSpPr>
            <p:cNvPr id="44047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8" name="Text Box 44"/>
            <p:cNvSpPr txBox="1">
              <a:spLocks noChangeArrowheads="1"/>
            </p:cNvSpPr>
            <p:nvPr/>
          </p:nvSpPr>
          <p:spPr bwMode="auto">
            <a:xfrm>
              <a:off x="431" y="3160"/>
              <a:ext cx="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</a:t>
              </a:r>
            </a:p>
          </p:txBody>
        </p:sp>
      </p:grp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851275" y="3141663"/>
            <a:ext cx="4824413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m </a:t>
            </a:r>
            <a:r>
              <a:rPr lang="en-US" sz="2800" i="1">
                <a:sym typeface="Symbol" pitchFamily="18" charset="2"/>
              </a:rPr>
              <a:t></a:t>
            </a:r>
            <a:r>
              <a:rPr lang="en-US" sz="2800" i="1"/>
              <a:t> n =A, m</a:t>
            </a:r>
            <a:r>
              <a:rPr lang="en-US" sz="2800" i="1">
                <a:sym typeface="Symbol" pitchFamily="18" charset="2"/>
              </a:rPr>
              <a:t>, n,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 m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|| </a:t>
            </a:r>
            <a:r>
              <a:rPr lang="en-US" sz="2800" i="1"/>
              <a:t>, n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</a:t>
            </a:r>
            <a:r>
              <a:rPr lang="en-US" sz="2800" i="1">
                <a:sym typeface="Symbol" pitchFamily="18" charset="2"/>
              </a:rPr>
              <a:t>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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</a:t>
            </a:r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971550" y="4868863"/>
            <a:ext cx="2303463" cy="944562"/>
            <a:chOff x="1111" y="2659"/>
            <a:chExt cx="1769" cy="726"/>
          </a:xfrm>
        </p:grpSpPr>
        <p:sp>
          <p:nvSpPr>
            <p:cNvPr id="44045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046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42"/>
          <p:cNvGrpSpPr>
            <a:grpSpLocks/>
          </p:cNvGrpSpPr>
          <p:nvPr/>
        </p:nvGrpSpPr>
        <p:grpSpPr bwMode="auto">
          <a:xfrm>
            <a:off x="971550" y="4797425"/>
            <a:ext cx="1800225" cy="830263"/>
            <a:chOff x="3083343" y="5564178"/>
            <a:chExt cx="1520746" cy="830593"/>
          </a:xfrm>
        </p:grpSpPr>
        <p:sp>
          <p:nvSpPr>
            <p:cNvPr id="44043" name="Line 37"/>
            <p:cNvSpPr>
              <a:spLocks noChangeShapeType="1"/>
            </p:cNvSpPr>
            <p:nvPr/>
          </p:nvSpPr>
          <p:spPr bwMode="auto">
            <a:xfrm rot="13421881" flipV="1">
              <a:off x="3232745" y="5795389"/>
              <a:ext cx="1371344" cy="5993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044" name="Text Box 38"/>
            <p:cNvSpPr txBox="1">
              <a:spLocks noChangeArrowheads="1"/>
            </p:cNvSpPr>
            <p:nvPr/>
          </p:nvSpPr>
          <p:spPr bwMode="auto">
            <a:xfrm>
              <a:off x="3083343" y="5564178"/>
              <a:ext cx="321851" cy="366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3273" name="Text Box 25"/>
          <p:cNvSpPr txBox="1">
            <a:spLocks noChangeArrowheads="1"/>
          </p:cNvSpPr>
          <p:nvPr/>
        </p:nvSpPr>
        <p:spPr bwMode="auto">
          <a:xfrm>
            <a:off x="1835150" y="501332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  <p:bldP spid="45" grpId="0" build="p"/>
      <p:bldP spid="5327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1666875" cy="6762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i="1" smtClean="0"/>
              <a:t>№53</a:t>
            </a:r>
            <a:endParaRPr lang="ru-RU" baseline="-25000" smtClean="0"/>
          </a:p>
        </p:txBody>
      </p:sp>
      <p:sp>
        <p:nvSpPr>
          <p:cNvPr id="4506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35375" y="2420938"/>
            <a:ext cx="52578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en-US" sz="2800" i="1"/>
              <a:t>A</a:t>
            </a:r>
            <a:r>
              <a:rPr lang="en-US" sz="2800" i="1" baseline="-25000"/>
              <a:t>1</a:t>
            </a:r>
            <a:r>
              <a:rPr lang="en-US" sz="2800" i="1"/>
              <a:t>A</a:t>
            </a:r>
            <a:r>
              <a:rPr lang="en-US" sz="2800" i="1" baseline="-25000"/>
              <a:t>2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 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 baseline="-25000">
                <a:sym typeface="Symbol" pitchFamily="18" charset="2"/>
              </a:rPr>
              <a:t>2</a:t>
            </a:r>
            <a:r>
              <a:rPr lang="en-US" sz="2800" i="1">
                <a:sym typeface="Symbol" pitchFamily="18" charset="2"/>
              </a:rPr>
              <a:t> = O</a:t>
            </a:r>
            <a:r>
              <a:rPr lang="en-US" sz="2800" i="1"/>
              <a:t>, </a:t>
            </a:r>
            <a:br>
              <a:rPr lang="en-US" sz="2800" i="1"/>
            </a:br>
            <a:r>
              <a:rPr lang="en-US" sz="2800" i="1"/>
              <a:t> A</a:t>
            </a:r>
            <a:r>
              <a:rPr lang="en-US" sz="2800" i="1" baseline="-25000"/>
              <a:t>1</a:t>
            </a:r>
            <a:r>
              <a:rPr lang="en-US" sz="2800" i="1"/>
              <a:t>A</a:t>
            </a:r>
            <a:r>
              <a:rPr lang="en-US" sz="2800" i="1" baseline="-25000"/>
              <a:t>2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 C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C</a:t>
            </a:r>
            <a:r>
              <a:rPr lang="en-US" sz="2800" i="1" baseline="-25000">
                <a:sym typeface="Symbol" pitchFamily="18" charset="2"/>
              </a:rPr>
              <a:t>2</a:t>
            </a:r>
            <a:r>
              <a:rPr lang="en-US" sz="2800" i="1">
                <a:sym typeface="Symbol" pitchFamily="18" charset="2"/>
              </a:rPr>
              <a:t> = O</a:t>
            </a:r>
            <a:r>
              <a:rPr lang="en-US" sz="2800" i="1"/>
              <a:t>,</a:t>
            </a:r>
            <a:br>
              <a:rPr lang="en-US" sz="2800" i="1"/>
            </a:br>
            <a:r>
              <a:rPr lang="en-US" sz="2800" i="1"/>
              <a:t> A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O= </a:t>
            </a:r>
            <a:r>
              <a:rPr lang="en-US" sz="2800" i="1"/>
              <a:t>A</a:t>
            </a:r>
            <a:r>
              <a:rPr lang="en-US" sz="2800" i="1" baseline="-25000"/>
              <a:t>2</a:t>
            </a:r>
            <a:r>
              <a:rPr lang="en-US" sz="2800" i="1">
                <a:sym typeface="Symbol" pitchFamily="18" charset="2"/>
              </a:rPr>
              <a:t>O, </a:t>
            </a:r>
            <a:r>
              <a:rPr lang="en-US" sz="2800" i="1"/>
              <a:t>B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O= B</a:t>
            </a:r>
            <a:r>
              <a:rPr lang="en-US" sz="2800" i="1" baseline="-25000"/>
              <a:t>2</a:t>
            </a:r>
            <a:r>
              <a:rPr lang="en-US" sz="2800" i="1">
                <a:sym typeface="Symbol" pitchFamily="18" charset="2"/>
              </a:rPr>
              <a:t>O,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 </a:t>
            </a:r>
            <a:r>
              <a:rPr lang="en-US" sz="2800" i="1"/>
              <a:t>C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O= C</a:t>
            </a:r>
            <a:r>
              <a:rPr lang="en-US" sz="2800" i="1" baseline="-25000"/>
              <a:t>2</a:t>
            </a:r>
            <a:r>
              <a:rPr lang="en-US" sz="2800" i="1">
                <a:sym typeface="Symbol" pitchFamily="18" charset="2"/>
              </a:rPr>
              <a:t>O.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</a:t>
            </a:r>
            <a:r>
              <a:rPr lang="en-US" sz="2800" i="1">
                <a:sym typeface="Symbol" pitchFamily="18" charset="2"/>
              </a:rPr>
              <a:t>(</a:t>
            </a:r>
            <a:r>
              <a:rPr lang="en-US" sz="2800" i="1"/>
              <a:t>A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C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)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(</a:t>
            </a:r>
            <a:r>
              <a:rPr lang="en-US" sz="2800" i="1"/>
              <a:t>A</a:t>
            </a:r>
            <a:r>
              <a:rPr lang="en-US" sz="2800" i="1" baseline="-25000"/>
              <a:t>2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 baseline="-25000">
                <a:sym typeface="Symbol" pitchFamily="18" charset="2"/>
              </a:rPr>
              <a:t>2</a:t>
            </a:r>
            <a:r>
              <a:rPr lang="en-US" sz="2800" i="1">
                <a:sym typeface="Symbol" pitchFamily="18" charset="2"/>
              </a:rPr>
              <a:t>C</a:t>
            </a:r>
            <a:r>
              <a:rPr lang="en-US" sz="2800" i="1" baseline="-25000">
                <a:sym typeface="Symbol" pitchFamily="18" charset="2"/>
              </a:rPr>
              <a:t>2</a:t>
            </a:r>
            <a:r>
              <a:rPr lang="en-US" sz="2800" i="1">
                <a:sym typeface="Symbol" pitchFamily="18" charset="2"/>
              </a:rPr>
              <a:t>)</a:t>
            </a:r>
            <a:endParaRPr lang="ru-RU" sz="2800" i="1">
              <a:sym typeface="Symbol" pitchFamily="18" charset="2"/>
            </a:endParaRP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1116013" y="537368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</a:t>
            </a:r>
            <a:r>
              <a:rPr lang="en-US" baseline="-25000"/>
              <a:t>1</a:t>
            </a:r>
            <a:endParaRPr lang="ru-RU"/>
          </a:p>
        </p:txBody>
      </p:sp>
      <p:sp>
        <p:nvSpPr>
          <p:cNvPr id="54291" name="AutoShape 19"/>
          <p:cNvSpPr>
            <a:spLocks noChangeArrowheads="1"/>
          </p:cNvSpPr>
          <p:nvPr/>
        </p:nvSpPr>
        <p:spPr bwMode="auto">
          <a:xfrm rot="9518840">
            <a:off x="439738" y="2779713"/>
            <a:ext cx="2159000" cy="590550"/>
          </a:xfrm>
          <a:prstGeom prst="triangle">
            <a:avLst>
              <a:gd name="adj" fmla="val 380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93" name="AutoShape 21"/>
          <p:cNvSpPr>
            <a:spLocks noChangeArrowheads="1"/>
          </p:cNvSpPr>
          <p:nvPr/>
        </p:nvSpPr>
        <p:spPr bwMode="auto">
          <a:xfrm rot="-1262761">
            <a:off x="1258888" y="4437063"/>
            <a:ext cx="2159000" cy="590550"/>
          </a:xfrm>
          <a:prstGeom prst="triangle">
            <a:avLst>
              <a:gd name="adj" fmla="val 380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cxnSp>
        <p:nvCxnSpPr>
          <p:cNvPr id="54294" name="AutoShape 22"/>
          <p:cNvCxnSpPr>
            <a:cxnSpLocks noChangeShapeType="1"/>
            <a:stCxn id="54291" idx="4"/>
            <a:endCxn id="54293" idx="4"/>
          </p:cNvCxnSpPr>
          <p:nvPr/>
        </p:nvCxnSpPr>
        <p:spPr bwMode="auto">
          <a:xfrm>
            <a:off x="404813" y="3192463"/>
            <a:ext cx="3046412" cy="14271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4295" name="AutoShape 23"/>
          <p:cNvCxnSpPr>
            <a:cxnSpLocks noChangeShapeType="1"/>
            <a:stCxn id="54291" idx="2"/>
            <a:endCxn id="54293" idx="2"/>
          </p:cNvCxnSpPr>
          <p:nvPr/>
        </p:nvCxnSpPr>
        <p:spPr bwMode="auto">
          <a:xfrm flipH="1">
            <a:off x="1436688" y="2406650"/>
            <a:ext cx="979487" cy="29876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4296" name="AutoShape 24"/>
          <p:cNvCxnSpPr>
            <a:cxnSpLocks noChangeShapeType="1"/>
            <a:stCxn id="54291" idx="0"/>
            <a:endCxn id="54293" idx="0"/>
          </p:cNvCxnSpPr>
          <p:nvPr/>
        </p:nvCxnSpPr>
        <p:spPr bwMode="auto">
          <a:xfrm>
            <a:off x="1865313" y="3255963"/>
            <a:ext cx="125412" cy="1292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54297" name="Text Box 25"/>
          <p:cNvSpPr txBox="1">
            <a:spLocks noChangeArrowheads="1"/>
          </p:cNvSpPr>
          <p:nvPr/>
        </p:nvSpPr>
        <p:spPr bwMode="auto">
          <a:xfrm>
            <a:off x="2339975" y="2133600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</a:t>
            </a:r>
            <a:r>
              <a:rPr lang="en-US" baseline="-25000"/>
              <a:t>2</a:t>
            </a:r>
            <a:endParaRPr lang="ru-RU"/>
          </a:p>
        </p:txBody>
      </p:sp>
      <p:sp>
        <p:nvSpPr>
          <p:cNvPr id="54298" name="Text Box 26"/>
          <p:cNvSpPr txBox="1">
            <a:spLocks noChangeArrowheads="1"/>
          </p:cNvSpPr>
          <p:nvPr/>
        </p:nvSpPr>
        <p:spPr bwMode="auto">
          <a:xfrm>
            <a:off x="3348038" y="4508500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 baseline="-25000"/>
              <a:t>1</a:t>
            </a:r>
            <a:endParaRPr lang="ru-RU"/>
          </a:p>
        </p:txBody>
      </p:sp>
      <p:sp>
        <p:nvSpPr>
          <p:cNvPr id="54299" name="Text Box 27"/>
          <p:cNvSpPr txBox="1">
            <a:spLocks noChangeArrowheads="1"/>
          </p:cNvSpPr>
          <p:nvPr/>
        </p:nvSpPr>
        <p:spPr bwMode="auto">
          <a:xfrm>
            <a:off x="0" y="292417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 baseline="-25000"/>
              <a:t>2</a:t>
            </a:r>
            <a:endParaRPr lang="ru-RU"/>
          </a:p>
        </p:txBody>
      </p:sp>
      <p:sp>
        <p:nvSpPr>
          <p:cNvPr id="54300" name="Text Box 28"/>
          <p:cNvSpPr txBox="1">
            <a:spLocks noChangeArrowheads="1"/>
          </p:cNvSpPr>
          <p:nvPr/>
        </p:nvSpPr>
        <p:spPr bwMode="auto">
          <a:xfrm>
            <a:off x="1476375" y="3213100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</a:t>
            </a:r>
            <a:r>
              <a:rPr lang="en-US" baseline="-25000"/>
              <a:t>2</a:t>
            </a:r>
            <a:endParaRPr lang="ru-RU"/>
          </a:p>
        </p:txBody>
      </p:sp>
      <p:sp>
        <p:nvSpPr>
          <p:cNvPr id="54301" name="Text Box 29"/>
          <p:cNvSpPr txBox="1">
            <a:spLocks noChangeArrowheads="1"/>
          </p:cNvSpPr>
          <p:nvPr/>
        </p:nvSpPr>
        <p:spPr bwMode="auto">
          <a:xfrm>
            <a:off x="1979613" y="4221163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</a:t>
            </a:r>
            <a:r>
              <a:rPr lang="en-US" baseline="-25000"/>
              <a:t>1</a:t>
            </a:r>
            <a:endParaRPr lang="ru-RU"/>
          </a:p>
        </p:txBody>
      </p:sp>
      <p:sp>
        <p:nvSpPr>
          <p:cNvPr id="54302" name="Text Box 30"/>
          <p:cNvSpPr txBox="1">
            <a:spLocks noChangeArrowheads="1"/>
          </p:cNvSpPr>
          <p:nvPr/>
        </p:nvSpPr>
        <p:spPr bwMode="auto">
          <a:xfrm>
            <a:off x="1979613" y="3644900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</a:t>
            </a:r>
            <a:endParaRPr lang="ru-RU"/>
          </a:p>
        </p:txBody>
      </p:sp>
      <p:sp>
        <p:nvSpPr>
          <p:cNvPr id="54314" name="Line 42"/>
          <p:cNvSpPr>
            <a:spLocks noChangeShapeType="1"/>
          </p:cNvSpPr>
          <p:nvPr/>
        </p:nvSpPr>
        <p:spPr bwMode="auto">
          <a:xfrm>
            <a:off x="1692275" y="4437063"/>
            <a:ext cx="71438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 rot="20963018" flipV="1">
            <a:off x="1331913" y="3597275"/>
            <a:ext cx="73025" cy="104775"/>
            <a:chOff x="1066" y="2000"/>
            <a:chExt cx="48" cy="70"/>
          </a:xfrm>
        </p:grpSpPr>
        <p:sp>
          <p:nvSpPr>
            <p:cNvPr id="45088" name="Line 44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9" name="Line 45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1816100" y="3429000"/>
            <a:ext cx="144463" cy="128588"/>
            <a:chOff x="1338" y="1888"/>
            <a:chExt cx="63" cy="81"/>
          </a:xfrm>
        </p:grpSpPr>
        <p:sp>
          <p:nvSpPr>
            <p:cNvPr id="45085" name="Line 47"/>
            <p:cNvSpPr>
              <a:spLocks noChangeShapeType="1"/>
            </p:cNvSpPr>
            <p:nvPr/>
          </p:nvSpPr>
          <p:spPr bwMode="auto">
            <a:xfrm flipH="1">
              <a:off x="1338" y="1888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6" name="Line 48"/>
            <p:cNvSpPr>
              <a:spLocks noChangeShapeType="1"/>
            </p:cNvSpPr>
            <p:nvPr/>
          </p:nvSpPr>
          <p:spPr bwMode="auto">
            <a:xfrm flipH="1">
              <a:off x="1350" y="1903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7" name="Line 49"/>
            <p:cNvSpPr>
              <a:spLocks noChangeShapeType="1"/>
            </p:cNvSpPr>
            <p:nvPr/>
          </p:nvSpPr>
          <p:spPr bwMode="auto">
            <a:xfrm flipH="1">
              <a:off x="1356" y="1924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322" name="Line 50"/>
          <p:cNvSpPr>
            <a:spLocks noChangeShapeType="1"/>
          </p:cNvSpPr>
          <p:nvPr/>
        </p:nvSpPr>
        <p:spPr bwMode="auto">
          <a:xfrm>
            <a:off x="2051050" y="3357563"/>
            <a:ext cx="71438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 rot="20963018" flipV="1">
            <a:off x="2484438" y="4130675"/>
            <a:ext cx="73025" cy="104775"/>
            <a:chOff x="1066" y="2000"/>
            <a:chExt cx="48" cy="70"/>
          </a:xfrm>
        </p:grpSpPr>
        <p:sp>
          <p:nvSpPr>
            <p:cNvPr id="45083" name="Line 52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4" name="Line 53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1893888" y="4191000"/>
            <a:ext cx="144462" cy="128588"/>
            <a:chOff x="1338" y="1888"/>
            <a:chExt cx="63" cy="81"/>
          </a:xfrm>
        </p:grpSpPr>
        <p:sp>
          <p:nvSpPr>
            <p:cNvPr id="45080" name="Line 55"/>
            <p:cNvSpPr>
              <a:spLocks noChangeShapeType="1"/>
            </p:cNvSpPr>
            <p:nvPr/>
          </p:nvSpPr>
          <p:spPr bwMode="auto">
            <a:xfrm flipH="1">
              <a:off x="1338" y="1888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1" name="Line 56"/>
            <p:cNvSpPr>
              <a:spLocks noChangeShapeType="1"/>
            </p:cNvSpPr>
            <p:nvPr/>
          </p:nvSpPr>
          <p:spPr bwMode="auto">
            <a:xfrm flipH="1">
              <a:off x="1350" y="1903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2" name="Line 57"/>
            <p:cNvSpPr>
              <a:spLocks noChangeShapeType="1"/>
            </p:cNvSpPr>
            <p:nvPr/>
          </p:nvSpPr>
          <p:spPr bwMode="auto">
            <a:xfrm flipH="1">
              <a:off x="1356" y="1924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  <p:bldP spid="45" grpId="0" build="p"/>
      <p:bldP spid="54290" grpId="0"/>
      <p:bldP spid="54291" grpId="0" animBg="1"/>
      <p:bldP spid="54293" grpId="0" animBg="1"/>
      <p:bldP spid="54297" grpId="0"/>
      <p:bldP spid="54298" grpId="0"/>
      <p:bldP spid="54299" grpId="0"/>
      <p:bldP spid="54300" grpId="0"/>
      <p:bldP spid="54301" grpId="0"/>
      <p:bldP spid="54302" grpId="0"/>
      <p:bldP spid="54314" grpId="0" animBg="1"/>
      <p:bldP spid="543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7572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i="1" smtClean="0"/>
              <a:t>Взаимное расположение прямых на плоскости:</a:t>
            </a:r>
            <a:endParaRPr lang="ru-RU" sz="2800" smtClean="0"/>
          </a:p>
        </p:txBody>
      </p:sp>
      <p:sp>
        <p:nvSpPr>
          <p:cNvPr id="10244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214313" y="2357438"/>
            <a:ext cx="3429000" cy="1500187"/>
            <a:chOff x="158" y="2387"/>
            <a:chExt cx="2948" cy="1134"/>
          </a:xfrm>
        </p:grpSpPr>
        <p:sp>
          <p:nvSpPr>
            <p:cNvPr id="10273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4" name="Text Box 4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857250" y="2571750"/>
            <a:ext cx="2808288" cy="1152525"/>
            <a:chOff x="1111" y="2659"/>
            <a:chExt cx="1769" cy="726"/>
          </a:xfrm>
        </p:grpSpPr>
        <p:sp>
          <p:nvSpPr>
            <p:cNvPr id="10271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857250" y="2500313"/>
            <a:ext cx="2447925" cy="1223962"/>
            <a:chOff x="1399" y="2659"/>
            <a:chExt cx="1542" cy="771"/>
          </a:xfrm>
        </p:grpSpPr>
        <p:sp>
          <p:nvSpPr>
            <p:cNvPr id="10269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3714750" y="2286000"/>
            <a:ext cx="22145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i="1" kern="0" dirty="0">
                <a:latin typeface="+mn-lt"/>
                <a:cs typeface="+mn-cs"/>
              </a:rPr>
              <a:t>Совпадают</a:t>
            </a:r>
            <a:endParaRPr lang="ru-RU" sz="2800" kern="0" dirty="0">
              <a:latin typeface="+mn-lt"/>
              <a:cs typeface="+mn-cs"/>
            </a:endParaRPr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3429000" y="2857500"/>
            <a:ext cx="3429000" cy="1500188"/>
            <a:chOff x="158" y="2387"/>
            <a:chExt cx="2948" cy="1134"/>
          </a:xfrm>
        </p:grpSpPr>
        <p:sp>
          <p:nvSpPr>
            <p:cNvPr id="10267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8" name="Text Box 4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4071938" y="3071813"/>
            <a:ext cx="2808287" cy="1152525"/>
            <a:chOff x="1111" y="2659"/>
            <a:chExt cx="1769" cy="726"/>
          </a:xfrm>
        </p:grpSpPr>
        <p:sp>
          <p:nvSpPr>
            <p:cNvPr id="10265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6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7" name="Group 46"/>
          <p:cNvGrpSpPr>
            <a:grpSpLocks/>
          </p:cNvGrpSpPr>
          <p:nvPr/>
        </p:nvGrpSpPr>
        <p:grpSpPr bwMode="auto">
          <a:xfrm flipH="1">
            <a:off x="4429125" y="2928938"/>
            <a:ext cx="1500188" cy="1285875"/>
            <a:chOff x="1399" y="2659"/>
            <a:chExt cx="1542" cy="771"/>
          </a:xfrm>
        </p:grpSpPr>
        <p:sp>
          <p:nvSpPr>
            <p:cNvPr id="10263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143625" y="3786188"/>
            <a:ext cx="300037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i="1" kern="0" dirty="0">
                <a:latin typeface="+mn-lt"/>
                <a:cs typeface="+mn-cs"/>
              </a:rPr>
              <a:t>пересекаются</a:t>
            </a:r>
            <a:endParaRPr lang="ru-RU" sz="2800" kern="0" dirty="0">
              <a:latin typeface="+mn-lt"/>
              <a:cs typeface="+mn-cs"/>
            </a:endParaRPr>
          </a:p>
        </p:txBody>
      </p: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357188" y="4714875"/>
            <a:ext cx="3429000" cy="1500188"/>
            <a:chOff x="158" y="2387"/>
            <a:chExt cx="2948" cy="1134"/>
          </a:xfrm>
        </p:grpSpPr>
        <p:sp>
          <p:nvSpPr>
            <p:cNvPr id="10261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2" name="Text Box 4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1071563" y="5000625"/>
            <a:ext cx="2808287" cy="1152525"/>
            <a:chOff x="1111" y="2659"/>
            <a:chExt cx="1769" cy="726"/>
          </a:xfrm>
        </p:grpSpPr>
        <p:sp>
          <p:nvSpPr>
            <p:cNvPr id="10259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714375" y="4643438"/>
            <a:ext cx="2447925" cy="1223962"/>
            <a:chOff x="1399" y="2659"/>
            <a:chExt cx="1542" cy="771"/>
          </a:xfrm>
        </p:grpSpPr>
        <p:sp>
          <p:nvSpPr>
            <p:cNvPr id="10257" name="Line 47"/>
            <p:cNvSpPr>
              <a:spLocks noChangeShapeType="1"/>
            </p:cNvSpPr>
            <p:nvPr/>
          </p:nvSpPr>
          <p:spPr bwMode="auto">
            <a:xfrm flipV="1">
              <a:off x="1399" y="2749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3500438" y="5500688"/>
            <a:ext cx="300037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i="1" kern="0" dirty="0">
                <a:latin typeface="+mn-lt"/>
                <a:cs typeface="+mn-cs"/>
              </a:rPr>
              <a:t>параллельны</a:t>
            </a:r>
            <a:endParaRPr lang="ru-RU" sz="28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3" grpId="0" build="p"/>
      <p:bldP spid="43" grpId="0" build="p"/>
      <p:bldP spid="6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Параллельные плоскости.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1666875" cy="6762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i="1" smtClean="0"/>
              <a:t>№5</a:t>
            </a:r>
            <a:r>
              <a:rPr lang="en-US" i="1" smtClean="0"/>
              <a:t>4</a:t>
            </a:r>
            <a:endParaRPr lang="ru-RU" baseline="-25000" smtClean="0"/>
          </a:p>
        </p:txBody>
      </p:sp>
      <p:sp>
        <p:nvSpPr>
          <p:cNvPr id="4608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635375" y="2420938"/>
            <a:ext cx="52578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</a:t>
            </a:r>
            <a:r>
              <a:rPr lang="en-US" sz="2800" i="1"/>
              <a:t>ADC, B</a:t>
            </a:r>
            <a:r>
              <a:rPr lang="en-US" sz="2800" i="1">
                <a:sym typeface="Symbol" pitchFamily="18" charset="2"/>
              </a:rPr>
              <a:t> (ADC),</a:t>
            </a:r>
            <a:r>
              <a:rPr lang="en-US" sz="2800" i="1"/>
              <a:t> </a:t>
            </a:r>
            <a:br>
              <a:rPr lang="en-US" sz="2800" i="1"/>
            </a:br>
            <a:r>
              <a:rPr lang="en-US" sz="2800" i="1"/>
              <a:t> BM </a:t>
            </a:r>
            <a:r>
              <a:rPr lang="en-US" sz="2800" i="1">
                <a:sym typeface="Symbol" pitchFamily="18" charset="2"/>
              </a:rPr>
              <a:t>= MA, </a:t>
            </a:r>
            <a:r>
              <a:rPr lang="en-US" sz="2800" i="1"/>
              <a:t>BN </a:t>
            </a:r>
            <a:r>
              <a:rPr lang="en-US" sz="2800" i="1">
                <a:sym typeface="Symbol" pitchFamily="18" charset="2"/>
              </a:rPr>
              <a:t>= NC,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 BP= PD, S</a:t>
            </a:r>
            <a:r>
              <a:rPr lang="en-US" sz="2800" i="1" baseline="-25000">
                <a:sym typeface="Symbol" pitchFamily="18" charset="2"/>
              </a:rPr>
              <a:t>ADC</a:t>
            </a:r>
            <a:r>
              <a:rPr lang="en-US" sz="2800" i="1">
                <a:sym typeface="Symbol" pitchFamily="18" charset="2"/>
              </a:rPr>
              <a:t> = 48 </a:t>
            </a:r>
            <a:r>
              <a:rPr lang="ru-RU" sz="2800" i="1">
                <a:sym typeface="Symbol" pitchFamily="18" charset="2"/>
              </a:rPr>
              <a:t>см</a:t>
            </a:r>
            <a:r>
              <a:rPr lang="ru-RU" sz="2800" i="1" baseline="30000">
                <a:sym typeface="Symbol" pitchFamily="18" charset="2"/>
              </a:rPr>
              <a:t>2</a:t>
            </a:r>
            <a:r>
              <a:rPr lang="en-US" sz="2800" i="1">
                <a:sym typeface="Symbol" pitchFamily="18" charset="2"/>
              </a:rPr>
              <a:t>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а) Доказать: </a:t>
            </a:r>
            <a:r>
              <a:rPr lang="en-US" sz="2800" i="1">
                <a:sym typeface="Symbol" pitchFamily="18" charset="2"/>
              </a:rPr>
              <a:t>(MNP)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(ADC)</a:t>
            </a:r>
            <a:r>
              <a:rPr lang="ru-RU" sz="2800" i="1">
                <a:sym typeface="Symbol" pitchFamily="18" charset="2"/>
              </a:rPr>
              <a:t>,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б) Найти </a:t>
            </a:r>
            <a:r>
              <a:rPr lang="en-US" sz="2800" i="1">
                <a:sym typeface="Symbol" pitchFamily="18" charset="2"/>
              </a:rPr>
              <a:t>S</a:t>
            </a:r>
            <a:r>
              <a:rPr lang="en-US" sz="2800" i="1" baseline="-25000">
                <a:sym typeface="Symbol" pitchFamily="18" charset="2"/>
              </a:rPr>
              <a:t>MNP</a:t>
            </a:r>
            <a:r>
              <a:rPr lang="en-US" sz="2800" i="1">
                <a:sym typeface="Symbol" pitchFamily="18" charset="2"/>
              </a:rPr>
              <a:t>.</a:t>
            </a:r>
            <a:endParaRPr lang="ru-RU" sz="2800" i="1">
              <a:sym typeface="Symbol" pitchFamily="18" charset="2"/>
            </a:endParaRPr>
          </a:p>
        </p:txBody>
      </p:sp>
      <p:grpSp>
        <p:nvGrpSpPr>
          <p:cNvPr id="2" name="Группа 33"/>
          <p:cNvGrpSpPr>
            <a:grpSpLocks/>
          </p:cNvGrpSpPr>
          <p:nvPr/>
        </p:nvGrpSpPr>
        <p:grpSpPr bwMode="auto">
          <a:xfrm>
            <a:off x="179388" y="2276475"/>
            <a:ext cx="3203575" cy="2911475"/>
            <a:chOff x="2643174" y="2571744"/>
            <a:chExt cx="3773928" cy="3971624"/>
          </a:xfrm>
        </p:grpSpPr>
        <p:sp>
          <p:nvSpPr>
            <p:cNvPr id="46111" name="AutoShape 6"/>
            <p:cNvSpPr>
              <a:spLocks noChangeArrowheads="1"/>
            </p:cNvSpPr>
            <p:nvPr/>
          </p:nvSpPr>
          <p:spPr bwMode="auto">
            <a:xfrm rot="10800000">
              <a:off x="3286711" y="5233474"/>
              <a:ext cx="2578208" cy="898457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46112" name="AutoShape 9"/>
            <p:cNvCxnSpPr>
              <a:cxnSpLocks noChangeShapeType="1"/>
              <a:stCxn id="46111" idx="0"/>
            </p:cNvCxnSpPr>
            <p:nvPr/>
          </p:nvCxnSpPr>
          <p:spPr bwMode="auto">
            <a:xfrm rot="5400000" flipH="1" flipV="1">
              <a:off x="2774862" y="4263356"/>
              <a:ext cx="3131559" cy="6055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6113" name="AutoShape 10"/>
            <p:cNvCxnSpPr>
              <a:cxnSpLocks noChangeShapeType="1"/>
              <a:stCxn id="46111" idx="4"/>
            </p:cNvCxnSpPr>
            <p:nvPr/>
          </p:nvCxnSpPr>
          <p:spPr bwMode="auto">
            <a:xfrm rot="5400000" flipH="1" flipV="1">
              <a:off x="2848523" y="3438560"/>
              <a:ext cx="2233102" cy="13567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6114" name="AutoShape 11"/>
            <p:cNvCxnSpPr>
              <a:cxnSpLocks noChangeShapeType="1"/>
              <a:stCxn id="46111" idx="2"/>
            </p:cNvCxnSpPr>
            <p:nvPr/>
          </p:nvCxnSpPr>
          <p:spPr bwMode="auto">
            <a:xfrm rot="16200000" flipV="1">
              <a:off x="4137628" y="3506182"/>
              <a:ext cx="2233102" cy="12214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6115" name="AutoShape 12"/>
            <p:cNvCxnSpPr>
              <a:cxnSpLocks noChangeShapeType="1"/>
              <a:stCxn id="46111" idx="0"/>
              <a:endCxn id="46111" idx="2"/>
            </p:cNvCxnSpPr>
            <p:nvPr/>
          </p:nvCxnSpPr>
          <p:spPr bwMode="auto">
            <a:xfrm flipV="1">
              <a:off x="4037843" y="5235457"/>
              <a:ext cx="1827077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6116" name="AutoShape 13"/>
            <p:cNvCxnSpPr>
              <a:cxnSpLocks noChangeShapeType="1"/>
              <a:stCxn id="46111" idx="0"/>
              <a:endCxn id="46111" idx="4"/>
            </p:cNvCxnSpPr>
            <p:nvPr/>
          </p:nvCxnSpPr>
          <p:spPr bwMode="auto">
            <a:xfrm flipH="1" flipV="1">
              <a:off x="3286711" y="5235457"/>
              <a:ext cx="751132" cy="89845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46117" name="Text Box 14"/>
            <p:cNvSpPr txBox="1">
              <a:spLocks noChangeArrowheads="1"/>
            </p:cNvSpPr>
            <p:nvPr/>
          </p:nvSpPr>
          <p:spPr bwMode="auto">
            <a:xfrm>
              <a:off x="2643174" y="5051302"/>
              <a:ext cx="551689" cy="50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46118" name="Text Box 15"/>
            <p:cNvSpPr txBox="1">
              <a:spLocks noChangeArrowheads="1"/>
            </p:cNvSpPr>
            <p:nvPr/>
          </p:nvSpPr>
          <p:spPr bwMode="auto">
            <a:xfrm>
              <a:off x="5865413" y="5051302"/>
              <a:ext cx="551689" cy="50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46119" name="Text Box 16"/>
            <p:cNvSpPr txBox="1">
              <a:spLocks noChangeArrowheads="1"/>
            </p:cNvSpPr>
            <p:nvPr/>
          </p:nvSpPr>
          <p:spPr bwMode="auto">
            <a:xfrm>
              <a:off x="4023332" y="6043125"/>
              <a:ext cx="551689" cy="50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46120" name="Text Box 18"/>
            <p:cNvSpPr txBox="1">
              <a:spLocks noChangeArrowheads="1"/>
            </p:cNvSpPr>
            <p:nvPr/>
          </p:nvSpPr>
          <p:spPr bwMode="auto">
            <a:xfrm>
              <a:off x="4429151" y="2571744"/>
              <a:ext cx="551689" cy="50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1230313" y="3505200"/>
            <a:ext cx="1225550" cy="504825"/>
            <a:chOff x="775" y="2208"/>
            <a:chExt cx="772" cy="318"/>
          </a:xfrm>
        </p:grpSpPr>
        <p:sp>
          <p:nvSpPr>
            <p:cNvPr id="46108" name="AutoShape 40"/>
            <p:cNvSpPr>
              <a:spLocks noChangeArrowheads="1"/>
            </p:cNvSpPr>
            <p:nvPr/>
          </p:nvSpPr>
          <p:spPr bwMode="auto">
            <a:xfrm rot="10800000">
              <a:off x="775" y="2208"/>
              <a:ext cx="772" cy="318"/>
            </a:xfrm>
            <a:prstGeom prst="triangle">
              <a:avLst>
                <a:gd name="adj" fmla="val 73444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46109" name="AutoShape 41"/>
            <p:cNvCxnSpPr>
              <a:cxnSpLocks noChangeShapeType="1"/>
              <a:stCxn id="46108" idx="0"/>
              <a:endCxn id="46108" idx="2"/>
            </p:cNvCxnSpPr>
            <p:nvPr/>
          </p:nvCxnSpPr>
          <p:spPr bwMode="auto">
            <a:xfrm flipV="1">
              <a:off x="980" y="2208"/>
              <a:ext cx="567" cy="31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6110" name="AutoShape 42"/>
            <p:cNvCxnSpPr>
              <a:cxnSpLocks noChangeShapeType="1"/>
              <a:stCxn id="46108" idx="0"/>
              <a:endCxn id="46108" idx="4"/>
            </p:cNvCxnSpPr>
            <p:nvPr/>
          </p:nvCxnSpPr>
          <p:spPr bwMode="auto">
            <a:xfrm flipH="1" flipV="1">
              <a:off x="775" y="2208"/>
              <a:ext cx="205" cy="31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55340" name="Text Box 44"/>
          <p:cNvSpPr txBox="1">
            <a:spLocks noChangeArrowheads="1"/>
          </p:cNvSpPr>
          <p:nvPr/>
        </p:nvSpPr>
        <p:spPr bwMode="auto">
          <a:xfrm>
            <a:off x="900113" y="32845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55341" name="Text Box 45"/>
          <p:cNvSpPr txBox="1">
            <a:spLocks noChangeArrowheads="1"/>
          </p:cNvSpPr>
          <p:nvPr/>
        </p:nvSpPr>
        <p:spPr bwMode="auto">
          <a:xfrm>
            <a:off x="2411413" y="32845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sp>
        <p:nvSpPr>
          <p:cNvPr id="55342" name="Text Box 46"/>
          <p:cNvSpPr txBox="1">
            <a:spLocks noChangeArrowheads="1"/>
          </p:cNvSpPr>
          <p:nvPr/>
        </p:nvSpPr>
        <p:spPr bwMode="auto">
          <a:xfrm>
            <a:off x="1476375" y="393382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55344" name="Line 48"/>
          <p:cNvSpPr>
            <a:spLocks noChangeShapeType="1"/>
          </p:cNvSpPr>
          <p:nvPr/>
        </p:nvSpPr>
        <p:spPr bwMode="auto">
          <a:xfrm>
            <a:off x="1476375" y="3068638"/>
            <a:ext cx="71438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1677988" y="3246438"/>
            <a:ext cx="76200" cy="111125"/>
            <a:chOff x="1066" y="2000"/>
            <a:chExt cx="48" cy="70"/>
          </a:xfrm>
        </p:grpSpPr>
        <p:sp>
          <p:nvSpPr>
            <p:cNvPr id="46106" name="Line 49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7" name="Line 50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2124075" y="2997200"/>
            <a:ext cx="100013" cy="128588"/>
            <a:chOff x="1338" y="1888"/>
            <a:chExt cx="63" cy="81"/>
          </a:xfrm>
        </p:grpSpPr>
        <p:sp>
          <p:nvSpPr>
            <p:cNvPr id="46103" name="Line 53"/>
            <p:cNvSpPr>
              <a:spLocks noChangeShapeType="1"/>
            </p:cNvSpPr>
            <p:nvPr/>
          </p:nvSpPr>
          <p:spPr bwMode="auto">
            <a:xfrm flipH="1">
              <a:off x="1338" y="1888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4" name="Line 54"/>
            <p:cNvSpPr>
              <a:spLocks noChangeShapeType="1"/>
            </p:cNvSpPr>
            <p:nvPr/>
          </p:nvSpPr>
          <p:spPr bwMode="auto">
            <a:xfrm flipH="1">
              <a:off x="1350" y="1903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5" name="Line 55"/>
            <p:cNvSpPr>
              <a:spLocks noChangeShapeType="1"/>
            </p:cNvSpPr>
            <p:nvPr/>
          </p:nvSpPr>
          <p:spPr bwMode="auto">
            <a:xfrm flipH="1">
              <a:off x="1356" y="1924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64" name="Line 68"/>
          <p:cNvSpPr>
            <a:spLocks noChangeShapeType="1"/>
          </p:cNvSpPr>
          <p:nvPr/>
        </p:nvSpPr>
        <p:spPr bwMode="auto">
          <a:xfrm>
            <a:off x="971550" y="3789363"/>
            <a:ext cx="71438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83"/>
          <p:cNvGrpSpPr>
            <a:grpSpLocks/>
          </p:cNvGrpSpPr>
          <p:nvPr/>
        </p:nvGrpSpPr>
        <p:grpSpPr bwMode="auto">
          <a:xfrm>
            <a:off x="1419225" y="4397375"/>
            <a:ext cx="76200" cy="111125"/>
            <a:chOff x="1066" y="2000"/>
            <a:chExt cx="48" cy="70"/>
          </a:xfrm>
        </p:grpSpPr>
        <p:sp>
          <p:nvSpPr>
            <p:cNvPr id="46101" name="Line 84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2" name="Line 85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86"/>
          <p:cNvGrpSpPr>
            <a:grpSpLocks/>
          </p:cNvGrpSpPr>
          <p:nvPr/>
        </p:nvGrpSpPr>
        <p:grpSpPr bwMode="auto">
          <a:xfrm>
            <a:off x="2646363" y="3827463"/>
            <a:ext cx="100012" cy="128587"/>
            <a:chOff x="1338" y="1888"/>
            <a:chExt cx="63" cy="81"/>
          </a:xfrm>
        </p:grpSpPr>
        <p:sp>
          <p:nvSpPr>
            <p:cNvPr id="46098" name="Line 87"/>
            <p:cNvSpPr>
              <a:spLocks noChangeShapeType="1"/>
            </p:cNvSpPr>
            <p:nvPr/>
          </p:nvSpPr>
          <p:spPr bwMode="auto">
            <a:xfrm flipH="1">
              <a:off x="1338" y="1888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099" name="Line 88"/>
            <p:cNvSpPr>
              <a:spLocks noChangeShapeType="1"/>
            </p:cNvSpPr>
            <p:nvPr/>
          </p:nvSpPr>
          <p:spPr bwMode="auto">
            <a:xfrm flipH="1">
              <a:off x="1350" y="1903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0" name="Line 89"/>
            <p:cNvSpPr>
              <a:spLocks noChangeShapeType="1"/>
            </p:cNvSpPr>
            <p:nvPr/>
          </p:nvSpPr>
          <p:spPr bwMode="auto">
            <a:xfrm flipH="1">
              <a:off x="1356" y="1924"/>
              <a:ext cx="45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250825" y="6092825"/>
            <a:ext cx="612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§3</a:t>
            </a:r>
            <a:r>
              <a:rPr lang="ru-RU" sz="2800">
                <a:solidFill>
                  <a:srgbClr val="FF33CC"/>
                </a:solidFill>
              </a:rPr>
              <a:t>, п.10 теорема, № 52, 55, 56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  <p:bldP spid="45" grpId="0" build="p"/>
      <p:bldP spid="55340" grpId="0"/>
      <p:bldP spid="55341" grpId="0"/>
      <p:bldP spid="55342" grpId="0"/>
      <p:bldP spid="55344" grpId="0" animBg="1"/>
      <p:bldP spid="5536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Свойства параллельных плоскостей.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56100" y="1989138"/>
            <a:ext cx="4537075" cy="259238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Дано: А</a:t>
            </a:r>
            <a:r>
              <a:rPr lang="en-US" sz="2800" smtClean="0"/>
              <a:t>A</a:t>
            </a:r>
            <a:r>
              <a:rPr lang="en-US" sz="2800" baseline="-25000" smtClean="0"/>
              <a:t>1</a:t>
            </a:r>
            <a:r>
              <a:rPr lang="en-US" sz="2800" smtClean="0"/>
              <a:t>|| </a:t>
            </a:r>
            <a:r>
              <a:rPr lang="ru-RU" sz="2800" smtClean="0"/>
              <a:t>ВВ</a:t>
            </a:r>
            <a:r>
              <a:rPr lang="ru-RU" sz="2800" baseline="-25000" smtClean="0"/>
              <a:t>1</a:t>
            </a:r>
            <a:r>
              <a:rPr lang="en-US" sz="2800" smtClean="0"/>
              <a:t>||</a:t>
            </a:r>
            <a:r>
              <a:rPr lang="ru-RU" sz="2800" smtClean="0"/>
              <a:t>СС</a:t>
            </a:r>
            <a:r>
              <a:rPr lang="ru-RU" sz="2800" baseline="-25000" smtClean="0"/>
              <a:t>1</a:t>
            </a:r>
            <a:r>
              <a:rPr lang="en-US" sz="2800" baseline="-25000" smtClean="0"/>
              <a:t/>
            </a:r>
            <a:br>
              <a:rPr lang="en-US" sz="2800" baseline="-25000" smtClean="0"/>
            </a:br>
            <a:r>
              <a:rPr lang="en-US" sz="2800" baseline="-25000" smtClean="0"/>
              <a:t> </a:t>
            </a:r>
            <a:r>
              <a:rPr lang="ru-RU" sz="2800" smtClean="0"/>
              <a:t>А</a:t>
            </a:r>
            <a:r>
              <a:rPr lang="en-US" sz="2800" smtClean="0"/>
              <a:t>A</a:t>
            </a:r>
            <a:r>
              <a:rPr lang="en-US" sz="2800" baseline="-25000" smtClean="0"/>
              <a:t>1</a:t>
            </a:r>
            <a:r>
              <a:rPr lang="en-US" sz="2800" smtClean="0"/>
              <a:t>= </a:t>
            </a:r>
            <a:r>
              <a:rPr lang="ru-RU" sz="2800" smtClean="0"/>
              <a:t>ВВ</a:t>
            </a:r>
            <a:r>
              <a:rPr lang="ru-RU" sz="2800" baseline="-25000" smtClean="0"/>
              <a:t>1</a:t>
            </a:r>
            <a:r>
              <a:rPr lang="en-US" sz="2800" smtClean="0"/>
              <a:t>=</a:t>
            </a:r>
            <a:r>
              <a:rPr lang="ru-RU" sz="2800" smtClean="0"/>
              <a:t>СС</a:t>
            </a:r>
            <a:r>
              <a:rPr lang="ru-RU" sz="2800" baseline="-25000" smtClean="0"/>
              <a:t>1</a:t>
            </a:r>
            <a:endParaRPr lang="en-US" sz="2800" baseline="-25000" smtClean="0"/>
          </a:p>
          <a:p>
            <a:pPr marL="1074738" indent="-1074738" eaLnBrk="1" hangingPunct="1">
              <a:buFontTx/>
              <a:buNone/>
            </a:pPr>
            <a:r>
              <a:rPr lang="ru-RU" sz="2800" smtClean="0"/>
              <a:t>Доказать: </a:t>
            </a:r>
            <a:br>
              <a:rPr lang="ru-RU" sz="2800" smtClean="0"/>
            </a:br>
            <a:r>
              <a:rPr lang="en-US" sz="2800" i="1" smtClean="0">
                <a:sym typeface="Symbol" pitchFamily="18" charset="2"/>
              </a:rPr>
              <a:t>(</a:t>
            </a:r>
            <a:r>
              <a:rPr lang="en-US" sz="2800" i="1" smtClean="0"/>
              <a:t>A</a:t>
            </a:r>
            <a:r>
              <a:rPr lang="en-US" sz="2800" i="1" smtClean="0">
                <a:sym typeface="Symbol" pitchFamily="18" charset="2"/>
              </a:rPr>
              <a:t>BC)</a:t>
            </a:r>
            <a:r>
              <a:rPr lang="ru-RU" sz="2800" i="1" smtClean="0">
                <a:sym typeface="Symbol" pitchFamily="18" charset="2"/>
              </a:rPr>
              <a:t> </a:t>
            </a:r>
            <a:r>
              <a:rPr lang="en-US" sz="2800" i="1" smtClean="0">
                <a:sym typeface="Symbol" pitchFamily="18" charset="2"/>
              </a:rPr>
              <a:t>||</a:t>
            </a:r>
            <a:r>
              <a:rPr lang="ru-RU" sz="2800" i="1" smtClean="0">
                <a:sym typeface="Symbol" pitchFamily="18" charset="2"/>
              </a:rPr>
              <a:t> </a:t>
            </a:r>
            <a:r>
              <a:rPr lang="en-US" sz="2800" i="1" smtClean="0">
                <a:sym typeface="Symbol" pitchFamily="18" charset="2"/>
              </a:rPr>
              <a:t>(</a:t>
            </a:r>
            <a:r>
              <a:rPr lang="en-US" sz="2800" i="1" smtClean="0"/>
              <a:t>A</a:t>
            </a:r>
            <a:r>
              <a:rPr lang="ru-RU" sz="2800" i="1" baseline="-25000" smtClean="0"/>
              <a:t>1</a:t>
            </a:r>
            <a:r>
              <a:rPr lang="en-US" sz="2800" i="1" smtClean="0">
                <a:sym typeface="Symbol" pitchFamily="18" charset="2"/>
              </a:rPr>
              <a:t>B</a:t>
            </a:r>
            <a:r>
              <a:rPr lang="ru-RU" sz="2800" i="1" baseline="-25000" smtClean="0">
                <a:sym typeface="Symbol" pitchFamily="18" charset="2"/>
              </a:rPr>
              <a:t>1</a:t>
            </a:r>
            <a:r>
              <a:rPr lang="en-US" sz="2800" i="1" smtClean="0">
                <a:sym typeface="Symbol" pitchFamily="18" charset="2"/>
              </a:rPr>
              <a:t>C</a:t>
            </a:r>
            <a:r>
              <a:rPr lang="ru-RU" sz="2800" i="1" baseline="-25000" smtClean="0">
                <a:sym typeface="Symbol" pitchFamily="18" charset="2"/>
              </a:rPr>
              <a:t>1</a:t>
            </a:r>
            <a:r>
              <a:rPr lang="en-US" sz="2800" i="1" smtClean="0">
                <a:sym typeface="Symbol" pitchFamily="18" charset="2"/>
              </a:rPr>
              <a:t>)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4710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39750" y="1844675"/>
            <a:ext cx="3924300" cy="3743325"/>
            <a:chOff x="1111" y="1752"/>
            <a:chExt cx="2472" cy="2358"/>
          </a:xfrm>
        </p:grpSpPr>
        <p:sp>
          <p:nvSpPr>
            <p:cNvPr id="47110" name="Text Box 24"/>
            <p:cNvSpPr txBox="1">
              <a:spLocks noChangeArrowheads="1"/>
            </p:cNvSpPr>
            <p:nvPr/>
          </p:nvSpPr>
          <p:spPr bwMode="auto">
            <a:xfrm>
              <a:off x="1225" y="3158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47111" name="Text Box 25"/>
            <p:cNvSpPr txBox="1">
              <a:spLocks noChangeArrowheads="1"/>
            </p:cNvSpPr>
            <p:nvPr/>
          </p:nvSpPr>
          <p:spPr bwMode="auto">
            <a:xfrm>
              <a:off x="1111" y="1797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7112" name="Text Box 26"/>
            <p:cNvSpPr txBox="1">
              <a:spLocks noChangeArrowheads="1"/>
            </p:cNvSpPr>
            <p:nvPr/>
          </p:nvSpPr>
          <p:spPr bwMode="auto">
            <a:xfrm>
              <a:off x="3061" y="1752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7113" name="Text Box 27"/>
            <p:cNvSpPr txBox="1">
              <a:spLocks noChangeArrowheads="1"/>
            </p:cNvSpPr>
            <p:nvPr/>
          </p:nvSpPr>
          <p:spPr bwMode="auto">
            <a:xfrm>
              <a:off x="1882" y="2478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7114" name="Text Box 28"/>
            <p:cNvSpPr txBox="1">
              <a:spLocks noChangeArrowheads="1"/>
            </p:cNvSpPr>
            <p:nvPr/>
          </p:nvSpPr>
          <p:spPr bwMode="auto">
            <a:xfrm>
              <a:off x="1882" y="3789"/>
              <a:ext cx="36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47115" name="Text Box 30"/>
            <p:cNvSpPr txBox="1">
              <a:spLocks noChangeArrowheads="1"/>
            </p:cNvSpPr>
            <p:nvPr/>
          </p:nvSpPr>
          <p:spPr bwMode="auto">
            <a:xfrm>
              <a:off x="3107" y="3153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47116" name="AutoShape 16"/>
            <p:cNvSpPr>
              <a:spLocks noChangeArrowheads="1"/>
            </p:cNvSpPr>
            <p:nvPr/>
          </p:nvSpPr>
          <p:spPr bwMode="auto">
            <a:xfrm rot="10800000">
              <a:off x="1474" y="2024"/>
              <a:ext cx="1633" cy="545"/>
            </a:xfrm>
            <a:prstGeom prst="triangle">
              <a:avLst>
                <a:gd name="adj" fmla="val 7304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7" name="AutoShape 17"/>
            <p:cNvSpPr>
              <a:spLocks noChangeArrowheads="1"/>
            </p:cNvSpPr>
            <p:nvPr/>
          </p:nvSpPr>
          <p:spPr bwMode="auto">
            <a:xfrm rot="10800000">
              <a:off x="1519" y="3290"/>
              <a:ext cx="1633" cy="545"/>
            </a:xfrm>
            <a:prstGeom prst="triangle">
              <a:avLst>
                <a:gd name="adj" fmla="val 7304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47118" name="AutoShape 18"/>
            <p:cNvCxnSpPr>
              <a:cxnSpLocks noChangeShapeType="1"/>
              <a:stCxn id="47116" idx="4"/>
              <a:endCxn id="47117" idx="4"/>
            </p:cNvCxnSpPr>
            <p:nvPr/>
          </p:nvCxnSpPr>
          <p:spPr bwMode="auto">
            <a:xfrm>
              <a:off x="1475" y="2025"/>
              <a:ext cx="45" cy="126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7119" name="AutoShape 19"/>
            <p:cNvCxnSpPr>
              <a:cxnSpLocks noChangeShapeType="1"/>
              <a:stCxn id="47116" idx="0"/>
              <a:endCxn id="47117" idx="0"/>
            </p:cNvCxnSpPr>
            <p:nvPr/>
          </p:nvCxnSpPr>
          <p:spPr bwMode="auto">
            <a:xfrm>
              <a:off x="1915" y="2570"/>
              <a:ext cx="45" cy="126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7120" name="AutoShape 20"/>
            <p:cNvCxnSpPr>
              <a:cxnSpLocks noChangeShapeType="1"/>
              <a:stCxn id="47116" idx="2"/>
              <a:endCxn id="47117" idx="2"/>
            </p:cNvCxnSpPr>
            <p:nvPr/>
          </p:nvCxnSpPr>
          <p:spPr bwMode="auto">
            <a:xfrm>
              <a:off x="3108" y="2025"/>
              <a:ext cx="45" cy="126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7121" name="AutoShape 21"/>
            <p:cNvCxnSpPr>
              <a:cxnSpLocks noChangeShapeType="1"/>
              <a:stCxn id="47117" idx="4"/>
              <a:endCxn id="47117" idx="0"/>
            </p:cNvCxnSpPr>
            <p:nvPr/>
          </p:nvCxnSpPr>
          <p:spPr bwMode="auto">
            <a:xfrm>
              <a:off x="1520" y="3291"/>
              <a:ext cx="440" cy="5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7122" name="AutoShape 22"/>
            <p:cNvCxnSpPr>
              <a:cxnSpLocks noChangeShapeType="1"/>
              <a:stCxn id="47117" idx="0"/>
              <a:endCxn id="47117" idx="2"/>
            </p:cNvCxnSpPr>
            <p:nvPr/>
          </p:nvCxnSpPr>
          <p:spPr bwMode="auto">
            <a:xfrm flipV="1">
              <a:off x="1960" y="3291"/>
              <a:ext cx="1193" cy="5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Свойства параллельных плоскостей.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48263" y="1989138"/>
            <a:ext cx="3744912" cy="259238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Дано: АВС</a:t>
            </a:r>
            <a:r>
              <a:rPr lang="en-US" sz="2800" smtClean="0"/>
              <a:t>DA</a:t>
            </a:r>
            <a:r>
              <a:rPr lang="en-US" sz="2800" baseline="-25000" smtClean="0"/>
              <a:t>1</a:t>
            </a:r>
            <a:r>
              <a:rPr lang="ru-RU" sz="2800" smtClean="0"/>
              <a:t>В</a:t>
            </a:r>
            <a:r>
              <a:rPr lang="ru-RU" sz="2800" baseline="-25000" smtClean="0"/>
              <a:t>1</a:t>
            </a:r>
            <a:r>
              <a:rPr lang="ru-RU" sz="2800" smtClean="0"/>
              <a:t>С</a:t>
            </a:r>
            <a:r>
              <a:rPr lang="ru-RU" sz="2800" baseline="-25000" smtClean="0"/>
              <a:t>1</a:t>
            </a:r>
            <a:r>
              <a:rPr lang="en-US" sz="2800" smtClean="0"/>
              <a:t>D</a:t>
            </a:r>
            <a:r>
              <a:rPr lang="ru-RU" sz="2800" baseline="-25000" smtClean="0"/>
              <a:t>1</a:t>
            </a:r>
            <a:r>
              <a:rPr lang="en-US" sz="2800" smtClean="0"/>
              <a:t> - </a:t>
            </a:r>
            <a:r>
              <a:rPr lang="ru-RU" sz="2800" smtClean="0"/>
              <a:t>куб</a:t>
            </a:r>
            <a:endParaRPr lang="en-US" sz="2800" baseline="-25000" smtClean="0"/>
          </a:p>
          <a:p>
            <a:pPr marL="1074738" indent="-1074738" eaLnBrk="1" hangingPunct="1">
              <a:buFontTx/>
              <a:buNone/>
            </a:pPr>
            <a:r>
              <a:rPr lang="ru-RU" sz="2800" smtClean="0"/>
              <a:t>Доказать: </a:t>
            </a:r>
            <a:br>
              <a:rPr lang="ru-RU" sz="2800" smtClean="0"/>
            </a:br>
            <a:r>
              <a:rPr lang="en-US" sz="2800" i="1" smtClean="0">
                <a:sym typeface="Symbol" pitchFamily="18" charset="2"/>
              </a:rPr>
              <a:t>(</a:t>
            </a:r>
            <a:r>
              <a:rPr lang="en-US" sz="2800" i="1" smtClean="0"/>
              <a:t>A</a:t>
            </a:r>
            <a:r>
              <a:rPr lang="en-US" sz="2800" i="1" smtClean="0">
                <a:sym typeface="Symbol" pitchFamily="18" charset="2"/>
              </a:rPr>
              <a:t>B</a:t>
            </a:r>
            <a:r>
              <a:rPr lang="ru-RU" sz="2800" i="1" baseline="-25000" smtClean="0">
                <a:sym typeface="Symbol" pitchFamily="18" charset="2"/>
              </a:rPr>
              <a:t>1</a:t>
            </a:r>
            <a:r>
              <a:rPr lang="en-US" sz="2800" i="1" smtClean="0">
                <a:sym typeface="Symbol" pitchFamily="18" charset="2"/>
              </a:rPr>
              <a:t>D</a:t>
            </a:r>
            <a:r>
              <a:rPr lang="en-US" sz="2800" i="1" baseline="-25000" smtClean="0">
                <a:sym typeface="Symbol" pitchFamily="18" charset="2"/>
              </a:rPr>
              <a:t>1</a:t>
            </a:r>
            <a:r>
              <a:rPr lang="en-US" sz="2800" i="1" smtClean="0">
                <a:sym typeface="Symbol" pitchFamily="18" charset="2"/>
              </a:rPr>
              <a:t>)</a:t>
            </a:r>
            <a:r>
              <a:rPr lang="ru-RU" sz="2800" i="1" smtClean="0">
                <a:sym typeface="Symbol" pitchFamily="18" charset="2"/>
              </a:rPr>
              <a:t> </a:t>
            </a:r>
            <a:r>
              <a:rPr lang="en-US" sz="2800" i="1" smtClean="0">
                <a:sym typeface="Symbol" pitchFamily="18" charset="2"/>
              </a:rPr>
              <a:t>||</a:t>
            </a:r>
            <a:r>
              <a:rPr lang="ru-RU" sz="2800" i="1" smtClean="0">
                <a:sym typeface="Symbol" pitchFamily="18" charset="2"/>
              </a:rPr>
              <a:t> </a:t>
            </a:r>
            <a:r>
              <a:rPr lang="en-US" sz="2800" i="1" smtClean="0">
                <a:sym typeface="Symbol" pitchFamily="18" charset="2"/>
              </a:rPr>
              <a:t>(</a:t>
            </a:r>
            <a:r>
              <a:rPr lang="en-US" sz="2800" i="1" smtClean="0"/>
              <a:t>D</a:t>
            </a:r>
            <a:r>
              <a:rPr lang="en-US" sz="2800" i="1" smtClean="0">
                <a:sym typeface="Symbol" pitchFamily="18" charset="2"/>
              </a:rPr>
              <a:t>BC</a:t>
            </a:r>
            <a:r>
              <a:rPr lang="ru-RU" sz="2800" i="1" baseline="-25000" smtClean="0">
                <a:sym typeface="Symbol" pitchFamily="18" charset="2"/>
              </a:rPr>
              <a:t>1</a:t>
            </a:r>
            <a:r>
              <a:rPr lang="en-US" sz="2800" i="1" smtClean="0">
                <a:sym typeface="Symbol" pitchFamily="18" charset="2"/>
              </a:rPr>
              <a:t>)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4813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395288" y="1700213"/>
            <a:ext cx="4794250" cy="4122737"/>
            <a:chOff x="249" y="1071"/>
            <a:chExt cx="3020" cy="2597"/>
          </a:xfrm>
        </p:grpSpPr>
        <p:sp>
          <p:nvSpPr>
            <p:cNvPr id="48134" name="Text Box 24"/>
            <p:cNvSpPr txBox="1">
              <a:spLocks noChangeArrowheads="1"/>
            </p:cNvSpPr>
            <p:nvPr/>
          </p:nvSpPr>
          <p:spPr bwMode="auto">
            <a:xfrm>
              <a:off x="275" y="3210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endParaRPr lang="ru-RU" sz="2800"/>
            </a:p>
          </p:txBody>
        </p:sp>
        <p:sp>
          <p:nvSpPr>
            <p:cNvPr id="48135" name="Text Box 25"/>
            <p:cNvSpPr txBox="1">
              <a:spLocks noChangeArrowheads="1"/>
            </p:cNvSpPr>
            <p:nvPr/>
          </p:nvSpPr>
          <p:spPr bwMode="auto">
            <a:xfrm>
              <a:off x="249" y="1682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А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8136" name="Text Box 26"/>
            <p:cNvSpPr txBox="1">
              <a:spLocks noChangeArrowheads="1"/>
            </p:cNvSpPr>
            <p:nvPr/>
          </p:nvSpPr>
          <p:spPr bwMode="auto">
            <a:xfrm>
              <a:off x="751" y="107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B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8137" name="Text Box 27"/>
            <p:cNvSpPr txBox="1">
              <a:spLocks noChangeArrowheads="1"/>
            </p:cNvSpPr>
            <p:nvPr/>
          </p:nvSpPr>
          <p:spPr bwMode="auto">
            <a:xfrm>
              <a:off x="2656" y="1071"/>
              <a:ext cx="47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C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8138" name="Text Box 28"/>
            <p:cNvSpPr txBox="1">
              <a:spLocks noChangeArrowheads="1"/>
            </p:cNvSpPr>
            <p:nvPr/>
          </p:nvSpPr>
          <p:spPr bwMode="auto">
            <a:xfrm>
              <a:off x="2792" y="2795"/>
              <a:ext cx="477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С</a:t>
              </a:r>
              <a:endParaRPr lang="ru-RU" sz="2800"/>
            </a:p>
          </p:txBody>
        </p:sp>
        <p:sp>
          <p:nvSpPr>
            <p:cNvPr id="48139" name="Text Box 29"/>
            <p:cNvSpPr txBox="1">
              <a:spLocks noChangeArrowheads="1"/>
            </p:cNvSpPr>
            <p:nvPr/>
          </p:nvSpPr>
          <p:spPr bwMode="auto">
            <a:xfrm>
              <a:off x="2384" y="3249"/>
              <a:ext cx="47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endParaRPr lang="ru-RU" sz="2800"/>
            </a:p>
          </p:txBody>
        </p:sp>
        <p:sp>
          <p:nvSpPr>
            <p:cNvPr id="48140" name="Text Box 30"/>
            <p:cNvSpPr txBox="1">
              <a:spLocks noChangeArrowheads="1"/>
            </p:cNvSpPr>
            <p:nvPr/>
          </p:nvSpPr>
          <p:spPr bwMode="auto">
            <a:xfrm>
              <a:off x="1068" y="2614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zh-CN" sz="2800">
                  <a:latin typeface="Times New Roman" pitchFamily="18" charset="0"/>
                  <a:ea typeface="SimSun" pitchFamily="2" charset="-122"/>
                </a:rPr>
                <a:t>В</a:t>
              </a:r>
              <a:endParaRPr lang="ru-RU" sz="2800"/>
            </a:p>
          </p:txBody>
        </p:sp>
        <p:sp>
          <p:nvSpPr>
            <p:cNvPr id="48141" name="Text Box 31"/>
            <p:cNvSpPr txBox="1">
              <a:spLocks noChangeArrowheads="1"/>
            </p:cNvSpPr>
            <p:nvPr/>
          </p:nvSpPr>
          <p:spPr bwMode="auto">
            <a:xfrm>
              <a:off x="1998" y="1546"/>
              <a:ext cx="476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800">
                  <a:latin typeface="Times New Roman" pitchFamily="18" charset="0"/>
                  <a:ea typeface="SimSun" pitchFamily="2" charset="-122"/>
                </a:rPr>
                <a:t>D</a:t>
              </a:r>
              <a:r>
                <a:rPr lang="en-US" altLang="zh-CN" sz="2800" baseline="-25000">
                  <a:latin typeface="Times New Roman" pitchFamily="18" charset="0"/>
                  <a:ea typeface="SimSun" pitchFamily="2" charset="-122"/>
                </a:rPr>
                <a:t>1</a:t>
              </a:r>
              <a:endParaRPr lang="ru-RU" sz="2800"/>
            </a:p>
          </p:txBody>
        </p:sp>
        <p:sp>
          <p:nvSpPr>
            <p:cNvPr id="48142" name="AutoShape 37"/>
            <p:cNvSpPr>
              <a:spLocks noChangeArrowheads="1"/>
            </p:cNvSpPr>
            <p:nvPr/>
          </p:nvSpPr>
          <p:spPr bwMode="auto">
            <a:xfrm rot="10800000">
              <a:off x="615" y="1389"/>
              <a:ext cx="2222" cy="1986"/>
            </a:xfrm>
            <a:prstGeom prst="cube">
              <a:avLst>
                <a:gd name="adj" fmla="val 24144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48143" name="AutoShape 17"/>
            <p:cNvSpPr>
              <a:spLocks noChangeArrowheads="1"/>
            </p:cNvSpPr>
            <p:nvPr/>
          </p:nvSpPr>
          <p:spPr bwMode="auto">
            <a:xfrm>
              <a:off x="615" y="1389"/>
              <a:ext cx="2222" cy="1986"/>
            </a:xfrm>
            <a:prstGeom prst="cube">
              <a:avLst>
                <a:gd name="adj" fmla="val 24144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8144" name="Group 42"/>
            <p:cNvGrpSpPr>
              <a:grpSpLocks/>
            </p:cNvGrpSpPr>
            <p:nvPr/>
          </p:nvGrpSpPr>
          <p:grpSpPr bwMode="auto">
            <a:xfrm>
              <a:off x="612" y="1389"/>
              <a:ext cx="1761" cy="1989"/>
              <a:chOff x="612" y="1385"/>
              <a:chExt cx="1761" cy="1989"/>
            </a:xfrm>
          </p:grpSpPr>
          <p:sp>
            <p:nvSpPr>
              <p:cNvPr id="48149" name="Line 34"/>
              <p:cNvSpPr>
                <a:spLocks noChangeShapeType="1"/>
              </p:cNvSpPr>
              <p:nvPr/>
            </p:nvSpPr>
            <p:spPr bwMode="auto">
              <a:xfrm>
                <a:off x="1079" y="1385"/>
                <a:ext cx="1294" cy="479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150" name="Line 35"/>
              <p:cNvSpPr>
                <a:spLocks noChangeShapeType="1"/>
              </p:cNvSpPr>
              <p:nvPr/>
            </p:nvSpPr>
            <p:spPr bwMode="auto">
              <a:xfrm flipV="1">
                <a:off x="612" y="1876"/>
                <a:ext cx="1724" cy="1497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48151" name="AutoShape 36"/>
              <p:cNvCxnSpPr>
                <a:cxnSpLocks noChangeShapeType="1"/>
                <a:stCxn id="48150" idx="0"/>
                <a:endCxn id="48149" idx="0"/>
              </p:cNvCxnSpPr>
              <p:nvPr/>
            </p:nvCxnSpPr>
            <p:spPr bwMode="auto">
              <a:xfrm flipV="1">
                <a:off x="612" y="1385"/>
                <a:ext cx="467" cy="1989"/>
              </a:xfrm>
              <a:prstGeom prst="straightConnector1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</p:cxnSp>
        </p:grpSp>
        <p:grpSp>
          <p:nvGrpSpPr>
            <p:cNvPr id="48145" name="Group 43"/>
            <p:cNvGrpSpPr>
              <a:grpSpLocks/>
            </p:cNvGrpSpPr>
            <p:nvPr/>
          </p:nvGrpSpPr>
          <p:grpSpPr bwMode="auto">
            <a:xfrm rot="10800000">
              <a:off x="1066" y="1389"/>
              <a:ext cx="1761" cy="1989"/>
              <a:chOff x="612" y="1385"/>
              <a:chExt cx="1761" cy="1989"/>
            </a:xfrm>
          </p:grpSpPr>
          <p:sp>
            <p:nvSpPr>
              <p:cNvPr id="48146" name="Line 44"/>
              <p:cNvSpPr>
                <a:spLocks noChangeShapeType="1"/>
              </p:cNvSpPr>
              <p:nvPr/>
            </p:nvSpPr>
            <p:spPr bwMode="auto">
              <a:xfrm>
                <a:off x="1079" y="1385"/>
                <a:ext cx="1294" cy="479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147" name="Line 45"/>
              <p:cNvSpPr>
                <a:spLocks noChangeShapeType="1"/>
              </p:cNvSpPr>
              <p:nvPr/>
            </p:nvSpPr>
            <p:spPr bwMode="auto">
              <a:xfrm flipV="1">
                <a:off x="612" y="1876"/>
                <a:ext cx="1724" cy="1497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48148" name="AutoShape 46"/>
              <p:cNvCxnSpPr>
                <a:cxnSpLocks noChangeShapeType="1"/>
                <a:stCxn id="48147" idx="0"/>
                <a:endCxn id="48146" idx="0"/>
              </p:cNvCxnSpPr>
              <p:nvPr/>
            </p:nvCxnSpPr>
            <p:spPr bwMode="auto">
              <a:xfrm flipV="1">
                <a:off x="612" y="1385"/>
                <a:ext cx="467" cy="1989"/>
              </a:xfrm>
              <a:prstGeom prst="straightConnector1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Свойства параллельных плоскостей.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179388" y="1700213"/>
            <a:ext cx="3887787" cy="3840162"/>
            <a:chOff x="113" y="1071"/>
            <a:chExt cx="2449" cy="2419"/>
          </a:xfrm>
        </p:grpSpPr>
        <p:grpSp>
          <p:nvGrpSpPr>
            <p:cNvPr id="49158" name="Группа 33"/>
            <p:cNvGrpSpPr>
              <a:grpSpLocks/>
            </p:cNvGrpSpPr>
            <p:nvPr/>
          </p:nvGrpSpPr>
          <p:grpSpPr bwMode="auto">
            <a:xfrm>
              <a:off x="113" y="1071"/>
              <a:ext cx="2449" cy="2419"/>
              <a:chOff x="2643174" y="2571744"/>
              <a:chExt cx="3773928" cy="3837680"/>
            </a:xfrm>
          </p:grpSpPr>
          <p:sp>
            <p:nvSpPr>
              <p:cNvPr id="49166" name="AutoShape 6"/>
              <p:cNvSpPr>
                <a:spLocks noChangeArrowheads="1"/>
              </p:cNvSpPr>
              <p:nvPr/>
            </p:nvSpPr>
            <p:spPr bwMode="auto">
              <a:xfrm rot="10800000">
                <a:off x="3286711" y="5233474"/>
                <a:ext cx="2578208" cy="898457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49167" name="AutoShape 9"/>
              <p:cNvCxnSpPr>
                <a:cxnSpLocks noChangeShapeType="1"/>
                <a:stCxn id="49166" idx="0"/>
              </p:cNvCxnSpPr>
              <p:nvPr/>
            </p:nvCxnSpPr>
            <p:spPr bwMode="auto">
              <a:xfrm rot="5400000" flipH="1" flipV="1">
                <a:off x="2774862" y="4263356"/>
                <a:ext cx="3131559" cy="6055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49168" name="AutoShape 10"/>
              <p:cNvCxnSpPr>
                <a:cxnSpLocks noChangeShapeType="1"/>
                <a:stCxn id="49166" idx="4"/>
              </p:cNvCxnSpPr>
              <p:nvPr/>
            </p:nvCxnSpPr>
            <p:spPr bwMode="auto">
              <a:xfrm rot="5400000" flipH="1" flipV="1">
                <a:off x="2848523" y="3438560"/>
                <a:ext cx="2233102" cy="135672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49169" name="AutoShape 11"/>
              <p:cNvCxnSpPr>
                <a:cxnSpLocks noChangeShapeType="1"/>
                <a:stCxn id="49166" idx="2"/>
              </p:cNvCxnSpPr>
              <p:nvPr/>
            </p:nvCxnSpPr>
            <p:spPr bwMode="auto">
              <a:xfrm rot="16200000" flipV="1">
                <a:off x="4137628" y="3506182"/>
                <a:ext cx="2233102" cy="122148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49170" name="AutoShape 12"/>
              <p:cNvCxnSpPr>
                <a:cxnSpLocks noChangeShapeType="1"/>
                <a:stCxn id="49166" idx="0"/>
                <a:endCxn id="49166" idx="2"/>
              </p:cNvCxnSpPr>
              <p:nvPr/>
            </p:nvCxnSpPr>
            <p:spPr bwMode="auto">
              <a:xfrm flipV="1">
                <a:off x="4037843" y="5235457"/>
                <a:ext cx="1827077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49171" name="AutoShape 13"/>
              <p:cNvCxnSpPr>
                <a:cxnSpLocks noChangeShapeType="1"/>
                <a:stCxn id="49166" idx="0"/>
                <a:endCxn id="49166" idx="4"/>
              </p:cNvCxnSpPr>
              <p:nvPr/>
            </p:nvCxnSpPr>
            <p:spPr bwMode="auto">
              <a:xfrm flipH="1" flipV="1">
                <a:off x="3286711" y="5235457"/>
                <a:ext cx="751132" cy="89845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49172" name="Text Box 14"/>
              <p:cNvSpPr txBox="1">
                <a:spLocks noChangeArrowheads="1"/>
              </p:cNvSpPr>
              <p:nvPr/>
            </p:nvSpPr>
            <p:spPr bwMode="auto">
              <a:xfrm>
                <a:off x="2643174" y="5051402"/>
                <a:ext cx="552247" cy="3664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А</a:t>
                </a:r>
              </a:p>
            </p:txBody>
          </p:sp>
          <p:sp>
            <p:nvSpPr>
              <p:cNvPr id="49173" name="Text Box 15"/>
              <p:cNvSpPr txBox="1">
                <a:spLocks noChangeArrowheads="1"/>
              </p:cNvSpPr>
              <p:nvPr/>
            </p:nvSpPr>
            <p:spPr bwMode="auto">
              <a:xfrm>
                <a:off x="5864855" y="5051402"/>
                <a:ext cx="552247" cy="3664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D</a:t>
                </a:r>
                <a:endParaRPr lang="ru-RU"/>
              </a:p>
            </p:txBody>
          </p:sp>
          <p:sp>
            <p:nvSpPr>
              <p:cNvPr id="49174" name="Text Box 16"/>
              <p:cNvSpPr txBox="1">
                <a:spLocks noChangeArrowheads="1"/>
              </p:cNvSpPr>
              <p:nvPr/>
            </p:nvSpPr>
            <p:spPr bwMode="auto">
              <a:xfrm>
                <a:off x="4023075" y="6042797"/>
                <a:ext cx="552247" cy="366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С</a:t>
                </a:r>
              </a:p>
            </p:txBody>
          </p:sp>
          <p:sp>
            <p:nvSpPr>
              <p:cNvPr id="49175" name="Text Box 18"/>
              <p:cNvSpPr txBox="1">
                <a:spLocks noChangeArrowheads="1"/>
              </p:cNvSpPr>
              <p:nvPr/>
            </p:nvSpPr>
            <p:spPr bwMode="auto">
              <a:xfrm>
                <a:off x="4429012" y="2571744"/>
                <a:ext cx="552247" cy="366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B</a:t>
                </a:r>
                <a:endParaRPr lang="ru-RU"/>
              </a:p>
            </p:txBody>
          </p:sp>
        </p:grpSp>
        <p:grpSp>
          <p:nvGrpSpPr>
            <p:cNvPr id="49159" name="Group 43"/>
            <p:cNvGrpSpPr>
              <a:grpSpLocks/>
            </p:cNvGrpSpPr>
            <p:nvPr/>
          </p:nvGrpSpPr>
          <p:grpSpPr bwMode="auto">
            <a:xfrm>
              <a:off x="823" y="2296"/>
              <a:ext cx="1134" cy="454"/>
              <a:chOff x="775" y="2208"/>
              <a:chExt cx="772" cy="318"/>
            </a:xfrm>
          </p:grpSpPr>
          <p:sp>
            <p:nvSpPr>
              <p:cNvPr id="49163" name="AutoShape 40"/>
              <p:cNvSpPr>
                <a:spLocks noChangeArrowheads="1"/>
              </p:cNvSpPr>
              <p:nvPr/>
            </p:nvSpPr>
            <p:spPr bwMode="auto">
              <a:xfrm rot="10800000">
                <a:off x="775" y="2208"/>
                <a:ext cx="772" cy="318"/>
              </a:xfrm>
              <a:prstGeom prst="triangle">
                <a:avLst>
                  <a:gd name="adj" fmla="val 73444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49164" name="AutoShape 41"/>
              <p:cNvCxnSpPr>
                <a:cxnSpLocks noChangeShapeType="1"/>
                <a:stCxn id="49163" idx="0"/>
                <a:endCxn id="49163" idx="2"/>
              </p:cNvCxnSpPr>
              <p:nvPr/>
            </p:nvCxnSpPr>
            <p:spPr bwMode="auto">
              <a:xfrm flipV="1">
                <a:off x="980" y="2208"/>
                <a:ext cx="567" cy="31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49165" name="AutoShape 42"/>
              <p:cNvCxnSpPr>
                <a:cxnSpLocks noChangeShapeType="1"/>
                <a:stCxn id="49163" idx="0"/>
                <a:endCxn id="49163" idx="4"/>
              </p:cNvCxnSpPr>
              <p:nvPr/>
            </p:nvCxnSpPr>
            <p:spPr bwMode="auto">
              <a:xfrm flipH="1" flipV="1">
                <a:off x="775" y="2208"/>
                <a:ext cx="205" cy="31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49160" name="Text Box 44"/>
            <p:cNvSpPr txBox="1">
              <a:spLocks noChangeArrowheads="1"/>
            </p:cNvSpPr>
            <p:nvPr/>
          </p:nvSpPr>
          <p:spPr bwMode="auto">
            <a:xfrm>
              <a:off x="521" y="2205"/>
              <a:ext cx="4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  <a:endParaRPr lang="ru-RU"/>
            </a:p>
          </p:txBody>
        </p:sp>
        <p:sp>
          <p:nvSpPr>
            <p:cNvPr id="49161" name="Text Box 45"/>
            <p:cNvSpPr txBox="1">
              <a:spLocks noChangeArrowheads="1"/>
            </p:cNvSpPr>
            <p:nvPr/>
          </p:nvSpPr>
          <p:spPr bwMode="auto">
            <a:xfrm>
              <a:off x="2018" y="2205"/>
              <a:ext cx="44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P</a:t>
              </a:r>
              <a:endParaRPr lang="ru-RU"/>
            </a:p>
          </p:txBody>
        </p:sp>
        <p:sp>
          <p:nvSpPr>
            <p:cNvPr id="49162" name="Text Box 46"/>
            <p:cNvSpPr txBox="1">
              <a:spLocks noChangeArrowheads="1"/>
            </p:cNvSpPr>
            <p:nvPr/>
          </p:nvSpPr>
          <p:spPr bwMode="auto">
            <a:xfrm>
              <a:off x="1111" y="2795"/>
              <a:ext cx="44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N</a:t>
              </a:r>
              <a:endParaRPr lang="ru-RU"/>
            </a:p>
          </p:txBody>
        </p:sp>
      </p:grp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3779838" y="2349500"/>
            <a:ext cx="50403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</a:t>
            </a:r>
            <a:r>
              <a:rPr lang="en-US" sz="2800" i="1"/>
              <a:t>ADC, B</a:t>
            </a:r>
            <a:r>
              <a:rPr lang="en-US" sz="2800" i="1">
                <a:sym typeface="Symbol" pitchFamily="18" charset="2"/>
              </a:rPr>
              <a:t> (ADC),</a:t>
            </a:r>
            <a:r>
              <a:rPr lang="en-US" sz="2800" i="1"/>
              <a:t> </a:t>
            </a:r>
            <a:br>
              <a:rPr lang="en-US" sz="2800" i="1"/>
            </a:br>
            <a:r>
              <a:rPr lang="en-US" sz="2800" i="1"/>
              <a:t>BM </a:t>
            </a:r>
            <a:r>
              <a:rPr lang="ru-RU" sz="2800" i="1"/>
              <a:t>:</a:t>
            </a:r>
            <a:r>
              <a:rPr lang="en-US" sz="2800" i="1">
                <a:sym typeface="Symbol" pitchFamily="18" charset="2"/>
              </a:rPr>
              <a:t> MA</a:t>
            </a:r>
            <a:r>
              <a:rPr lang="ru-RU" sz="2800" i="1">
                <a:sym typeface="Symbol" pitchFamily="18" charset="2"/>
              </a:rPr>
              <a:t> =</a:t>
            </a:r>
            <a:r>
              <a:rPr lang="en-US" sz="2800" i="1">
                <a:sym typeface="Symbol" pitchFamily="18" charset="2"/>
              </a:rPr>
              <a:t> </a:t>
            </a:r>
            <a:r>
              <a:rPr lang="en-US" sz="2800" i="1"/>
              <a:t>BN </a:t>
            </a:r>
            <a:r>
              <a:rPr lang="ru-RU" sz="2800" i="1">
                <a:sym typeface="Symbol" pitchFamily="18" charset="2"/>
              </a:rPr>
              <a:t>:</a:t>
            </a:r>
            <a:r>
              <a:rPr lang="en-US" sz="2800" i="1">
                <a:sym typeface="Symbol" pitchFamily="18" charset="2"/>
              </a:rPr>
              <a:t> NC</a:t>
            </a:r>
            <a:r>
              <a:rPr lang="ru-RU" sz="2800" i="1">
                <a:sym typeface="Symbol" pitchFamily="18" charset="2"/>
              </a:rPr>
              <a:t> = </a:t>
            </a:r>
            <a:r>
              <a:rPr lang="en-US" sz="2800" i="1">
                <a:sym typeface="Symbol" pitchFamily="18" charset="2"/>
              </a:rPr>
              <a:t>BP</a:t>
            </a:r>
            <a:r>
              <a:rPr lang="ru-RU" sz="2800" i="1">
                <a:sym typeface="Symbol" pitchFamily="18" charset="2"/>
              </a:rPr>
              <a:t> :</a:t>
            </a:r>
            <a:r>
              <a:rPr lang="en-US" sz="2800" i="1">
                <a:sym typeface="Symbol" pitchFamily="18" charset="2"/>
              </a:rPr>
              <a:t> PD.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</a:t>
            </a:r>
            <a:r>
              <a:rPr lang="en-US" sz="2800" i="1">
                <a:sym typeface="Symbol" pitchFamily="18" charset="2"/>
              </a:rPr>
              <a:t>(MNP)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(ADC)</a:t>
            </a:r>
            <a:r>
              <a:rPr lang="ru-RU" sz="2800" i="1">
                <a:sym typeface="Symbol" pitchFamily="18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Свойства параллельных плоскостей.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00200"/>
            <a:ext cx="8785225" cy="1036638"/>
          </a:xfrm>
        </p:spPr>
        <p:txBody>
          <a:bodyPr/>
          <a:lstStyle/>
          <a:p>
            <a:pPr marL="174625" indent="-174625" eaLnBrk="1" hangingPunct="1">
              <a:buFontTx/>
              <a:buNone/>
            </a:pPr>
            <a:r>
              <a:rPr lang="ru-RU" sz="2700" i="1" smtClean="0"/>
              <a:t>1</a:t>
            </a:r>
            <a:r>
              <a:rPr lang="ru-RU" sz="2700" i="1" baseline="30000" smtClean="0"/>
              <a:t>0</a:t>
            </a:r>
            <a:r>
              <a:rPr lang="ru-RU" sz="2700" i="1" smtClean="0"/>
              <a:t>. Если две параллельные плоскости пересечены третьей, то линии их пересечения параллельны</a:t>
            </a:r>
            <a:endParaRPr lang="ru-RU" sz="2700" baseline="-25000" smtClean="0"/>
          </a:p>
        </p:txBody>
      </p:sp>
      <p:sp>
        <p:nvSpPr>
          <p:cNvPr id="501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067175" y="3141663"/>
            <a:ext cx="4824413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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,</a:t>
            </a:r>
            <a:r>
              <a:rPr lang="en-US" sz="2800" i="1">
                <a:sym typeface="Symbol" pitchFamily="18" charset="2"/>
              </a:rPr>
              <a:t> 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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</a:t>
            </a:r>
            <a:r>
              <a:rPr lang="en-US" sz="2800" i="1"/>
              <a:t> =</a:t>
            </a:r>
            <a:r>
              <a:rPr lang="ru-RU" sz="2800" i="1"/>
              <a:t> </a:t>
            </a:r>
            <a:r>
              <a:rPr lang="en-US" sz="2800" i="1"/>
              <a:t>a</a:t>
            </a:r>
            <a:r>
              <a:rPr lang="en-US" sz="2800" i="1">
                <a:sym typeface="Symbol" pitchFamily="18" charset="2"/>
              </a:rPr>
              <a:t>, </a:t>
            </a:r>
            <a:br>
              <a:rPr lang="en-US" sz="2800" i="1">
                <a:sym typeface="Symbol" pitchFamily="18" charset="2"/>
              </a:rPr>
            </a:br>
            <a:r>
              <a:rPr lang="en-US" sz="2800" i="1">
                <a:sym typeface="Symbol" pitchFamily="18" charset="2"/>
              </a:rPr>
              <a:t> </a:t>
            </a:r>
            <a:r>
              <a:rPr lang="ru-RU" sz="2800" i="1">
                <a:sym typeface="Symbol" pitchFamily="18" charset="2"/>
              </a:rPr>
              <a:t></a:t>
            </a:r>
            <a:r>
              <a:rPr lang="en-US" sz="2800" i="1">
                <a:sym typeface="Symbol" pitchFamily="18" charset="2"/>
              </a:rPr>
              <a:t> </a:t>
            </a:r>
            <a:r>
              <a:rPr lang="en-US" sz="2800" i="1"/>
              <a:t> </a:t>
            </a:r>
            <a:r>
              <a:rPr lang="en-US" sz="2800" i="1">
                <a:sym typeface="Symbol" pitchFamily="18" charset="2"/>
              </a:rPr>
              <a:t></a:t>
            </a:r>
            <a:r>
              <a:rPr lang="en-US" sz="2800" i="1"/>
              <a:t> =</a:t>
            </a:r>
            <a:r>
              <a:rPr lang="ru-RU" sz="2800" i="1"/>
              <a:t> </a:t>
            </a:r>
            <a:r>
              <a:rPr lang="en-US" sz="2800" i="1">
                <a:sym typeface="Symbol" pitchFamily="18" charset="2"/>
              </a:rPr>
              <a:t>b.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</a:t>
            </a:r>
            <a:r>
              <a:rPr lang="en-US" sz="2800" i="1"/>
              <a:t>a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ru-RU" sz="2800" i="1"/>
              <a:t>.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412750" y="2520950"/>
            <a:ext cx="3352800" cy="4086225"/>
            <a:chOff x="700" y="1090"/>
            <a:chExt cx="2112" cy="2574"/>
          </a:xfrm>
        </p:grpSpPr>
        <p:sp>
          <p:nvSpPr>
            <p:cNvPr id="50208" name="AutoShape 28"/>
            <p:cNvSpPr>
              <a:spLocks noChangeArrowheads="1"/>
            </p:cNvSpPr>
            <p:nvPr/>
          </p:nvSpPr>
          <p:spPr bwMode="auto">
            <a:xfrm rot="-3474878">
              <a:off x="1172" y="2740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0209" name="Group 45"/>
            <p:cNvGrpSpPr>
              <a:grpSpLocks/>
            </p:cNvGrpSpPr>
            <p:nvPr/>
          </p:nvGrpSpPr>
          <p:grpSpPr bwMode="auto">
            <a:xfrm>
              <a:off x="839" y="2223"/>
              <a:ext cx="1973" cy="863"/>
              <a:chOff x="158" y="2387"/>
              <a:chExt cx="2948" cy="1134"/>
            </a:xfrm>
          </p:grpSpPr>
          <p:sp>
            <p:nvSpPr>
              <p:cNvPr id="50218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5908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19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</a:t>
                </a:r>
              </a:p>
            </p:txBody>
          </p:sp>
        </p:grpSp>
        <p:sp>
          <p:nvSpPr>
            <p:cNvPr id="50210" name="AutoShape 28"/>
            <p:cNvSpPr>
              <a:spLocks noChangeArrowheads="1"/>
            </p:cNvSpPr>
            <p:nvPr/>
          </p:nvSpPr>
          <p:spPr bwMode="auto">
            <a:xfrm rot="-3474878">
              <a:off x="1046" y="2167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0211" name="Group 45"/>
            <p:cNvGrpSpPr>
              <a:grpSpLocks/>
            </p:cNvGrpSpPr>
            <p:nvPr/>
          </p:nvGrpSpPr>
          <p:grpSpPr bwMode="auto">
            <a:xfrm>
              <a:off x="700" y="1647"/>
              <a:ext cx="1973" cy="862"/>
              <a:chOff x="154" y="2369"/>
              <a:chExt cx="2948" cy="1133"/>
            </a:xfrm>
          </p:grpSpPr>
          <p:sp>
            <p:nvSpPr>
              <p:cNvPr id="50216" name="AutoShape 43"/>
              <p:cNvSpPr>
                <a:spLocks noChangeArrowheads="1"/>
              </p:cNvSpPr>
              <p:nvPr/>
            </p:nvSpPr>
            <p:spPr bwMode="auto">
              <a:xfrm>
                <a:off x="154" y="2369"/>
                <a:ext cx="2948" cy="1133"/>
              </a:xfrm>
              <a:prstGeom prst="parallelogram">
                <a:avLst>
                  <a:gd name="adj" fmla="val 57688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17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3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50212" name="AutoShape 28"/>
            <p:cNvSpPr>
              <a:spLocks noChangeArrowheads="1"/>
            </p:cNvSpPr>
            <p:nvPr/>
          </p:nvSpPr>
          <p:spPr bwMode="auto">
            <a:xfrm rot="-3474878">
              <a:off x="918" y="1601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0213" name="Text Box 30"/>
            <p:cNvSpPr txBox="1">
              <a:spLocks noChangeArrowheads="1"/>
            </p:cNvSpPr>
            <p:nvPr/>
          </p:nvSpPr>
          <p:spPr bwMode="auto">
            <a:xfrm>
              <a:off x="1701" y="129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>
                  <a:sym typeface="Symbol" pitchFamily="18" charset="2"/>
                </a:rPr>
                <a:t></a:t>
              </a:r>
            </a:p>
          </p:txBody>
        </p:sp>
        <p:sp>
          <p:nvSpPr>
            <p:cNvPr id="50214" name="Text Box 34"/>
            <p:cNvSpPr txBox="1">
              <a:spLocks noChangeArrowheads="1"/>
            </p:cNvSpPr>
            <p:nvPr/>
          </p:nvSpPr>
          <p:spPr bwMode="auto">
            <a:xfrm>
              <a:off x="1519" y="22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  <p:sp>
          <p:nvSpPr>
            <p:cNvPr id="50215" name="Text Box 34"/>
            <p:cNvSpPr txBox="1">
              <a:spLocks noChangeArrowheads="1"/>
            </p:cNvSpPr>
            <p:nvPr/>
          </p:nvSpPr>
          <p:spPr bwMode="auto">
            <a:xfrm>
              <a:off x="1655" y="284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b</a:t>
              </a:r>
              <a:endParaRPr lang="ru-RU">
                <a:sym typeface="Symbol" pitchFamily="18" charset="2"/>
              </a:endParaRPr>
            </a:p>
          </p:txBody>
        </p:sp>
      </p:grpSp>
      <p:grpSp>
        <p:nvGrpSpPr>
          <p:cNvPr id="5" name="Group 53"/>
          <p:cNvGrpSpPr>
            <a:grpSpLocks/>
          </p:cNvGrpSpPr>
          <p:nvPr/>
        </p:nvGrpSpPr>
        <p:grpSpPr bwMode="auto">
          <a:xfrm>
            <a:off x="395288" y="2492375"/>
            <a:ext cx="3378200" cy="4116388"/>
            <a:chOff x="233" y="1543"/>
            <a:chExt cx="2128" cy="2593"/>
          </a:xfrm>
        </p:grpSpPr>
        <p:sp>
          <p:nvSpPr>
            <p:cNvPr id="50184" name="AutoShape 28"/>
            <p:cNvSpPr>
              <a:spLocks noChangeArrowheads="1"/>
            </p:cNvSpPr>
            <p:nvPr/>
          </p:nvSpPr>
          <p:spPr bwMode="auto">
            <a:xfrm rot="-3474878">
              <a:off x="724" y="3212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0185" name="Group 45"/>
            <p:cNvGrpSpPr>
              <a:grpSpLocks/>
            </p:cNvGrpSpPr>
            <p:nvPr/>
          </p:nvGrpSpPr>
          <p:grpSpPr bwMode="auto">
            <a:xfrm>
              <a:off x="385" y="2689"/>
              <a:ext cx="1973" cy="863"/>
              <a:chOff x="158" y="2387"/>
              <a:chExt cx="2948" cy="1134"/>
            </a:xfrm>
          </p:grpSpPr>
          <p:sp>
            <p:nvSpPr>
              <p:cNvPr id="50206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59082"/>
                </a:avLst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7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6"/>
                <a:ext cx="272" cy="303"/>
              </a:xfrm>
              <a:prstGeom prst="rect">
                <a:avLst/>
              </a:prstGeom>
              <a:noFill/>
              <a:ln w="12700">
                <a:noFill/>
                <a:prstDash val="dash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</a:t>
                </a:r>
              </a:p>
            </p:txBody>
          </p:sp>
        </p:grpSp>
        <p:sp>
          <p:nvSpPr>
            <p:cNvPr id="50186" name="AutoShape 28"/>
            <p:cNvSpPr>
              <a:spLocks noChangeArrowheads="1"/>
            </p:cNvSpPr>
            <p:nvPr/>
          </p:nvSpPr>
          <p:spPr bwMode="auto">
            <a:xfrm rot="-3474878">
              <a:off x="600" y="2629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0187" name="Group 45"/>
            <p:cNvGrpSpPr>
              <a:grpSpLocks/>
            </p:cNvGrpSpPr>
            <p:nvPr/>
          </p:nvGrpSpPr>
          <p:grpSpPr bwMode="auto">
            <a:xfrm>
              <a:off x="246" y="2115"/>
              <a:ext cx="1973" cy="863"/>
              <a:chOff x="153" y="2387"/>
              <a:chExt cx="2948" cy="1134"/>
            </a:xfrm>
          </p:grpSpPr>
          <p:sp>
            <p:nvSpPr>
              <p:cNvPr id="50204" name="AutoShape 43"/>
              <p:cNvSpPr>
                <a:spLocks noChangeArrowheads="1"/>
              </p:cNvSpPr>
              <p:nvPr/>
            </p:nvSpPr>
            <p:spPr bwMode="auto">
              <a:xfrm>
                <a:off x="153" y="2387"/>
                <a:ext cx="2948" cy="1134"/>
              </a:xfrm>
              <a:prstGeom prst="parallelogram">
                <a:avLst>
                  <a:gd name="adj" fmla="val 58384"/>
                </a:avLst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5" name="Text Box 44"/>
              <p:cNvSpPr txBox="1">
                <a:spLocks noChangeArrowheads="1"/>
              </p:cNvSpPr>
              <p:nvPr/>
            </p:nvSpPr>
            <p:spPr bwMode="auto">
              <a:xfrm>
                <a:off x="430" y="3184"/>
                <a:ext cx="272" cy="303"/>
              </a:xfrm>
              <a:prstGeom prst="rect">
                <a:avLst/>
              </a:prstGeom>
              <a:noFill/>
              <a:ln w="12700">
                <a:noFill/>
                <a:prstDash val="dash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50188" name="AutoShape 28"/>
            <p:cNvSpPr>
              <a:spLocks noChangeArrowheads="1"/>
            </p:cNvSpPr>
            <p:nvPr/>
          </p:nvSpPr>
          <p:spPr bwMode="auto">
            <a:xfrm rot="-3474878">
              <a:off x="465" y="2054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0189" name="Text Box 30"/>
            <p:cNvSpPr txBox="1">
              <a:spLocks noChangeArrowheads="1"/>
            </p:cNvSpPr>
            <p:nvPr/>
          </p:nvSpPr>
          <p:spPr bwMode="auto">
            <a:xfrm>
              <a:off x="1246" y="1768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>
                  <a:sym typeface="Symbol" pitchFamily="18" charset="2"/>
                </a:rPr>
                <a:t></a:t>
              </a:r>
            </a:p>
          </p:txBody>
        </p:sp>
        <p:sp>
          <p:nvSpPr>
            <p:cNvPr id="50190" name="Text Box 34"/>
            <p:cNvSpPr txBox="1">
              <a:spLocks noChangeArrowheads="1"/>
            </p:cNvSpPr>
            <p:nvPr/>
          </p:nvSpPr>
          <p:spPr bwMode="auto">
            <a:xfrm>
              <a:off x="1064" y="2703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  <p:sp>
          <p:nvSpPr>
            <p:cNvPr id="50191" name="Text Box 34"/>
            <p:cNvSpPr txBox="1">
              <a:spLocks noChangeArrowheads="1"/>
            </p:cNvSpPr>
            <p:nvPr/>
          </p:nvSpPr>
          <p:spPr bwMode="auto">
            <a:xfrm>
              <a:off x="1198" y="3311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b</a:t>
              </a:r>
              <a:endParaRPr lang="ru-RU">
                <a:sym typeface="Symbol" pitchFamily="18" charset="2"/>
              </a:endParaRPr>
            </a:p>
          </p:txBody>
        </p:sp>
        <p:sp>
          <p:nvSpPr>
            <p:cNvPr id="50192" name="Line 66"/>
            <p:cNvSpPr>
              <a:spLocks noChangeShapeType="1"/>
            </p:cNvSpPr>
            <p:nvPr/>
          </p:nvSpPr>
          <p:spPr bwMode="auto">
            <a:xfrm>
              <a:off x="233" y="2976"/>
              <a:ext cx="14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3" name="Line 67"/>
            <p:cNvSpPr>
              <a:spLocks noChangeShapeType="1"/>
            </p:cNvSpPr>
            <p:nvPr/>
          </p:nvSpPr>
          <p:spPr bwMode="auto">
            <a:xfrm flipV="1">
              <a:off x="1725" y="2115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4" name="Line 68"/>
            <p:cNvSpPr>
              <a:spLocks noChangeShapeType="1"/>
            </p:cNvSpPr>
            <p:nvPr/>
          </p:nvSpPr>
          <p:spPr bwMode="auto">
            <a:xfrm flipV="1">
              <a:off x="245" y="2115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5" name="Line 69"/>
            <p:cNvSpPr>
              <a:spLocks noChangeShapeType="1"/>
            </p:cNvSpPr>
            <p:nvPr/>
          </p:nvSpPr>
          <p:spPr bwMode="auto">
            <a:xfrm>
              <a:off x="1506" y="2118"/>
              <a:ext cx="72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6" name="Line 70"/>
            <p:cNvSpPr>
              <a:spLocks noChangeShapeType="1"/>
            </p:cNvSpPr>
            <p:nvPr/>
          </p:nvSpPr>
          <p:spPr bwMode="auto">
            <a:xfrm flipV="1">
              <a:off x="1862" y="2691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7" name="Line 71"/>
            <p:cNvSpPr>
              <a:spLocks noChangeShapeType="1"/>
            </p:cNvSpPr>
            <p:nvPr/>
          </p:nvSpPr>
          <p:spPr bwMode="auto">
            <a:xfrm>
              <a:off x="748" y="2115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8" name="Line 72"/>
            <p:cNvSpPr>
              <a:spLocks noChangeShapeType="1"/>
            </p:cNvSpPr>
            <p:nvPr/>
          </p:nvSpPr>
          <p:spPr bwMode="auto">
            <a:xfrm>
              <a:off x="371" y="3554"/>
              <a:ext cx="14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9" name="Line 73"/>
            <p:cNvSpPr>
              <a:spLocks noChangeShapeType="1"/>
            </p:cNvSpPr>
            <p:nvPr/>
          </p:nvSpPr>
          <p:spPr bwMode="auto">
            <a:xfrm>
              <a:off x="1870" y="2688"/>
              <a:ext cx="4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0" name="Line 74"/>
            <p:cNvSpPr>
              <a:spLocks noChangeShapeType="1"/>
            </p:cNvSpPr>
            <p:nvPr/>
          </p:nvSpPr>
          <p:spPr bwMode="auto">
            <a:xfrm flipV="1">
              <a:off x="381" y="2976"/>
              <a:ext cx="334" cy="5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1" name="Line 75"/>
            <p:cNvSpPr>
              <a:spLocks noChangeShapeType="1"/>
            </p:cNvSpPr>
            <p:nvPr/>
          </p:nvSpPr>
          <p:spPr bwMode="auto">
            <a:xfrm flipV="1">
              <a:off x="1238" y="3540"/>
              <a:ext cx="376" cy="5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2" name="Line 76"/>
            <p:cNvSpPr>
              <a:spLocks noChangeShapeType="1"/>
            </p:cNvSpPr>
            <p:nvPr/>
          </p:nvSpPr>
          <p:spPr bwMode="auto">
            <a:xfrm flipH="1" flipV="1">
              <a:off x="974" y="2931"/>
              <a:ext cx="260" cy="11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3" name="Line 77"/>
            <p:cNvSpPr>
              <a:spLocks noChangeShapeType="1"/>
            </p:cNvSpPr>
            <p:nvPr/>
          </p:nvSpPr>
          <p:spPr bwMode="auto">
            <a:xfrm flipV="1">
              <a:off x="1116" y="2976"/>
              <a:ext cx="358" cy="5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4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Свойства параллельных плоскостей.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00200"/>
            <a:ext cx="8785225" cy="1036638"/>
          </a:xfrm>
        </p:spPr>
        <p:txBody>
          <a:bodyPr/>
          <a:lstStyle/>
          <a:p>
            <a:pPr marL="174625" indent="-174625" eaLnBrk="1" hangingPunct="1">
              <a:buFontTx/>
              <a:buNone/>
            </a:pPr>
            <a:r>
              <a:rPr lang="ru-RU" sz="2800" i="1" smtClean="0"/>
              <a:t>2</a:t>
            </a:r>
            <a:r>
              <a:rPr lang="ru-RU" sz="2800" i="1" baseline="30000" smtClean="0"/>
              <a:t>0</a:t>
            </a:r>
            <a:r>
              <a:rPr lang="ru-RU" sz="2800" i="1" smtClean="0"/>
              <a:t>. Отрезки параллельных прямых, заключённые между параллельными плоскостями, равны.</a:t>
            </a:r>
          </a:p>
        </p:txBody>
      </p:sp>
      <p:sp>
        <p:nvSpPr>
          <p:cNvPr id="5120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067175" y="3141663"/>
            <a:ext cx="4824413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/>
              <a:t>Дано: </a:t>
            </a:r>
            <a:r>
              <a:rPr lang="ru-RU" sz="2800" i="1">
                <a:sym typeface="Symbol" pitchFamily="18" charset="2"/>
              </a:rPr>
              <a:t> </a:t>
            </a:r>
            <a:r>
              <a:rPr lang="en-US" sz="2800" i="1">
                <a:sym typeface="Symbol" pitchFamily="18" charset="2"/>
              </a:rPr>
              <a:t>||</a:t>
            </a:r>
            <a:r>
              <a:rPr lang="ru-RU" sz="2800" i="1">
                <a:sym typeface="Symbol" pitchFamily="18" charset="2"/>
              </a:rPr>
              <a:t> ,</a:t>
            </a:r>
            <a:r>
              <a:rPr lang="en-US" sz="2800" i="1">
                <a:sym typeface="Symbol" pitchFamily="18" charset="2"/>
              </a:rPr>
              <a:t> </a:t>
            </a:r>
            <a:r>
              <a:rPr lang="ru-RU" sz="2800" i="1">
                <a:sym typeface="Symbol" pitchFamily="18" charset="2"/>
              </a:rPr>
              <a:t>АВ </a:t>
            </a:r>
            <a:r>
              <a:rPr lang="en-US" sz="2800" i="1">
                <a:sym typeface="Symbol" pitchFamily="18" charset="2"/>
              </a:rPr>
              <a:t>|| CD.</a:t>
            </a:r>
          </a:p>
          <a:p>
            <a:pPr marL="987425" indent="-987425">
              <a:lnSpc>
                <a:spcPct val="90000"/>
              </a:lnSpc>
              <a:spcBef>
                <a:spcPct val="20000"/>
              </a:spcBef>
            </a:pPr>
            <a:r>
              <a:rPr lang="ru-RU" sz="2800" i="1">
                <a:sym typeface="Symbol" pitchFamily="18" charset="2"/>
              </a:rPr>
              <a:t>Доказать: АВ </a:t>
            </a:r>
            <a:r>
              <a:rPr lang="en-US" sz="2800" i="1">
                <a:sym typeface="Symbol" pitchFamily="18" charset="2"/>
              </a:rPr>
              <a:t>= CD</a:t>
            </a:r>
            <a:r>
              <a:rPr lang="ru-RU" sz="2800" i="1"/>
              <a:t>.</a:t>
            </a: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03225" y="2520950"/>
            <a:ext cx="3362325" cy="4081463"/>
            <a:chOff x="694" y="1090"/>
            <a:chExt cx="2118" cy="2571"/>
          </a:xfrm>
        </p:grpSpPr>
        <p:sp>
          <p:nvSpPr>
            <p:cNvPr id="51252" name="AutoShape 28"/>
            <p:cNvSpPr>
              <a:spLocks noChangeArrowheads="1"/>
            </p:cNvSpPr>
            <p:nvPr/>
          </p:nvSpPr>
          <p:spPr bwMode="auto">
            <a:xfrm rot="-3474878">
              <a:off x="1172" y="2737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1253" name="Group 45"/>
            <p:cNvGrpSpPr>
              <a:grpSpLocks/>
            </p:cNvGrpSpPr>
            <p:nvPr/>
          </p:nvGrpSpPr>
          <p:grpSpPr bwMode="auto">
            <a:xfrm>
              <a:off x="839" y="2223"/>
              <a:ext cx="1973" cy="863"/>
              <a:chOff x="158" y="2387"/>
              <a:chExt cx="2948" cy="1134"/>
            </a:xfrm>
          </p:grpSpPr>
          <p:sp>
            <p:nvSpPr>
              <p:cNvPr id="51262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5734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63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</a:t>
                </a:r>
              </a:p>
            </p:txBody>
          </p:sp>
        </p:grpSp>
        <p:sp>
          <p:nvSpPr>
            <p:cNvPr id="51254" name="AutoShape 28"/>
            <p:cNvSpPr>
              <a:spLocks noChangeArrowheads="1"/>
            </p:cNvSpPr>
            <p:nvPr/>
          </p:nvSpPr>
          <p:spPr bwMode="auto">
            <a:xfrm rot="-3474878">
              <a:off x="1046" y="2167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1255" name="Group 45"/>
            <p:cNvGrpSpPr>
              <a:grpSpLocks/>
            </p:cNvGrpSpPr>
            <p:nvPr/>
          </p:nvGrpSpPr>
          <p:grpSpPr bwMode="auto">
            <a:xfrm>
              <a:off x="694" y="1655"/>
              <a:ext cx="1973" cy="863"/>
              <a:chOff x="146" y="2379"/>
              <a:chExt cx="2948" cy="1134"/>
            </a:xfrm>
          </p:grpSpPr>
          <p:sp>
            <p:nvSpPr>
              <p:cNvPr id="51260" name="AutoShape 43"/>
              <p:cNvSpPr>
                <a:spLocks noChangeArrowheads="1"/>
              </p:cNvSpPr>
              <p:nvPr/>
            </p:nvSpPr>
            <p:spPr bwMode="auto">
              <a:xfrm>
                <a:off x="146" y="2379"/>
                <a:ext cx="2948" cy="1134"/>
              </a:xfrm>
              <a:prstGeom prst="parallelogram">
                <a:avLst>
                  <a:gd name="adj" fmla="val 56651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61" name="Text Box 44"/>
              <p:cNvSpPr txBox="1">
                <a:spLocks noChangeArrowheads="1"/>
              </p:cNvSpPr>
              <p:nvPr/>
            </p:nvSpPr>
            <p:spPr bwMode="auto">
              <a:xfrm>
                <a:off x="431" y="3160"/>
                <a:ext cx="272" cy="303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51256" name="AutoShape 28"/>
            <p:cNvSpPr>
              <a:spLocks noChangeArrowheads="1"/>
            </p:cNvSpPr>
            <p:nvPr/>
          </p:nvSpPr>
          <p:spPr bwMode="auto">
            <a:xfrm rot="-3474878">
              <a:off x="918" y="1601"/>
              <a:ext cx="1435" cy="414"/>
            </a:xfrm>
            <a:prstGeom prst="parallelogram">
              <a:avLst>
                <a:gd name="adj" fmla="val 101996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1257" name="Text Box 30"/>
            <p:cNvSpPr txBox="1">
              <a:spLocks noChangeArrowheads="1"/>
            </p:cNvSpPr>
            <p:nvPr/>
          </p:nvSpPr>
          <p:spPr bwMode="auto">
            <a:xfrm>
              <a:off x="1701" y="1298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>
                  <a:sym typeface="Symbol" pitchFamily="18" charset="2"/>
                </a:rPr>
                <a:t></a:t>
              </a:r>
            </a:p>
          </p:txBody>
        </p:sp>
        <p:sp>
          <p:nvSpPr>
            <p:cNvPr id="51258" name="Text Box 34"/>
            <p:cNvSpPr txBox="1">
              <a:spLocks noChangeArrowheads="1"/>
            </p:cNvSpPr>
            <p:nvPr/>
          </p:nvSpPr>
          <p:spPr bwMode="auto">
            <a:xfrm>
              <a:off x="1519" y="2232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а</a:t>
              </a:r>
            </a:p>
          </p:txBody>
        </p:sp>
        <p:sp>
          <p:nvSpPr>
            <p:cNvPr id="51259" name="Text Box 34"/>
            <p:cNvSpPr txBox="1">
              <a:spLocks noChangeArrowheads="1"/>
            </p:cNvSpPr>
            <p:nvPr/>
          </p:nvSpPr>
          <p:spPr bwMode="auto">
            <a:xfrm>
              <a:off x="1655" y="284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b</a:t>
              </a:r>
              <a:endParaRPr lang="ru-RU">
                <a:sym typeface="Symbol" pitchFamily="18" charset="2"/>
              </a:endParaRP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381000" y="2506663"/>
            <a:ext cx="3378200" cy="4116387"/>
            <a:chOff x="249" y="1570"/>
            <a:chExt cx="2128" cy="2593"/>
          </a:xfrm>
        </p:grpSpPr>
        <p:sp>
          <p:nvSpPr>
            <p:cNvPr id="51210" name="AutoShape 28"/>
            <p:cNvSpPr>
              <a:spLocks noChangeArrowheads="1"/>
            </p:cNvSpPr>
            <p:nvPr/>
          </p:nvSpPr>
          <p:spPr bwMode="auto">
            <a:xfrm rot="-3474878">
              <a:off x="740" y="3239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1211" name="Group 45"/>
            <p:cNvGrpSpPr>
              <a:grpSpLocks/>
            </p:cNvGrpSpPr>
            <p:nvPr/>
          </p:nvGrpSpPr>
          <p:grpSpPr bwMode="auto">
            <a:xfrm>
              <a:off x="401" y="2716"/>
              <a:ext cx="1973" cy="863"/>
              <a:chOff x="158" y="2387"/>
              <a:chExt cx="2948" cy="1134"/>
            </a:xfrm>
          </p:grpSpPr>
          <p:sp>
            <p:nvSpPr>
              <p:cNvPr id="51250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57686"/>
                </a:avLst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51" name="Text Box 44"/>
              <p:cNvSpPr txBox="1">
                <a:spLocks noChangeArrowheads="1"/>
              </p:cNvSpPr>
              <p:nvPr/>
            </p:nvSpPr>
            <p:spPr bwMode="auto">
              <a:xfrm>
                <a:off x="449" y="3152"/>
                <a:ext cx="272" cy="303"/>
              </a:xfrm>
              <a:prstGeom prst="rect">
                <a:avLst/>
              </a:prstGeom>
              <a:noFill/>
              <a:ln w="12700">
                <a:noFill/>
                <a:prstDash val="dash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</a:t>
                </a:r>
              </a:p>
            </p:txBody>
          </p:sp>
        </p:grpSp>
        <p:sp>
          <p:nvSpPr>
            <p:cNvPr id="51212" name="AutoShape 28"/>
            <p:cNvSpPr>
              <a:spLocks noChangeArrowheads="1"/>
            </p:cNvSpPr>
            <p:nvPr/>
          </p:nvSpPr>
          <p:spPr bwMode="auto">
            <a:xfrm rot="-3474878">
              <a:off x="616" y="2656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51213" name="Group 45"/>
            <p:cNvGrpSpPr>
              <a:grpSpLocks/>
            </p:cNvGrpSpPr>
            <p:nvPr/>
          </p:nvGrpSpPr>
          <p:grpSpPr bwMode="auto">
            <a:xfrm>
              <a:off x="265" y="2142"/>
              <a:ext cx="1973" cy="863"/>
              <a:chOff x="158" y="2387"/>
              <a:chExt cx="2948" cy="1134"/>
            </a:xfrm>
          </p:grpSpPr>
          <p:sp>
            <p:nvSpPr>
              <p:cNvPr id="51248" name="AutoShape 43"/>
              <p:cNvSpPr>
                <a:spLocks noChangeArrowheads="1"/>
              </p:cNvSpPr>
              <p:nvPr/>
            </p:nvSpPr>
            <p:spPr bwMode="auto">
              <a:xfrm>
                <a:off x="158" y="2387"/>
                <a:ext cx="2948" cy="1134"/>
              </a:xfrm>
              <a:prstGeom prst="parallelogram">
                <a:avLst>
                  <a:gd name="adj" fmla="val 57686"/>
                </a:avLst>
              </a:pr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49" name="Text Box 44"/>
              <p:cNvSpPr txBox="1">
                <a:spLocks noChangeArrowheads="1"/>
              </p:cNvSpPr>
              <p:nvPr/>
            </p:nvSpPr>
            <p:spPr bwMode="auto">
              <a:xfrm>
                <a:off x="440" y="3176"/>
                <a:ext cx="272" cy="303"/>
              </a:xfrm>
              <a:prstGeom prst="rect">
                <a:avLst/>
              </a:prstGeom>
              <a:noFill/>
              <a:ln w="12700">
                <a:noFill/>
                <a:prstDash val="dash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>
                    <a:sym typeface="Symbol" pitchFamily="18" charset="2"/>
                  </a:rPr>
                  <a:t></a:t>
                </a:r>
              </a:p>
            </p:txBody>
          </p:sp>
        </p:grpSp>
        <p:sp>
          <p:nvSpPr>
            <p:cNvPr id="51214" name="AutoShape 28"/>
            <p:cNvSpPr>
              <a:spLocks noChangeArrowheads="1"/>
            </p:cNvSpPr>
            <p:nvPr/>
          </p:nvSpPr>
          <p:spPr bwMode="auto">
            <a:xfrm rot="-3474878">
              <a:off x="492" y="2081"/>
              <a:ext cx="1435" cy="414"/>
            </a:xfrm>
            <a:prstGeom prst="parallelogram">
              <a:avLst>
                <a:gd name="adj" fmla="val 10199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1215" name="Text Box 30"/>
            <p:cNvSpPr txBox="1">
              <a:spLocks noChangeArrowheads="1"/>
            </p:cNvSpPr>
            <p:nvPr/>
          </p:nvSpPr>
          <p:spPr bwMode="auto">
            <a:xfrm>
              <a:off x="1269" y="1784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>
                  <a:sym typeface="Symbol" pitchFamily="18" charset="2"/>
                </a:rPr>
                <a:t></a:t>
              </a:r>
            </a:p>
          </p:txBody>
        </p:sp>
        <p:sp>
          <p:nvSpPr>
            <p:cNvPr id="51216" name="Text Box 34"/>
            <p:cNvSpPr txBox="1">
              <a:spLocks noChangeArrowheads="1"/>
            </p:cNvSpPr>
            <p:nvPr/>
          </p:nvSpPr>
          <p:spPr bwMode="auto">
            <a:xfrm>
              <a:off x="975" y="2659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A</a:t>
              </a:r>
              <a:endParaRPr lang="ru-RU">
                <a:sym typeface="Symbol" pitchFamily="18" charset="2"/>
              </a:endParaRPr>
            </a:p>
          </p:txBody>
        </p:sp>
        <p:sp>
          <p:nvSpPr>
            <p:cNvPr id="51217" name="Text Box 34"/>
            <p:cNvSpPr txBox="1">
              <a:spLocks noChangeArrowheads="1"/>
            </p:cNvSpPr>
            <p:nvPr/>
          </p:nvSpPr>
          <p:spPr bwMode="auto">
            <a:xfrm>
              <a:off x="1111" y="3158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B</a:t>
              </a:r>
              <a:endParaRPr lang="ru-RU">
                <a:sym typeface="Symbol" pitchFamily="18" charset="2"/>
              </a:endParaRPr>
            </a:p>
          </p:txBody>
        </p:sp>
        <p:sp>
          <p:nvSpPr>
            <p:cNvPr id="51218" name="Line 57"/>
            <p:cNvSpPr>
              <a:spLocks noChangeShapeType="1"/>
            </p:cNvSpPr>
            <p:nvPr/>
          </p:nvSpPr>
          <p:spPr bwMode="auto">
            <a:xfrm>
              <a:off x="249" y="3003"/>
              <a:ext cx="14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19" name="Line 58"/>
            <p:cNvSpPr>
              <a:spLocks noChangeShapeType="1"/>
            </p:cNvSpPr>
            <p:nvPr/>
          </p:nvSpPr>
          <p:spPr bwMode="auto">
            <a:xfrm flipV="1">
              <a:off x="1741" y="2142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0" name="Line 59"/>
            <p:cNvSpPr>
              <a:spLocks noChangeShapeType="1"/>
            </p:cNvSpPr>
            <p:nvPr/>
          </p:nvSpPr>
          <p:spPr bwMode="auto">
            <a:xfrm flipV="1">
              <a:off x="261" y="2142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1" name="Line 60"/>
            <p:cNvSpPr>
              <a:spLocks noChangeShapeType="1"/>
            </p:cNvSpPr>
            <p:nvPr/>
          </p:nvSpPr>
          <p:spPr bwMode="auto">
            <a:xfrm>
              <a:off x="1522" y="2142"/>
              <a:ext cx="72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2" name="Line 61"/>
            <p:cNvSpPr>
              <a:spLocks noChangeShapeType="1"/>
            </p:cNvSpPr>
            <p:nvPr/>
          </p:nvSpPr>
          <p:spPr bwMode="auto">
            <a:xfrm flipV="1">
              <a:off x="1878" y="2718"/>
              <a:ext cx="499" cy="8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3" name="Line 62"/>
            <p:cNvSpPr>
              <a:spLocks noChangeShapeType="1"/>
            </p:cNvSpPr>
            <p:nvPr/>
          </p:nvSpPr>
          <p:spPr bwMode="auto">
            <a:xfrm>
              <a:off x="764" y="2142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4" name="Line 63"/>
            <p:cNvSpPr>
              <a:spLocks noChangeShapeType="1"/>
            </p:cNvSpPr>
            <p:nvPr/>
          </p:nvSpPr>
          <p:spPr bwMode="auto">
            <a:xfrm>
              <a:off x="387" y="3581"/>
              <a:ext cx="14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5" name="Line 64"/>
            <p:cNvSpPr>
              <a:spLocks noChangeShapeType="1"/>
            </p:cNvSpPr>
            <p:nvPr/>
          </p:nvSpPr>
          <p:spPr bwMode="auto">
            <a:xfrm>
              <a:off x="1886" y="2715"/>
              <a:ext cx="4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6" name="Line 65"/>
            <p:cNvSpPr>
              <a:spLocks noChangeShapeType="1"/>
            </p:cNvSpPr>
            <p:nvPr/>
          </p:nvSpPr>
          <p:spPr bwMode="auto">
            <a:xfrm flipV="1">
              <a:off x="397" y="3003"/>
              <a:ext cx="334" cy="5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7" name="Line 66"/>
            <p:cNvSpPr>
              <a:spLocks noChangeShapeType="1"/>
            </p:cNvSpPr>
            <p:nvPr/>
          </p:nvSpPr>
          <p:spPr bwMode="auto">
            <a:xfrm flipV="1">
              <a:off x="1254" y="3567"/>
              <a:ext cx="376" cy="5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8" name="Line 67"/>
            <p:cNvSpPr>
              <a:spLocks noChangeShapeType="1"/>
            </p:cNvSpPr>
            <p:nvPr/>
          </p:nvSpPr>
          <p:spPr bwMode="auto">
            <a:xfrm flipH="1" flipV="1">
              <a:off x="991" y="2958"/>
              <a:ext cx="260" cy="11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9" name="Line 68"/>
            <p:cNvSpPr>
              <a:spLocks noChangeShapeType="1"/>
            </p:cNvSpPr>
            <p:nvPr/>
          </p:nvSpPr>
          <p:spPr bwMode="auto">
            <a:xfrm flipV="1">
              <a:off x="1132" y="3003"/>
              <a:ext cx="358" cy="5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230" name="Group 69"/>
            <p:cNvGrpSpPr>
              <a:grpSpLocks/>
            </p:cNvGrpSpPr>
            <p:nvPr/>
          </p:nvGrpSpPr>
          <p:grpSpPr bwMode="auto">
            <a:xfrm>
              <a:off x="1020" y="2205"/>
              <a:ext cx="419" cy="1679"/>
              <a:chOff x="1020" y="2205"/>
              <a:chExt cx="419" cy="1679"/>
            </a:xfrm>
          </p:grpSpPr>
          <p:grpSp>
            <p:nvGrpSpPr>
              <p:cNvPr id="51241" name="Group 70"/>
              <p:cNvGrpSpPr>
                <a:grpSpLocks/>
              </p:cNvGrpSpPr>
              <p:nvPr/>
            </p:nvGrpSpPr>
            <p:grpSpPr bwMode="auto">
              <a:xfrm>
                <a:off x="1292" y="3294"/>
                <a:ext cx="147" cy="590"/>
                <a:chOff x="1292" y="3294"/>
                <a:chExt cx="147" cy="590"/>
              </a:xfrm>
            </p:grpSpPr>
            <p:sp>
              <p:nvSpPr>
                <p:cNvPr id="51246" name="Line 71"/>
                <p:cNvSpPr>
                  <a:spLocks noChangeShapeType="1"/>
                </p:cNvSpPr>
                <p:nvPr/>
              </p:nvSpPr>
              <p:spPr bwMode="auto">
                <a:xfrm>
                  <a:off x="1360" y="3566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47" name="Line 72"/>
                <p:cNvSpPr>
                  <a:spLocks noChangeShapeType="1"/>
                </p:cNvSpPr>
                <p:nvPr/>
              </p:nvSpPr>
              <p:spPr bwMode="auto">
                <a:xfrm>
                  <a:off x="1292" y="3294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1242" name="Line 73"/>
              <p:cNvSpPr>
                <a:spLocks noChangeShapeType="1"/>
              </p:cNvSpPr>
              <p:nvPr/>
            </p:nvSpPr>
            <p:spPr bwMode="auto">
              <a:xfrm>
                <a:off x="1020" y="2205"/>
                <a:ext cx="136" cy="5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243" name="Group 74"/>
              <p:cNvGrpSpPr>
                <a:grpSpLocks/>
              </p:cNvGrpSpPr>
              <p:nvPr/>
            </p:nvGrpSpPr>
            <p:grpSpPr bwMode="auto">
              <a:xfrm>
                <a:off x="1156" y="2750"/>
                <a:ext cx="147" cy="590"/>
                <a:chOff x="1292" y="3294"/>
                <a:chExt cx="147" cy="590"/>
              </a:xfrm>
            </p:grpSpPr>
            <p:sp>
              <p:nvSpPr>
                <p:cNvPr id="51244" name="Line 75"/>
                <p:cNvSpPr>
                  <a:spLocks noChangeShapeType="1"/>
                </p:cNvSpPr>
                <p:nvPr/>
              </p:nvSpPr>
              <p:spPr bwMode="auto">
                <a:xfrm>
                  <a:off x="1360" y="3566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45" name="Line 76"/>
                <p:cNvSpPr>
                  <a:spLocks noChangeShapeType="1"/>
                </p:cNvSpPr>
                <p:nvPr/>
              </p:nvSpPr>
              <p:spPr bwMode="auto">
                <a:xfrm>
                  <a:off x="1292" y="3294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51231" name="Group 77"/>
            <p:cNvGrpSpPr>
              <a:grpSpLocks/>
            </p:cNvGrpSpPr>
            <p:nvPr/>
          </p:nvGrpSpPr>
          <p:grpSpPr bwMode="auto">
            <a:xfrm>
              <a:off x="1241" y="1836"/>
              <a:ext cx="419" cy="1679"/>
              <a:chOff x="1020" y="2205"/>
              <a:chExt cx="419" cy="1679"/>
            </a:xfrm>
          </p:grpSpPr>
          <p:grpSp>
            <p:nvGrpSpPr>
              <p:cNvPr id="51234" name="Group 78"/>
              <p:cNvGrpSpPr>
                <a:grpSpLocks/>
              </p:cNvGrpSpPr>
              <p:nvPr/>
            </p:nvGrpSpPr>
            <p:grpSpPr bwMode="auto">
              <a:xfrm>
                <a:off x="1292" y="3294"/>
                <a:ext cx="147" cy="590"/>
                <a:chOff x="1292" y="3294"/>
                <a:chExt cx="147" cy="590"/>
              </a:xfrm>
            </p:grpSpPr>
            <p:sp>
              <p:nvSpPr>
                <p:cNvPr id="51239" name="Line 79"/>
                <p:cNvSpPr>
                  <a:spLocks noChangeShapeType="1"/>
                </p:cNvSpPr>
                <p:nvPr/>
              </p:nvSpPr>
              <p:spPr bwMode="auto">
                <a:xfrm>
                  <a:off x="1360" y="3566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40" name="Line 80"/>
                <p:cNvSpPr>
                  <a:spLocks noChangeShapeType="1"/>
                </p:cNvSpPr>
                <p:nvPr/>
              </p:nvSpPr>
              <p:spPr bwMode="auto">
                <a:xfrm>
                  <a:off x="1292" y="3294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1235" name="Line 81"/>
              <p:cNvSpPr>
                <a:spLocks noChangeShapeType="1"/>
              </p:cNvSpPr>
              <p:nvPr/>
            </p:nvSpPr>
            <p:spPr bwMode="auto">
              <a:xfrm>
                <a:off x="1020" y="2205"/>
                <a:ext cx="136" cy="5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236" name="Group 82"/>
              <p:cNvGrpSpPr>
                <a:grpSpLocks/>
              </p:cNvGrpSpPr>
              <p:nvPr/>
            </p:nvGrpSpPr>
            <p:grpSpPr bwMode="auto">
              <a:xfrm>
                <a:off x="1156" y="2750"/>
                <a:ext cx="147" cy="590"/>
                <a:chOff x="1292" y="3294"/>
                <a:chExt cx="147" cy="590"/>
              </a:xfrm>
            </p:grpSpPr>
            <p:sp>
              <p:nvSpPr>
                <p:cNvPr id="51237" name="Line 83"/>
                <p:cNvSpPr>
                  <a:spLocks noChangeShapeType="1"/>
                </p:cNvSpPr>
                <p:nvPr/>
              </p:nvSpPr>
              <p:spPr bwMode="auto">
                <a:xfrm>
                  <a:off x="1360" y="3566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38" name="Line 84"/>
                <p:cNvSpPr>
                  <a:spLocks noChangeShapeType="1"/>
                </p:cNvSpPr>
                <p:nvPr/>
              </p:nvSpPr>
              <p:spPr bwMode="auto">
                <a:xfrm>
                  <a:off x="1292" y="3294"/>
                  <a:ext cx="79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51232" name="Text Box 34"/>
            <p:cNvSpPr txBox="1">
              <a:spLocks noChangeArrowheads="1"/>
            </p:cNvSpPr>
            <p:nvPr/>
          </p:nvSpPr>
          <p:spPr bwMode="auto">
            <a:xfrm>
              <a:off x="1202" y="2251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C</a:t>
              </a:r>
              <a:endParaRPr lang="ru-RU">
                <a:sym typeface="Symbol" pitchFamily="18" charset="2"/>
              </a:endParaRPr>
            </a:p>
          </p:txBody>
        </p:sp>
        <p:sp>
          <p:nvSpPr>
            <p:cNvPr id="51233" name="Text Box 34"/>
            <p:cNvSpPr txBox="1">
              <a:spLocks noChangeArrowheads="1"/>
            </p:cNvSpPr>
            <p:nvPr/>
          </p:nvSpPr>
          <p:spPr bwMode="auto">
            <a:xfrm>
              <a:off x="1338" y="2795"/>
              <a:ext cx="22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D</a:t>
              </a:r>
              <a:endParaRPr lang="ru-RU">
                <a:sym typeface="Symbol" pitchFamily="18" charset="2"/>
              </a:endParaRPr>
            </a:p>
          </p:txBody>
        </p:sp>
      </p:grp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4356100" y="5661025"/>
            <a:ext cx="39608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§3</a:t>
            </a:r>
            <a:r>
              <a:rPr lang="ru-RU" sz="2800">
                <a:solidFill>
                  <a:srgbClr val="FF33CC"/>
                </a:solidFill>
              </a:rPr>
              <a:t>, п.1</a:t>
            </a:r>
            <a:r>
              <a:rPr lang="en-US" sz="2800">
                <a:solidFill>
                  <a:srgbClr val="FF33CC"/>
                </a:solidFill>
              </a:rPr>
              <a:t>1</a:t>
            </a:r>
            <a:r>
              <a:rPr lang="ru-RU" sz="2800">
                <a:solidFill>
                  <a:srgbClr val="FF33CC"/>
                </a:solidFill>
              </a:rPr>
              <a:t> свойства, </a:t>
            </a:r>
            <a:br>
              <a:rPr lang="ru-RU" sz="2800">
                <a:solidFill>
                  <a:srgbClr val="FF33CC"/>
                </a:solidFill>
              </a:rPr>
            </a:br>
            <a:r>
              <a:rPr lang="ru-RU" sz="2800">
                <a:solidFill>
                  <a:srgbClr val="FF33CC"/>
                </a:solidFill>
              </a:rPr>
              <a:t>№ 59, 63(а), 64 </a:t>
            </a:r>
          </a:p>
        </p:txBody>
      </p:sp>
      <p:sp>
        <p:nvSpPr>
          <p:cNvPr id="2" name="Text Box 39"/>
          <p:cNvSpPr txBox="1">
            <a:spLocks noChangeArrowheads="1"/>
          </p:cNvSpPr>
          <p:nvPr/>
        </p:nvSpPr>
        <p:spPr bwMode="auto">
          <a:xfrm>
            <a:off x="4356100" y="4652963"/>
            <a:ext cx="3960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58, 63(б)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4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557338"/>
            <a:ext cx="792162" cy="50323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№1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205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250825" y="2276475"/>
          <a:ext cx="4249738" cy="368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Фотография Photo Editor" r:id="rId4" imgW="4361905" imgH="3780952" progId="">
                  <p:embed/>
                </p:oleObj>
              </mc:Choice>
              <mc:Fallback>
                <p:oleObj name="Фотография Photo Editor" r:id="rId4" imgW="4361905" imgH="3780952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276475"/>
                        <a:ext cx="4249738" cy="368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356100" y="2420938"/>
            <a:ext cx="45370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>
              <a:spcBef>
                <a:spcPct val="20000"/>
              </a:spcBef>
            </a:pPr>
            <a:r>
              <a:rPr lang="ru-RU" sz="3200" i="1"/>
              <a:t>Дано: </a:t>
            </a:r>
            <a:r>
              <a:rPr lang="ru-RU" sz="3200" i="1">
                <a:sym typeface="Symbol" pitchFamily="18" charset="2"/>
              </a:rPr>
              <a:t> </a:t>
            </a:r>
            <a:r>
              <a:rPr lang="en-US" sz="3200" i="1">
                <a:sym typeface="Symbol" pitchFamily="18" charset="2"/>
              </a:rPr>
              <a:t>||</a:t>
            </a:r>
            <a:r>
              <a:rPr lang="ru-RU" sz="3200" i="1">
                <a:sym typeface="Symbol" pitchFamily="18" charset="2"/>
              </a:rPr>
              <a:t> ,</a:t>
            </a:r>
            <a:r>
              <a:rPr lang="ru-RU" sz="3200" i="1"/>
              <a:t> </a:t>
            </a:r>
            <a:r>
              <a:rPr lang="en-US" sz="3200" i="1"/>
              <a:t>a || b, </a:t>
            </a:r>
            <a:endParaRPr lang="en-US" sz="3200">
              <a:sym typeface="Symbol" pitchFamily="18" charset="2"/>
            </a:endParaRPr>
          </a:p>
          <a:p>
            <a:pPr marL="1074738" indent="-1074738">
              <a:spcBef>
                <a:spcPct val="20000"/>
              </a:spcBef>
            </a:pPr>
            <a:r>
              <a:rPr lang="ru-RU" sz="3200" i="1"/>
              <a:t>Доказать: </a:t>
            </a:r>
            <a:r>
              <a:rPr lang="en-US" sz="3200" i="1"/>
              <a:t>A</a:t>
            </a:r>
            <a:r>
              <a:rPr lang="en-US" sz="3200" i="1">
                <a:sym typeface="Symbol" pitchFamily="18" charset="2"/>
              </a:rPr>
              <a:t>B =</a:t>
            </a:r>
            <a:r>
              <a:rPr lang="ru-RU" sz="3200" i="1">
                <a:sym typeface="Symbol" pitchFamily="18" charset="2"/>
              </a:rPr>
              <a:t> </a:t>
            </a:r>
            <a:r>
              <a:rPr lang="en-US" sz="3200" i="1"/>
              <a:t>A</a:t>
            </a:r>
            <a:r>
              <a:rPr lang="ru-RU" sz="3200" i="1" baseline="-25000"/>
              <a:t>1</a:t>
            </a:r>
            <a:r>
              <a:rPr lang="en-US" sz="3200" i="1">
                <a:sym typeface="Symbol" pitchFamily="18" charset="2"/>
              </a:rPr>
              <a:t>B</a:t>
            </a:r>
            <a:r>
              <a:rPr lang="ru-RU" sz="3200" i="1" baseline="-25000">
                <a:sym typeface="Symbol" pitchFamily="18" charset="2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250825" y="2133600"/>
          <a:ext cx="4105275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Фотография Photo Editor" r:id="rId3" imgW="4382112" imgH="3772427" progId="">
                  <p:embed/>
                </p:oleObj>
              </mc:Choice>
              <mc:Fallback>
                <p:oleObj name="Фотография Photo Editor" r:id="rId3" imgW="4382112" imgH="3772427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133600"/>
                        <a:ext cx="4105275" cy="353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557338"/>
            <a:ext cx="792162" cy="50323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№</a:t>
            </a:r>
            <a:r>
              <a:rPr lang="en-US" sz="2800" smtClean="0"/>
              <a:t>2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3077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211638" y="2420938"/>
            <a:ext cx="46085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>
              <a:spcBef>
                <a:spcPct val="20000"/>
              </a:spcBef>
            </a:pPr>
            <a:r>
              <a:rPr lang="ru-RU" sz="3200" i="1"/>
              <a:t>Дано: </a:t>
            </a:r>
            <a:r>
              <a:rPr lang="ru-RU" sz="3200" i="1">
                <a:sym typeface="Symbol" pitchFamily="18" charset="2"/>
              </a:rPr>
              <a:t> </a:t>
            </a:r>
            <a:r>
              <a:rPr lang="en-US" sz="3200" i="1">
                <a:sym typeface="Symbol" pitchFamily="18" charset="2"/>
              </a:rPr>
              <a:t>||</a:t>
            </a:r>
            <a:r>
              <a:rPr lang="ru-RU" sz="3200" i="1">
                <a:sym typeface="Symbol" pitchFamily="18" charset="2"/>
              </a:rPr>
              <a:t> </a:t>
            </a:r>
            <a:r>
              <a:rPr lang="en-US" sz="3200" i="1">
                <a:sym typeface="Symbol" pitchFamily="18" charset="2"/>
              </a:rPr>
              <a:t>,</a:t>
            </a:r>
            <a:r>
              <a:rPr lang="ru-RU" sz="3200" i="1"/>
              <a:t> </a:t>
            </a:r>
            <a:r>
              <a:rPr lang="en-US" sz="3200" i="1"/>
              <a:t/>
            </a:r>
            <a:br>
              <a:rPr lang="en-US" sz="3200" i="1"/>
            </a:br>
            <a:r>
              <a:rPr lang="en-US" sz="3200" i="1"/>
              <a:t>a || b || c</a:t>
            </a:r>
            <a:r>
              <a:rPr lang="ru-RU" sz="3200" i="1">
                <a:sym typeface="Symbol" pitchFamily="18" charset="2"/>
              </a:rPr>
              <a:t>,</a:t>
            </a:r>
            <a:endParaRPr lang="en-US" sz="3200">
              <a:sym typeface="Symbol" pitchFamily="18" charset="2"/>
            </a:endParaRPr>
          </a:p>
          <a:p>
            <a:pPr marL="1074738" indent="-1074738">
              <a:spcBef>
                <a:spcPct val="20000"/>
              </a:spcBef>
            </a:pPr>
            <a:r>
              <a:rPr lang="ru-RU" sz="3200" i="1"/>
              <a:t>Доказать: </a:t>
            </a:r>
            <a:r>
              <a:rPr lang="en-US" sz="3200" i="1"/>
              <a:t/>
            </a:r>
            <a:br>
              <a:rPr lang="en-US" sz="3200" i="1"/>
            </a:br>
            <a:r>
              <a:rPr lang="ru-RU" sz="3200" i="1">
                <a:sym typeface="Symbol" pitchFamily="18" charset="2"/>
              </a:rPr>
              <a:t></a:t>
            </a:r>
            <a:r>
              <a:rPr lang="en-US" sz="3200" i="1"/>
              <a:t>A</a:t>
            </a:r>
            <a:r>
              <a:rPr lang="en-US" sz="3200" i="1">
                <a:sym typeface="Symbol" pitchFamily="18" charset="2"/>
              </a:rPr>
              <a:t>BC =</a:t>
            </a:r>
            <a:r>
              <a:rPr lang="ru-RU" sz="3200" i="1">
                <a:sym typeface="Symbol" pitchFamily="18" charset="2"/>
              </a:rPr>
              <a:t>  </a:t>
            </a:r>
            <a:r>
              <a:rPr lang="en-US" sz="3200" i="1"/>
              <a:t>A</a:t>
            </a:r>
            <a:r>
              <a:rPr lang="ru-RU" sz="3200" i="1" baseline="-25000"/>
              <a:t>1</a:t>
            </a:r>
            <a:r>
              <a:rPr lang="en-US" sz="3200" i="1">
                <a:sym typeface="Symbol" pitchFamily="18" charset="2"/>
              </a:rPr>
              <a:t>B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en-US" sz="3200" i="1">
                <a:sym typeface="Symbol" pitchFamily="18" charset="2"/>
              </a:rPr>
              <a:t>C</a:t>
            </a:r>
            <a:r>
              <a:rPr lang="ru-RU" sz="3200" i="1" baseline="-25000">
                <a:sym typeface="Symbol" pitchFamily="18" charset="2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71" name="Object 7"/>
          <p:cNvGraphicFramePr>
            <a:graphicFrameLocks noChangeAspect="1"/>
          </p:cNvGraphicFramePr>
          <p:nvPr/>
        </p:nvGraphicFramePr>
        <p:xfrm>
          <a:off x="323850" y="2133600"/>
          <a:ext cx="3960813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Фотография Photo Editor" r:id="rId3" imgW="4428571" imgH="3828571" progId="">
                  <p:embed/>
                </p:oleObj>
              </mc:Choice>
              <mc:Fallback>
                <p:oleObj name="Фотография Photo Editor" r:id="rId3" imgW="4428571" imgH="3828571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133600"/>
                        <a:ext cx="3960813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557338"/>
            <a:ext cx="792162" cy="50323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№</a:t>
            </a:r>
            <a:r>
              <a:rPr lang="en-US" sz="2800" smtClean="0"/>
              <a:t>3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4101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751388" y="2349500"/>
            <a:ext cx="43926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>
              <a:spcBef>
                <a:spcPct val="20000"/>
              </a:spcBef>
            </a:pPr>
            <a:r>
              <a:rPr lang="ru-RU" sz="3200" i="1"/>
              <a:t>Дано: </a:t>
            </a:r>
            <a:r>
              <a:rPr lang="en-US" sz="3200" i="1"/>
              <a:t>A</a:t>
            </a:r>
            <a:r>
              <a:rPr lang="en-US" sz="3200" i="1">
                <a:sym typeface="Symbol" pitchFamily="18" charset="2"/>
              </a:rPr>
              <a:t>B ||</a:t>
            </a:r>
            <a:r>
              <a:rPr lang="ru-RU" sz="3200" i="1">
                <a:sym typeface="Symbol" pitchFamily="18" charset="2"/>
              </a:rPr>
              <a:t> </a:t>
            </a:r>
            <a:r>
              <a:rPr lang="en-US" sz="3200" i="1"/>
              <a:t>A</a:t>
            </a:r>
            <a:r>
              <a:rPr lang="ru-RU" sz="3200" i="1" baseline="-25000"/>
              <a:t>1</a:t>
            </a:r>
            <a:r>
              <a:rPr lang="en-US" sz="3200" i="1">
                <a:sym typeface="Symbol" pitchFamily="18" charset="2"/>
              </a:rPr>
              <a:t>B</a:t>
            </a:r>
            <a:r>
              <a:rPr lang="ru-RU" sz="3200" i="1" baseline="-25000">
                <a:sym typeface="Symbol" pitchFamily="18" charset="2"/>
              </a:rPr>
              <a:t>1 </a:t>
            </a:r>
            <a:r>
              <a:rPr lang="en-US" sz="3200" i="1">
                <a:sym typeface="Symbol" pitchFamily="18" charset="2"/>
              </a:rPr>
              <a:t>,</a:t>
            </a:r>
            <a:br>
              <a:rPr lang="en-US" sz="3200" i="1">
                <a:sym typeface="Symbol" pitchFamily="18" charset="2"/>
              </a:rPr>
            </a:br>
            <a:r>
              <a:rPr lang="ru-RU" sz="3200" i="1"/>
              <a:t> </a:t>
            </a:r>
            <a:r>
              <a:rPr lang="en-US" sz="3200" i="1"/>
              <a:t>AC || A</a:t>
            </a:r>
            <a:r>
              <a:rPr lang="en-US" sz="3200" i="1">
                <a:sym typeface="Symbol" pitchFamily="18" charset="2"/>
              </a:rPr>
              <a:t>C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ru-RU" sz="3200" i="1">
                <a:sym typeface="Symbol" pitchFamily="18" charset="2"/>
              </a:rPr>
              <a:t>,</a:t>
            </a:r>
            <a:endParaRPr lang="en-US" sz="3200">
              <a:sym typeface="Symbol" pitchFamily="18" charset="2"/>
            </a:endParaRPr>
          </a:p>
          <a:p>
            <a:pPr marL="1074738" indent="-1074738">
              <a:spcBef>
                <a:spcPct val="20000"/>
              </a:spcBef>
            </a:pPr>
            <a:r>
              <a:rPr lang="ru-RU" sz="3200" i="1"/>
              <a:t>Доказать: </a:t>
            </a:r>
            <a:r>
              <a:rPr lang="en-US" sz="3200" i="1"/>
              <a:t>B</a:t>
            </a:r>
            <a:r>
              <a:rPr lang="en-US" sz="3200" i="1">
                <a:sym typeface="Symbol" pitchFamily="18" charset="2"/>
              </a:rPr>
              <a:t>C </a:t>
            </a:r>
            <a:r>
              <a:rPr lang="en-US" sz="3200" i="1"/>
              <a:t>||</a:t>
            </a:r>
            <a:r>
              <a:rPr lang="en-US" sz="3200" i="1">
                <a:sym typeface="Symbol" pitchFamily="18" charset="2"/>
              </a:rPr>
              <a:t> BC</a:t>
            </a:r>
            <a:r>
              <a:rPr lang="ru-RU" sz="3200" i="1" baseline="-25000">
                <a:sym typeface="Symbol" pitchFamily="18" charset="2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2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Решение задач.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557338"/>
            <a:ext cx="792162" cy="503237"/>
          </a:xfrm>
        </p:spPr>
        <p:txBody>
          <a:bodyPr/>
          <a:lstStyle/>
          <a:p>
            <a:pPr marL="1074738" indent="-1074738" eaLnBrk="1" hangingPunct="1">
              <a:buFontTx/>
              <a:buNone/>
            </a:pPr>
            <a:r>
              <a:rPr lang="ru-RU" sz="2800" smtClean="0"/>
              <a:t>№</a:t>
            </a:r>
            <a:r>
              <a:rPr lang="en-US" sz="2800" smtClean="0"/>
              <a:t>4</a:t>
            </a:r>
            <a:endParaRPr lang="ru-RU" sz="2800" i="1" smtClean="0">
              <a:sym typeface="Symbol" pitchFamily="18" charset="2"/>
            </a:endParaRPr>
          </a:p>
        </p:txBody>
      </p:sp>
      <p:sp>
        <p:nvSpPr>
          <p:cNvPr id="512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3495" name="Object 7"/>
          <p:cNvGraphicFramePr>
            <a:graphicFrameLocks noChangeAspect="1"/>
          </p:cNvGraphicFramePr>
          <p:nvPr/>
        </p:nvGraphicFramePr>
        <p:xfrm>
          <a:off x="250825" y="2133600"/>
          <a:ext cx="4249738" cy="352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Фотография Photo Editor" r:id="rId4" imgW="4342857" imgH="3600000" progId="">
                  <p:embed/>
                </p:oleObj>
              </mc:Choice>
              <mc:Fallback>
                <p:oleObj name="Фотография Photo Editor" r:id="rId4" imgW="4342857" imgH="360000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133600"/>
                        <a:ext cx="4249738" cy="352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500563" y="2349500"/>
            <a:ext cx="46434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>
              <a:spcBef>
                <a:spcPct val="20000"/>
              </a:spcBef>
            </a:pPr>
            <a:r>
              <a:rPr lang="ru-RU" sz="3200" i="1"/>
              <a:t>Дано: </a:t>
            </a:r>
            <a:r>
              <a:rPr lang="ru-RU" sz="3200" i="1">
                <a:sym typeface="Symbol" pitchFamily="18" charset="2"/>
              </a:rPr>
              <a:t> </a:t>
            </a:r>
            <a:r>
              <a:rPr lang="en-US" sz="3200" i="1">
                <a:sym typeface="Symbol" pitchFamily="18" charset="2"/>
              </a:rPr>
              <a:t>||</a:t>
            </a:r>
            <a:r>
              <a:rPr lang="ru-RU" sz="3200" i="1">
                <a:sym typeface="Symbol" pitchFamily="18" charset="2"/>
              </a:rPr>
              <a:t> ,</a:t>
            </a:r>
            <a:r>
              <a:rPr lang="ru-RU" sz="3200" i="1"/>
              <a:t> </a:t>
            </a:r>
            <a:r>
              <a:rPr lang="en-US" sz="3200" i="1"/>
              <a:t>AA</a:t>
            </a:r>
            <a:r>
              <a:rPr lang="ru-RU" sz="3200" i="1" baseline="-25000"/>
              <a:t>1</a:t>
            </a:r>
            <a:r>
              <a:rPr lang="en-US" sz="3200" i="1">
                <a:sym typeface="Symbol" pitchFamily="18" charset="2"/>
              </a:rPr>
              <a:t> = 3,</a:t>
            </a:r>
            <a:br>
              <a:rPr lang="en-US" sz="3200" i="1">
                <a:sym typeface="Symbol" pitchFamily="18" charset="2"/>
              </a:rPr>
            </a:br>
            <a:r>
              <a:rPr lang="ru-RU" sz="3200" i="1"/>
              <a:t> </a:t>
            </a:r>
            <a:r>
              <a:rPr lang="en-US" sz="3200" i="1"/>
              <a:t>MA = 6, AB = 4, MB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en-US" sz="3200" i="1">
                <a:sym typeface="Symbol" pitchFamily="18" charset="2"/>
              </a:rPr>
              <a:t> = 12</a:t>
            </a:r>
            <a:r>
              <a:rPr lang="ru-RU" sz="3200" i="1">
                <a:sym typeface="Symbol" pitchFamily="18" charset="2"/>
              </a:rPr>
              <a:t>,</a:t>
            </a:r>
            <a:endParaRPr lang="en-US" sz="3200">
              <a:sym typeface="Symbol" pitchFamily="18" charset="2"/>
            </a:endParaRPr>
          </a:p>
          <a:p>
            <a:pPr marL="1074738" indent="-1074738">
              <a:spcBef>
                <a:spcPct val="20000"/>
              </a:spcBef>
            </a:pPr>
            <a:r>
              <a:rPr lang="ru-RU" sz="3200" i="1"/>
              <a:t>Доказать: </a:t>
            </a:r>
            <a:r>
              <a:rPr lang="en-US" sz="3200" i="1"/>
              <a:t/>
            </a:r>
            <a:br>
              <a:rPr lang="en-US" sz="3200" i="1"/>
            </a:br>
            <a:r>
              <a:rPr lang="en-US" sz="3200" i="1"/>
              <a:t> </a:t>
            </a:r>
            <a:r>
              <a:rPr lang="ru-RU" sz="3200" i="1">
                <a:sym typeface="Symbol" pitchFamily="18" charset="2"/>
              </a:rPr>
              <a:t></a:t>
            </a:r>
            <a:r>
              <a:rPr lang="en-US" sz="3200" i="1"/>
              <a:t>A</a:t>
            </a:r>
            <a:r>
              <a:rPr lang="en-US" sz="3200" i="1">
                <a:sym typeface="Symbol" pitchFamily="18" charset="2"/>
              </a:rPr>
              <a:t>B</a:t>
            </a:r>
            <a:r>
              <a:rPr lang="ru-RU" sz="3200" i="1">
                <a:sym typeface="Symbol" pitchFamily="18" charset="2"/>
              </a:rPr>
              <a:t>М</a:t>
            </a:r>
            <a:r>
              <a:rPr lang="en-US" sz="3200" i="1">
                <a:sym typeface="Symbol" pitchFamily="18" charset="2"/>
              </a:rPr>
              <a:t> </a:t>
            </a:r>
            <a:r>
              <a:rPr lang="ru-RU" sz="3200" i="1">
                <a:sym typeface="Symbol" pitchFamily="18" charset="2"/>
              </a:rPr>
              <a:t>  </a:t>
            </a:r>
            <a:r>
              <a:rPr lang="en-US" sz="3200" i="1"/>
              <a:t>A</a:t>
            </a:r>
            <a:r>
              <a:rPr lang="ru-RU" sz="3200" i="1" baseline="-25000"/>
              <a:t>1</a:t>
            </a:r>
            <a:r>
              <a:rPr lang="en-US" sz="3200" i="1">
                <a:sym typeface="Symbol" pitchFamily="18" charset="2"/>
              </a:rPr>
              <a:t>B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ru-RU" sz="3200" i="1">
                <a:sym typeface="Symbol" pitchFamily="18" charset="2"/>
              </a:rPr>
              <a:t>М</a:t>
            </a:r>
            <a:endParaRPr lang="ru-RU" sz="3200" i="1" baseline="-25000">
              <a:sym typeface="Symbol" pitchFamily="18" charset="2"/>
            </a:endParaRPr>
          </a:p>
          <a:p>
            <a:pPr marL="1074738" indent="-1074738">
              <a:spcBef>
                <a:spcPct val="20000"/>
              </a:spcBef>
            </a:pPr>
            <a:r>
              <a:rPr lang="ru-RU" sz="3200" i="1">
                <a:sym typeface="Symbol" pitchFamily="18" charset="2"/>
              </a:rPr>
              <a:t>Найти: А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ru-RU" sz="3200" i="1">
                <a:sym typeface="Symbol" pitchFamily="18" charset="2"/>
              </a:rPr>
              <a:t>В</a:t>
            </a:r>
            <a:r>
              <a:rPr lang="ru-RU" sz="3200" i="1" baseline="-25000">
                <a:sym typeface="Symbol" pitchFamily="18" charset="2"/>
              </a:rPr>
              <a:t>1</a:t>
            </a:r>
            <a:r>
              <a:rPr lang="ru-RU" sz="3200" i="1">
                <a:sym typeface="Symbol" pitchFamily="18" charset="2"/>
              </a:rPr>
              <a:t>, МВ, ВВ</a:t>
            </a:r>
            <a:r>
              <a:rPr lang="ru-RU" sz="3200" i="1" baseline="-25000">
                <a:sym typeface="Symbol" pitchFamily="18" charset="2"/>
              </a:rPr>
              <a:t>1</a:t>
            </a:r>
            <a:endParaRPr lang="ru-RU" sz="3200" i="1">
              <a:sym typeface="Symbol" pitchFamily="18" charset="2"/>
            </a:endParaRP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4500563" y="6092825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№ 98, 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46450"/>
            <a:ext cx="4067175" cy="3511550"/>
          </a:xfrm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Параллельные прямые в пространстве.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21161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i="1" smtClean="0"/>
              <a:t>Определение.</a:t>
            </a:r>
            <a:r>
              <a:rPr lang="ru-RU" sz="2800" smtClean="0"/>
              <a:t> Две прямые называются </a:t>
            </a:r>
            <a:r>
              <a:rPr lang="ru-RU" sz="2800" b="1" smtClean="0"/>
              <a:t>параллельными</a:t>
            </a:r>
            <a:r>
              <a:rPr lang="ru-RU" sz="2800" smtClean="0"/>
              <a:t> в пространстве, если они лежат в одной плоскости и не пересекаются.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Отрезки называются параллельными, если они лежат на параллельных прямых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5076825" y="3783013"/>
            <a:ext cx="3240088" cy="3030537"/>
            <a:chOff x="3198" y="2251"/>
            <a:chExt cx="2041" cy="1909"/>
          </a:xfrm>
        </p:grpSpPr>
        <p:sp>
          <p:nvSpPr>
            <p:cNvPr id="11271" name="AutoShape 6"/>
            <p:cNvSpPr>
              <a:spLocks noChangeArrowheads="1"/>
            </p:cNvSpPr>
            <p:nvPr/>
          </p:nvSpPr>
          <p:spPr bwMode="auto">
            <a:xfrm rot="10800000">
              <a:off x="3515" y="3521"/>
              <a:ext cx="1270" cy="453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2" name="AutoShape 7"/>
            <p:cNvSpPr>
              <a:spLocks noChangeArrowheads="1"/>
            </p:cNvSpPr>
            <p:nvPr/>
          </p:nvSpPr>
          <p:spPr bwMode="auto">
            <a:xfrm rot="10800000">
              <a:off x="3742" y="2432"/>
              <a:ext cx="1270" cy="453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11273" name="AutoShape 9"/>
            <p:cNvCxnSpPr>
              <a:cxnSpLocks noChangeShapeType="1"/>
              <a:stCxn id="11271" idx="0"/>
              <a:endCxn id="11272" idx="0"/>
            </p:cNvCxnSpPr>
            <p:nvPr/>
          </p:nvCxnSpPr>
          <p:spPr bwMode="auto">
            <a:xfrm flipV="1">
              <a:off x="3885" y="2886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4" name="AutoShape 10"/>
            <p:cNvCxnSpPr>
              <a:cxnSpLocks noChangeShapeType="1"/>
              <a:stCxn id="11271" idx="4"/>
              <a:endCxn id="11272" idx="4"/>
            </p:cNvCxnSpPr>
            <p:nvPr/>
          </p:nvCxnSpPr>
          <p:spPr bwMode="auto">
            <a:xfrm flipV="1">
              <a:off x="3515" y="2433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5" name="AutoShape 11"/>
            <p:cNvCxnSpPr>
              <a:cxnSpLocks noChangeShapeType="1"/>
              <a:stCxn id="11271" idx="2"/>
              <a:endCxn id="11272" idx="2"/>
            </p:cNvCxnSpPr>
            <p:nvPr/>
          </p:nvCxnSpPr>
          <p:spPr bwMode="auto">
            <a:xfrm flipV="1">
              <a:off x="4785" y="2433"/>
              <a:ext cx="227" cy="10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6" name="AutoShape 12"/>
            <p:cNvCxnSpPr>
              <a:cxnSpLocks noChangeShapeType="1"/>
              <a:stCxn id="11271" idx="0"/>
              <a:endCxn id="11271" idx="2"/>
            </p:cNvCxnSpPr>
            <p:nvPr/>
          </p:nvCxnSpPr>
          <p:spPr bwMode="auto">
            <a:xfrm flipV="1">
              <a:off x="3885" y="3522"/>
              <a:ext cx="900" cy="45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7" name="AutoShape 13"/>
            <p:cNvCxnSpPr>
              <a:cxnSpLocks noChangeShapeType="1"/>
              <a:stCxn id="11271" idx="0"/>
              <a:endCxn id="11271" idx="4"/>
            </p:cNvCxnSpPr>
            <p:nvPr/>
          </p:nvCxnSpPr>
          <p:spPr bwMode="auto">
            <a:xfrm flipH="1" flipV="1">
              <a:off x="3515" y="3522"/>
              <a:ext cx="370" cy="45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3198" y="343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11279" name="Text Box 15"/>
            <p:cNvSpPr txBox="1">
              <a:spLocks noChangeArrowheads="1"/>
            </p:cNvSpPr>
            <p:nvPr/>
          </p:nvSpPr>
          <p:spPr bwMode="auto">
            <a:xfrm>
              <a:off x="4785" y="3430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</a:p>
          </p:txBody>
        </p:sp>
        <p:sp>
          <p:nvSpPr>
            <p:cNvPr id="11280" name="Text Box 16"/>
            <p:cNvSpPr txBox="1">
              <a:spLocks noChangeArrowheads="1"/>
            </p:cNvSpPr>
            <p:nvPr/>
          </p:nvSpPr>
          <p:spPr bwMode="auto">
            <a:xfrm>
              <a:off x="3878" y="3929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11281" name="Text Box 17"/>
            <p:cNvSpPr txBox="1">
              <a:spLocks noChangeArrowheads="1"/>
            </p:cNvSpPr>
            <p:nvPr/>
          </p:nvSpPr>
          <p:spPr bwMode="auto">
            <a:xfrm>
              <a:off x="4105" y="2840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1282" name="Text Box 18"/>
            <p:cNvSpPr txBox="1">
              <a:spLocks noChangeArrowheads="1"/>
            </p:cNvSpPr>
            <p:nvPr/>
          </p:nvSpPr>
          <p:spPr bwMode="auto">
            <a:xfrm>
              <a:off x="3470" y="225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11283" name="Text Box 19"/>
            <p:cNvSpPr txBox="1">
              <a:spLocks noChangeArrowheads="1"/>
            </p:cNvSpPr>
            <p:nvPr/>
          </p:nvSpPr>
          <p:spPr bwMode="auto">
            <a:xfrm>
              <a:off x="4967" y="2296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  <a:r>
                <a:rPr lang="ru-RU" baseline="-25000"/>
                <a:t>1</a:t>
              </a:r>
              <a:endParaRPr lang="ru-RU"/>
            </a:p>
          </p:txBody>
        </p:sp>
      </p:grpSp>
      <p:sp>
        <p:nvSpPr>
          <p:cNvPr id="11270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Тетраэдр и параллелепипед.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Тетраэдр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Параллелепипед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Сечения тетраэдра</a:t>
            </a:r>
            <a:endParaRPr lang="en-US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Сечения параллелепипеда</a:t>
            </a:r>
            <a:endParaRPr lang="ru-RU" smtClean="0"/>
          </a:p>
          <a:p>
            <a:pPr eaLnBrk="1" hangingPunct="1"/>
            <a:r>
              <a:rPr lang="ru-RU" smtClean="0">
                <a:hlinkClick r:id="rId6" action="ppaction://hlinksldjump"/>
              </a:rPr>
              <a:t>Решение задач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52228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Тетраэдр</a:t>
            </a:r>
          </a:p>
        </p:txBody>
      </p:sp>
      <p:sp>
        <p:nvSpPr>
          <p:cNvPr id="5325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1211263" y="1484313"/>
            <a:ext cx="2855912" cy="3395662"/>
            <a:chOff x="1791" y="1603"/>
            <a:chExt cx="1379" cy="1640"/>
          </a:xfrm>
        </p:grpSpPr>
        <p:cxnSp>
          <p:nvCxnSpPr>
            <p:cNvPr id="53261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635" y="2358"/>
              <a:ext cx="1446" cy="32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3262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638" y="1950"/>
              <a:ext cx="1031" cy="7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3263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2328" y="1986"/>
              <a:ext cx="1031" cy="65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3264" name="Text Box 15"/>
            <p:cNvSpPr txBox="1">
              <a:spLocks noChangeArrowheads="1"/>
            </p:cNvSpPr>
            <p:nvPr/>
          </p:nvSpPr>
          <p:spPr bwMode="auto">
            <a:xfrm>
              <a:off x="2373" y="1603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827088" y="3736975"/>
            <a:ext cx="3806825" cy="1420813"/>
            <a:chOff x="521" y="2750"/>
            <a:chExt cx="1838" cy="686"/>
          </a:xfrm>
        </p:grpSpPr>
        <p:sp>
          <p:nvSpPr>
            <p:cNvPr id="53255" name="AutoShape 6"/>
            <p:cNvSpPr>
              <a:spLocks noChangeArrowheads="1"/>
            </p:cNvSpPr>
            <p:nvPr/>
          </p:nvSpPr>
          <p:spPr bwMode="auto">
            <a:xfrm rot="10800000">
              <a:off x="709" y="2885"/>
              <a:ext cx="1379" cy="415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53256" name="AutoShape 12"/>
            <p:cNvCxnSpPr>
              <a:cxnSpLocks noChangeShapeType="1"/>
              <a:stCxn id="53255" idx="0"/>
              <a:endCxn id="53255" idx="2"/>
            </p:cNvCxnSpPr>
            <p:nvPr/>
          </p:nvCxnSpPr>
          <p:spPr bwMode="auto">
            <a:xfrm flipV="1">
              <a:off x="1111" y="2886"/>
              <a:ext cx="977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3257" name="AutoShape 13"/>
            <p:cNvCxnSpPr>
              <a:cxnSpLocks noChangeShapeType="1"/>
              <a:stCxn id="53255" idx="0"/>
              <a:endCxn id="53255" idx="4"/>
            </p:cNvCxnSpPr>
            <p:nvPr/>
          </p:nvCxnSpPr>
          <p:spPr bwMode="auto">
            <a:xfrm flipH="1" flipV="1">
              <a:off x="709" y="2886"/>
              <a:ext cx="402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3258" name="Text Box 14"/>
            <p:cNvSpPr txBox="1">
              <a:spLocks noChangeArrowheads="1"/>
            </p:cNvSpPr>
            <p:nvPr/>
          </p:nvSpPr>
          <p:spPr bwMode="auto">
            <a:xfrm>
              <a:off x="521" y="2750"/>
              <a:ext cx="247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53259" name="Text Box 16"/>
            <p:cNvSpPr txBox="1">
              <a:spLocks noChangeArrowheads="1"/>
            </p:cNvSpPr>
            <p:nvPr/>
          </p:nvSpPr>
          <p:spPr bwMode="auto">
            <a:xfrm>
              <a:off x="1103" y="3259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53260" name="Text Box 18"/>
            <p:cNvSpPr txBox="1">
              <a:spLocks noChangeArrowheads="1"/>
            </p:cNvSpPr>
            <p:nvPr/>
          </p:nvSpPr>
          <p:spPr bwMode="auto">
            <a:xfrm>
              <a:off x="2064" y="2795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500563" y="1412875"/>
            <a:ext cx="412591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Тетраэдр </a:t>
            </a:r>
            <a:r>
              <a:rPr lang="en-US" sz="3200"/>
              <a:t>DABC.</a:t>
            </a:r>
            <a:endParaRPr lang="ru-RU" sz="320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Рёбра: </a:t>
            </a:r>
            <a:r>
              <a:rPr lang="en-US" sz="3200"/>
              <a:t>AB, BC, AC, DA, DB, DC.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Вершины: </a:t>
            </a:r>
            <a:r>
              <a:rPr lang="en-US" sz="3200"/>
              <a:t>A</a:t>
            </a:r>
            <a:r>
              <a:rPr lang="ru-RU" sz="3200"/>
              <a:t>, </a:t>
            </a:r>
            <a:r>
              <a:rPr lang="en-US" sz="3200"/>
              <a:t>B</a:t>
            </a:r>
            <a:r>
              <a:rPr lang="ru-RU" sz="3200"/>
              <a:t>, </a:t>
            </a:r>
            <a:r>
              <a:rPr lang="en-US" sz="3200"/>
              <a:t>C</a:t>
            </a:r>
            <a:r>
              <a:rPr lang="ru-RU" sz="3200"/>
              <a:t>,</a:t>
            </a:r>
            <a:r>
              <a:rPr lang="en-US" sz="3200"/>
              <a:t> D</a:t>
            </a:r>
            <a:r>
              <a:rPr lang="ru-RU" sz="3200"/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Грани: </a:t>
            </a:r>
            <a:r>
              <a:rPr lang="en-US" sz="3200"/>
              <a:t>ABC, DAB, DBC, DAC.</a:t>
            </a:r>
            <a:r>
              <a:rPr lang="ru-RU" sz="3200"/>
              <a:t>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Основание: АВС.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Боковые грани: </a:t>
            </a:r>
            <a:r>
              <a:rPr lang="en-US" sz="3200"/>
              <a:t>DAB, DBC, DAC.</a:t>
            </a:r>
            <a:r>
              <a:rPr lang="ru-RU" sz="3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4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4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Тетраэдр</a:t>
            </a: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76" name="Rectangle 16"/>
          <p:cNvSpPr>
            <a:spLocks noChangeArrowheads="1"/>
          </p:cNvSpPr>
          <p:nvPr/>
        </p:nvSpPr>
        <p:spPr bwMode="auto">
          <a:xfrm>
            <a:off x="4500563" y="1412875"/>
            <a:ext cx="412591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Тетраэдр </a:t>
            </a:r>
            <a:r>
              <a:rPr lang="en-US" sz="3200"/>
              <a:t>DABC.</a:t>
            </a:r>
            <a:endParaRPr lang="ru-RU" sz="320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Рёбра: </a:t>
            </a:r>
            <a:r>
              <a:rPr lang="en-US" sz="3200"/>
              <a:t>AB, BC, AC, DA, DB, DC.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Вершины: </a:t>
            </a:r>
            <a:r>
              <a:rPr lang="en-US" sz="3200"/>
              <a:t>A</a:t>
            </a:r>
            <a:r>
              <a:rPr lang="ru-RU" sz="3200"/>
              <a:t>, </a:t>
            </a:r>
            <a:r>
              <a:rPr lang="en-US" sz="3200"/>
              <a:t>B</a:t>
            </a:r>
            <a:r>
              <a:rPr lang="ru-RU" sz="3200"/>
              <a:t>, </a:t>
            </a:r>
            <a:r>
              <a:rPr lang="en-US" sz="3200"/>
              <a:t>C</a:t>
            </a:r>
            <a:r>
              <a:rPr lang="ru-RU" sz="3200"/>
              <a:t>,</a:t>
            </a:r>
            <a:r>
              <a:rPr lang="en-US" sz="3200"/>
              <a:t> D</a:t>
            </a:r>
            <a:r>
              <a:rPr lang="ru-RU" sz="3200"/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Грани: </a:t>
            </a:r>
            <a:r>
              <a:rPr lang="en-US" sz="3200"/>
              <a:t>ABC, DAB, DBC, DAC.</a:t>
            </a:r>
            <a:r>
              <a:rPr lang="ru-RU" sz="3200"/>
              <a:t>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Основание: АВС.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Боковые грани: </a:t>
            </a:r>
            <a:r>
              <a:rPr lang="en-US" sz="3200"/>
              <a:t>DAB, DBC, DAC.</a:t>
            </a:r>
            <a:r>
              <a:rPr lang="ru-RU" sz="3200"/>
              <a:t> </a:t>
            </a:r>
          </a:p>
        </p:txBody>
      </p:sp>
      <p:grpSp>
        <p:nvGrpSpPr>
          <p:cNvPr id="54277" name="Group 17"/>
          <p:cNvGrpSpPr>
            <a:grpSpLocks/>
          </p:cNvGrpSpPr>
          <p:nvPr/>
        </p:nvGrpSpPr>
        <p:grpSpPr bwMode="auto">
          <a:xfrm>
            <a:off x="323850" y="1484313"/>
            <a:ext cx="4310063" cy="3022600"/>
            <a:chOff x="204" y="935"/>
            <a:chExt cx="2715" cy="1904"/>
          </a:xfrm>
        </p:grpSpPr>
        <p:cxnSp>
          <p:nvCxnSpPr>
            <p:cNvPr id="54278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235" y="1447"/>
              <a:ext cx="1523" cy="1072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4279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1254" y="1500"/>
              <a:ext cx="1523" cy="96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4280" name="Text Box 15"/>
            <p:cNvSpPr txBox="1">
              <a:spLocks noChangeArrowheads="1"/>
            </p:cNvSpPr>
            <p:nvPr/>
          </p:nvSpPr>
          <p:spPr bwMode="auto">
            <a:xfrm>
              <a:off x="1320" y="935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54281" name="AutoShape 6"/>
            <p:cNvSpPr>
              <a:spLocks noChangeArrowheads="1"/>
            </p:cNvSpPr>
            <p:nvPr/>
          </p:nvSpPr>
          <p:spPr bwMode="auto">
            <a:xfrm rot="10800000" flipV="1">
              <a:off x="461" y="2117"/>
              <a:ext cx="2037" cy="613"/>
            </a:xfrm>
            <a:prstGeom prst="triangle">
              <a:avLst>
                <a:gd name="adj" fmla="val 62144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82" name="Text Box 14"/>
            <p:cNvSpPr txBox="1">
              <a:spLocks noChangeArrowheads="1"/>
            </p:cNvSpPr>
            <p:nvPr/>
          </p:nvSpPr>
          <p:spPr bwMode="auto">
            <a:xfrm>
              <a:off x="204" y="2541"/>
              <a:ext cx="3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54283" name="Text Box 16"/>
            <p:cNvSpPr txBox="1">
              <a:spLocks noChangeArrowheads="1"/>
            </p:cNvSpPr>
            <p:nvPr/>
          </p:nvSpPr>
          <p:spPr bwMode="auto">
            <a:xfrm>
              <a:off x="1283" y="1911"/>
              <a:ext cx="27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54284" name="Text Box 18"/>
            <p:cNvSpPr txBox="1">
              <a:spLocks noChangeArrowheads="1"/>
            </p:cNvSpPr>
            <p:nvPr/>
          </p:nvSpPr>
          <p:spPr bwMode="auto">
            <a:xfrm>
              <a:off x="2483" y="2608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cxnSp>
          <p:nvCxnSpPr>
            <p:cNvPr id="54285" name="AutoShape 25"/>
            <p:cNvCxnSpPr>
              <a:cxnSpLocks noChangeShapeType="1"/>
              <a:stCxn id="54281" idx="2"/>
              <a:endCxn id="54281" idx="4"/>
            </p:cNvCxnSpPr>
            <p:nvPr/>
          </p:nvCxnSpPr>
          <p:spPr bwMode="auto">
            <a:xfrm flipH="1" flipV="1">
              <a:off x="462" y="2729"/>
              <a:ext cx="2037" cy="1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4286" name="AutoShape 26"/>
            <p:cNvCxnSpPr>
              <a:cxnSpLocks noChangeShapeType="1"/>
              <a:stCxn id="54281" idx="0"/>
            </p:cNvCxnSpPr>
            <p:nvPr/>
          </p:nvCxnSpPr>
          <p:spPr bwMode="auto">
            <a:xfrm flipV="1">
              <a:off x="1233" y="1253"/>
              <a:ext cx="286" cy="86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Тетраэдр</a:t>
            </a: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5300" name="Group 4"/>
          <p:cNvGrpSpPr>
            <a:grpSpLocks/>
          </p:cNvGrpSpPr>
          <p:nvPr/>
        </p:nvGrpSpPr>
        <p:grpSpPr bwMode="auto">
          <a:xfrm>
            <a:off x="565150" y="2349500"/>
            <a:ext cx="2855913" cy="3395663"/>
            <a:chOff x="1791" y="1603"/>
            <a:chExt cx="1379" cy="1640"/>
          </a:xfrm>
        </p:grpSpPr>
        <p:cxnSp>
          <p:nvCxnSpPr>
            <p:cNvPr id="55335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635" y="2358"/>
              <a:ext cx="1446" cy="32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5336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638" y="1950"/>
              <a:ext cx="1031" cy="726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5337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2328" y="1986"/>
              <a:ext cx="1031" cy="65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5338" name="Text Box 15"/>
            <p:cNvSpPr txBox="1">
              <a:spLocks noChangeArrowheads="1"/>
            </p:cNvSpPr>
            <p:nvPr/>
          </p:nvSpPr>
          <p:spPr bwMode="auto">
            <a:xfrm>
              <a:off x="2373" y="1603"/>
              <a:ext cx="295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</p:grpSp>
      <p:grpSp>
        <p:nvGrpSpPr>
          <p:cNvPr id="55301" name="Group 9"/>
          <p:cNvGrpSpPr>
            <a:grpSpLocks/>
          </p:cNvGrpSpPr>
          <p:nvPr/>
        </p:nvGrpSpPr>
        <p:grpSpPr bwMode="auto">
          <a:xfrm>
            <a:off x="179388" y="4581525"/>
            <a:ext cx="3806825" cy="1420813"/>
            <a:chOff x="521" y="2750"/>
            <a:chExt cx="1838" cy="686"/>
          </a:xfrm>
        </p:grpSpPr>
        <p:sp>
          <p:nvSpPr>
            <p:cNvPr id="55329" name="AutoShape 6"/>
            <p:cNvSpPr>
              <a:spLocks noChangeArrowheads="1"/>
            </p:cNvSpPr>
            <p:nvPr/>
          </p:nvSpPr>
          <p:spPr bwMode="auto">
            <a:xfrm rot="10800000">
              <a:off x="709" y="2885"/>
              <a:ext cx="1379" cy="415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55330" name="AutoShape 12"/>
            <p:cNvCxnSpPr>
              <a:cxnSpLocks noChangeShapeType="1"/>
              <a:stCxn id="55329" idx="0"/>
              <a:endCxn id="55329" idx="2"/>
            </p:cNvCxnSpPr>
            <p:nvPr/>
          </p:nvCxnSpPr>
          <p:spPr bwMode="auto">
            <a:xfrm flipV="1">
              <a:off x="1111" y="2886"/>
              <a:ext cx="977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5331" name="AutoShape 13"/>
            <p:cNvCxnSpPr>
              <a:cxnSpLocks noChangeShapeType="1"/>
              <a:stCxn id="55329" idx="0"/>
              <a:endCxn id="55329" idx="4"/>
            </p:cNvCxnSpPr>
            <p:nvPr/>
          </p:nvCxnSpPr>
          <p:spPr bwMode="auto">
            <a:xfrm flipH="1" flipV="1">
              <a:off x="709" y="2886"/>
              <a:ext cx="402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5332" name="Text Box 14"/>
            <p:cNvSpPr txBox="1">
              <a:spLocks noChangeArrowheads="1"/>
            </p:cNvSpPr>
            <p:nvPr/>
          </p:nvSpPr>
          <p:spPr bwMode="auto">
            <a:xfrm>
              <a:off x="521" y="2750"/>
              <a:ext cx="247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55333" name="Text Box 16"/>
            <p:cNvSpPr txBox="1">
              <a:spLocks noChangeArrowheads="1"/>
            </p:cNvSpPr>
            <p:nvPr/>
          </p:nvSpPr>
          <p:spPr bwMode="auto">
            <a:xfrm>
              <a:off x="1103" y="3259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55334" name="Text Box 18"/>
            <p:cNvSpPr txBox="1">
              <a:spLocks noChangeArrowheads="1"/>
            </p:cNvSpPr>
            <p:nvPr/>
          </p:nvSpPr>
          <p:spPr bwMode="auto">
            <a:xfrm>
              <a:off x="2064" y="2795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69648" name="Rectangle 16"/>
          <p:cNvSpPr>
            <a:spLocks noChangeArrowheads="1"/>
          </p:cNvSpPr>
          <p:nvPr/>
        </p:nvSpPr>
        <p:spPr bwMode="auto">
          <a:xfrm>
            <a:off x="3779838" y="1412875"/>
            <a:ext cx="45370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Назовите все пары скрещивающихся рёбер.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Докажите, что </a:t>
            </a:r>
            <a:br>
              <a:rPr lang="ru-RU" sz="3000"/>
            </a:br>
            <a:r>
              <a:rPr lang="en-US" sz="3000"/>
              <a:t>MN || </a:t>
            </a:r>
            <a:r>
              <a:rPr lang="ru-RU" sz="3000"/>
              <a:t>(</a:t>
            </a:r>
            <a:r>
              <a:rPr lang="en-US" sz="3000"/>
              <a:t>A</a:t>
            </a:r>
            <a:r>
              <a:rPr lang="ru-RU" sz="3000"/>
              <a:t>В</a:t>
            </a:r>
            <a:r>
              <a:rPr lang="en-US" sz="3000"/>
              <a:t>C</a:t>
            </a:r>
            <a:r>
              <a:rPr lang="ru-RU" sz="3000"/>
              <a:t>).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Докажите, что</a:t>
            </a:r>
            <a:br>
              <a:rPr lang="ru-RU" sz="3000"/>
            </a:br>
            <a:r>
              <a:rPr lang="ru-RU" sz="3000"/>
              <a:t> (</a:t>
            </a:r>
            <a:r>
              <a:rPr lang="en-US" sz="3000"/>
              <a:t>MNP</a:t>
            </a:r>
            <a:r>
              <a:rPr lang="ru-RU" sz="3000"/>
              <a:t>) </a:t>
            </a:r>
            <a:r>
              <a:rPr lang="en-US" sz="3000"/>
              <a:t>|| </a:t>
            </a:r>
            <a:r>
              <a:rPr lang="ru-RU" sz="3000"/>
              <a:t>(</a:t>
            </a:r>
            <a:r>
              <a:rPr lang="en-US" sz="3000"/>
              <a:t>A</a:t>
            </a:r>
            <a:r>
              <a:rPr lang="ru-RU" sz="3000"/>
              <a:t>В</a:t>
            </a:r>
            <a:r>
              <a:rPr lang="en-US" sz="3000"/>
              <a:t>C</a:t>
            </a:r>
            <a:r>
              <a:rPr lang="ru-RU" sz="3000"/>
              <a:t>).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endParaRPr lang="en-US" sz="3000"/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887413" y="3403600"/>
            <a:ext cx="1152525" cy="1787525"/>
            <a:chOff x="558" y="2147"/>
            <a:chExt cx="726" cy="1126"/>
          </a:xfrm>
        </p:grpSpPr>
        <p:grpSp>
          <p:nvGrpSpPr>
            <p:cNvPr id="55317" name="Group 38"/>
            <p:cNvGrpSpPr>
              <a:grpSpLocks/>
            </p:cNvGrpSpPr>
            <p:nvPr/>
          </p:nvGrpSpPr>
          <p:grpSpPr bwMode="auto">
            <a:xfrm>
              <a:off x="558" y="2147"/>
              <a:ext cx="726" cy="866"/>
              <a:chOff x="975" y="2296"/>
              <a:chExt cx="726" cy="866"/>
            </a:xfrm>
          </p:grpSpPr>
          <p:cxnSp>
            <p:nvCxnSpPr>
              <p:cNvPr id="55324" name="AutoShape 42"/>
              <p:cNvCxnSpPr>
                <a:cxnSpLocks noChangeShapeType="1"/>
              </p:cNvCxnSpPr>
              <p:nvPr/>
            </p:nvCxnSpPr>
            <p:spPr bwMode="auto">
              <a:xfrm flipH="1" flipV="1">
                <a:off x="1202" y="2614"/>
                <a:ext cx="263" cy="40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55325" name="Text Box 44"/>
              <p:cNvSpPr txBox="1">
                <a:spLocks noChangeArrowheads="1"/>
              </p:cNvSpPr>
              <p:nvPr/>
            </p:nvSpPr>
            <p:spPr bwMode="auto">
              <a:xfrm>
                <a:off x="975" y="2432"/>
                <a:ext cx="27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M</a:t>
                </a:r>
                <a:endParaRPr lang="ru-RU"/>
              </a:p>
            </p:txBody>
          </p:sp>
          <p:sp>
            <p:nvSpPr>
              <p:cNvPr id="55326" name="Text Box 46"/>
              <p:cNvSpPr txBox="1">
                <a:spLocks noChangeArrowheads="1"/>
              </p:cNvSpPr>
              <p:nvPr/>
            </p:nvSpPr>
            <p:spPr bwMode="auto">
              <a:xfrm>
                <a:off x="1429" y="2931"/>
                <a:ext cx="27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N</a:t>
                </a:r>
                <a:endParaRPr lang="ru-RU"/>
              </a:p>
            </p:txBody>
          </p:sp>
          <p:sp>
            <p:nvSpPr>
              <p:cNvPr id="55327" name="Line 48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28" name="Line 68"/>
              <p:cNvSpPr>
                <a:spLocks noChangeShapeType="1"/>
              </p:cNvSpPr>
              <p:nvPr/>
            </p:nvSpPr>
            <p:spPr bwMode="auto">
              <a:xfrm>
                <a:off x="975" y="2886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5318" name="Group 59"/>
            <p:cNvGrpSpPr>
              <a:grpSpLocks/>
            </p:cNvGrpSpPr>
            <p:nvPr/>
          </p:nvGrpSpPr>
          <p:grpSpPr bwMode="auto">
            <a:xfrm>
              <a:off x="1147" y="2317"/>
              <a:ext cx="48" cy="70"/>
              <a:chOff x="1066" y="2000"/>
              <a:chExt cx="48" cy="70"/>
            </a:xfrm>
          </p:grpSpPr>
          <p:sp>
            <p:nvSpPr>
              <p:cNvPr id="55322" name="Line 49"/>
              <p:cNvSpPr>
                <a:spLocks noChangeShapeType="1"/>
              </p:cNvSpPr>
              <p:nvPr/>
            </p:nvSpPr>
            <p:spPr bwMode="auto">
              <a:xfrm>
                <a:off x="1069" y="2000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23" name="Line 50"/>
              <p:cNvSpPr>
                <a:spLocks noChangeShapeType="1"/>
              </p:cNvSpPr>
              <p:nvPr/>
            </p:nvSpPr>
            <p:spPr bwMode="auto">
              <a:xfrm>
                <a:off x="1066" y="2024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5319" name="Group 83"/>
            <p:cNvGrpSpPr>
              <a:grpSpLocks/>
            </p:cNvGrpSpPr>
            <p:nvPr/>
          </p:nvGrpSpPr>
          <p:grpSpPr bwMode="auto">
            <a:xfrm>
              <a:off x="948" y="3203"/>
              <a:ext cx="48" cy="70"/>
              <a:chOff x="1066" y="2000"/>
              <a:chExt cx="48" cy="70"/>
            </a:xfrm>
          </p:grpSpPr>
          <p:sp>
            <p:nvSpPr>
              <p:cNvPr id="55320" name="Line 84"/>
              <p:cNvSpPr>
                <a:spLocks noChangeShapeType="1"/>
              </p:cNvSpPr>
              <p:nvPr/>
            </p:nvSpPr>
            <p:spPr bwMode="auto">
              <a:xfrm>
                <a:off x="1069" y="2000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21" name="Line 85"/>
              <p:cNvSpPr>
                <a:spLocks noChangeShapeType="1"/>
              </p:cNvSpPr>
              <p:nvPr/>
            </p:nvSpPr>
            <p:spPr bwMode="auto">
              <a:xfrm>
                <a:off x="1066" y="2024"/>
                <a:ext cx="45" cy="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" name="Group 67"/>
          <p:cNvGrpSpPr>
            <a:grpSpLocks/>
          </p:cNvGrpSpPr>
          <p:nvPr/>
        </p:nvGrpSpPr>
        <p:grpSpPr bwMode="auto">
          <a:xfrm>
            <a:off x="1246188" y="3390900"/>
            <a:ext cx="2173287" cy="1162050"/>
            <a:chOff x="785" y="2136"/>
            <a:chExt cx="1369" cy="732"/>
          </a:xfrm>
        </p:grpSpPr>
        <p:sp>
          <p:nvSpPr>
            <p:cNvPr id="55305" name="Text Box 45"/>
            <p:cNvSpPr txBox="1">
              <a:spLocks noChangeArrowheads="1"/>
            </p:cNvSpPr>
            <p:nvPr/>
          </p:nvSpPr>
          <p:spPr bwMode="auto">
            <a:xfrm>
              <a:off x="1791" y="2296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P</a:t>
              </a:r>
              <a:endParaRPr lang="ru-RU"/>
            </a:p>
          </p:txBody>
        </p:sp>
        <p:grpSp>
          <p:nvGrpSpPr>
            <p:cNvPr id="55306" name="Group 66"/>
            <p:cNvGrpSpPr>
              <a:grpSpLocks/>
            </p:cNvGrpSpPr>
            <p:nvPr/>
          </p:nvGrpSpPr>
          <p:grpSpPr bwMode="auto">
            <a:xfrm>
              <a:off x="785" y="2136"/>
              <a:ext cx="1160" cy="732"/>
              <a:chOff x="785" y="2136"/>
              <a:chExt cx="1160" cy="732"/>
            </a:xfrm>
          </p:grpSpPr>
          <p:cxnSp>
            <p:nvCxnSpPr>
              <p:cNvPr id="55307" name="AutoShape 41"/>
              <p:cNvCxnSpPr>
                <a:cxnSpLocks noChangeShapeType="1"/>
              </p:cNvCxnSpPr>
              <p:nvPr/>
            </p:nvCxnSpPr>
            <p:spPr bwMode="auto">
              <a:xfrm flipV="1">
                <a:off x="1050" y="2474"/>
                <a:ext cx="719" cy="394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grpSp>
            <p:nvGrpSpPr>
              <p:cNvPr id="55308" name="Group 63"/>
              <p:cNvGrpSpPr>
                <a:grpSpLocks/>
              </p:cNvGrpSpPr>
              <p:nvPr/>
            </p:nvGrpSpPr>
            <p:grpSpPr bwMode="auto">
              <a:xfrm>
                <a:off x="1553" y="2136"/>
                <a:ext cx="63" cy="81"/>
                <a:chOff x="1338" y="1888"/>
                <a:chExt cx="63" cy="81"/>
              </a:xfrm>
            </p:grpSpPr>
            <p:sp>
              <p:nvSpPr>
                <p:cNvPr id="55314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1338" y="1888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15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1350" y="1903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1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1356" y="1924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5309" name="Group 86"/>
              <p:cNvGrpSpPr>
                <a:grpSpLocks/>
              </p:cNvGrpSpPr>
              <p:nvPr/>
            </p:nvGrpSpPr>
            <p:grpSpPr bwMode="auto">
              <a:xfrm>
                <a:off x="1882" y="2659"/>
                <a:ext cx="63" cy="81"/>
                <a:chOff x="1338" y="1888"/>
                <a:chExt cx="63" cy="81"/>
              </a:xfrm>
            </p:grpSpPr>
            <p:sp>
              <p:nvSpPr>
                <p:cNvPr id="55311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1338" y="1888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12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1350" y="1903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13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1356" y="1924"/>
                  <a:ext cx="45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5310" name="Line 65"/>
              <p:cNvSpPr>
                <a:spLocks noChangeShapeType="1"/>
              </p:cNvSpPr>
              <p:nvPr/>
            </p:nvSpPr>
            <p:spPr bwMode="auto">
              <a:xfrm flipH="1">
                <a:off x="785" y="2470"/>
                <a:ext cx="9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8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Тетраэдр</a:t>
            </a: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565150" y="1916113"/>
            <a:ext cx="2855913" cy="3395662"/>
            <a:chOff x="1791" y="1603"/>
            <a:chExt cx="1379" cy="1640"/>
          </a:xfrm>
        </p:grpSpPr>
        <p:cxnSp>
          <p:nvCxnSpPr>
            <p:cNvPr id="56352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635" y="2358"/>
              <a:ext cx="1446" cy="32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6353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638" y="1950"/>
              <a:ext cx="1031" cy="726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6354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2328" y="1986"/>
              <a:ext cx="1031" cy="65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6355" name="Text Box 15"/>
            <p:cNvSpPr txBox="1">
              <a:spLocks noChangeArrowheads="1"/>
            </p:cNvSpPr>
            <p:nvPr/>
          </p:nvSpPr>
          <p:spPr bwMode="auto">
            <a:xfrm>
              <a:off x="2373" y="1603"/>
              <a:ext cx="295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S</a:t>
              </a:r>
              <a:endParaRPr lang="ru-RU"/>
            </a:p>
          </p:txBody>
        </p:sp>
      </p:grp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179388" y="4168775"/>
            <a:ext cx="3806825" cy="1420813"/>
            <a:chOff x="521" y="2750"/>
            <a:chExt cx="1838" cy="686"/>
          </a:xfrm>
        </p:grpSpPr>
        <p:sp>
          <p:nvSpPr>
            <p:cNvPr id="56346" name="AutoShape 6"/>
            <p:cNvSpPr>
              <a:spLocks noChangeArrowheads="1"/>
            </p:cNvSpPr>
            <p:nvPr/>
          </p:nvSpPr>
          <p:spPr bwMode="auto">
            <a:xfrm rot="10800000">
              <a:off x="709" y="2885"/>
              <a:ext cx="1379" cy="415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56347" name="AutoShape 12"/>
            <p:cNvCxnSpPr>
              <a:cxnSpLocks noChangeShapeType="1"/>
              <a:stCxn id="56346" idx="0"/>
              <a:endCxn id="56346" idx="2"/>
            </p:cNvCxnSpPr>
            <p:nvPr/>
          </p:nvCxnSpPr>
          <p:spPr bwMode="auto">
            <a:xfrm flipV="1">
              <a:off x="1111" y="2886"/>
              <a:ext cx="977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6348" name="AutoShape 13"/>
            <p:cNvCxnSpPr>
              <a:cxnSpLocks noChangeShapeType="1"/>
              <a:stCxn id="56346" idx="0"/>
              <a:endCxn id="56346" idx="4"/>
            </p:cNvCxnSpPr>
            <p:nvPr/>
          </p:nvCxnSpPr>
          <p:spPr bwMode="auto">
            <a:xfrm flipH="1" flipV="1">
              <a:off x="709" y="2886"/>
              <a:ext cx="402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6349" name="Text Box 14"/>
            <p:cNvSpPr txBox="1">
              <a:spLocks noChangeArrowheads="1"/>
            </p:cNvSpPr>
            <p:nvPr/>
          </p:nvSpPr>
          <p:spPr bwMode="auto">
            <a:xfrm>
              <a:off x="521" y="2750"/>
              <a:ext cx="247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56350" name="Text Box 16"/>
            <p:cNvSpPr txBox="1">
              <a:spLocks noChangeArrowheads="1"/>
            </p:cNvSpPr>
            <p:nvPr/>
          </p:nvSpPr>
          <p:spPr bwMode="auto">
            <a:xfrm>
              <a:off x="1103" y="3259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56351" name="Text Box 18"/>
            <p:cNvSpPr txBox="1">
              <a:spLocks noChangeArrowheads="1"/>
            </p:cNvSpPr>
            <p:nvPr/>
          </p:nvSpPr>
          <p:spPr bwMode="auto">
            <a:xfrm>
              <a:off x="2064" y="2795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  <a:endParaRPr lang="ru-RU"/>
            </a:p>
          </p:txBody>
        </p:sp>
      </p:grp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3851275" y="2133600"/>
            <a:ext cx="4824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Дано: </a:t>
            </a:r>
            <a:r>
              <a:rPr lang="en-US" sz="3000"/>
              <a:t>SABC</a:t>
            </a:r>
            <a:r>
              <a:rPr lang="ru-RU" sz="3000"/>
              <a:t> – тетраэдр, </a:t>
            </a:r>
            <a:r>
              <a:rPr lang="en-US" sz="3000"/>
              <a:t>AM=MB, BN=NC, (MNK) || SB, </a:t>
            </a:r>
            <a:br>
              <a:rPr lang="en-US" sz="3000"/>
            </a:br>
            <a:r>
              <a:rPr lang="en-US" sz="3000"/>
              <a:t>(MNK) </a:t>
            </a:r>
            <a:r>
              <a:rPr lang="en-US" sz="3000">
                <a:sym typeface="Symbol" pitchFamily="18" charset="2"/>
              </a:rPr>
              <a:t> (SAB)=KM, </a:t>
            </a:r>
            <a:r>
              <a:rPr lang="en-US" sz="3000"/>
              <a:t>(MNK) </a:t>
            </a:r>
            <a:r>
              <a:rPr lang="en-US" sz="3000">
                <a:sym typeface="Symbol" pitchFamily="18" charset="2"/>
              </a:rPr>
              <a:t> (SBC)=PN.</a:t>
            </a:r>
            <a:endParaRPr lang="ru-RU" sz="3000">
              <a:sym typeface="Symbol" pitchFamily="18" charset="2"/>
            </a:endParaRPr>
          </a:p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>
                <a:sym typeface="Symbol" pitchFamily="18" charset="2"/>
              </a:rPr>
              <a:t>Доказать: </a:t>
            </a:r>
            <a:r>
              <a:rPr lang="en-US" sz="3000">
                <a:sym typeface="Symbol" pitchFamily="18" charset="2"/>
              </a:rPr>
              <a:t>PN</a:t>
            </a:r>
            <a:r>
              <a:rPr lang="en-US" sz="3000"/>
              <a:t> || KM</a:t>
            </a:r>
          </a:p>
        </p:txBody>
      </p:sp>
      <p:sp>
        <p:nvSpPr>
          <p:cNvPr id="55340" name="Text Box 44"/>
          <p:cNvSpPr txBox="1">
            <a:spLocks noChangeArrowheads="1"/>
          </p:cNvSpPr>
          <p:nvPr/>
        </p:nvSpPr>
        <p:spPr bwMode="auto">
          <a:xfrm>
            <a:off x="900113" y="3140075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55342" name="Text Box 46"/>
          <p:cNvSpPr txBox="1">
            <a:spLocks noChangeArrowheads="1"/>
          </p:cNvSpPr>
          <p:nvPr/>
        </p:nvSpPr>
        <p:spPr bwMode="auto">
          <a:xfrm>
            <a:off x="684213" y="4795838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55364" name="Line 68"/>
          <p:cNvSpPr>
            <a:spLocks noChangeShapeType="1"/>
          </p:cNvSpPr>
          <p:nvPr/>
        </p:nvSpPr>
        <p:spPr bwMode="auto">
          <a:xfrm flipV="1">
            <a:off x="755650" y="4651375"/>
            <a:ext cx="71438" cy="714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59"/>
          <p:cNvGrpSpPr>
            <a:grpSpLocks/>
          </p:cNvGrpSpPr>
          <p:nvPr/>
        </p:nvGrpSpPr>
        <p:grpSpPr bwMode="auto">
          <a:xfrm>
            <a:off x="1908175" y="5011738"/>
            <a:ext cx="76200" cy="111125"/>
            <a:chOff x="1066" y="2000"/>
            <a:chExt cx="48" cy="70"/>
          </a:xfrm>
        </p:grpSpPr>
        <p:sp>
          <p:nvSpPr>
            <p:cNvPr id="56344" name="Line 49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345" name="Line 50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2916238" y="4592638"/>
            <a:ext cx="76200" cy="111125"/>
            <a:chOff x="1066" y="2000"/>
            <a:chExt cx="48" cy="70"/>
          </a:xfrm>
        </p:grpSpPr>
        <p:sp>
          <p:nvSpPr>
            <p:cNvPr id="56342" name="Line 84"/>
            <p:cNvSpPr>
              <a:spLocks noChangeShapeType="1"/>
            </p:cNvSpPr>
            <p:nvPr/>
          </p:nvSpPr>
          <p:spPr bwMode="auto">
            <a:xfrm>
              <a:off x="1069" y="2000"/>
              <a:ext cx="45" cy="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343" name="Line 85"/>
            <p:cNvSpPr>
              <a:spLocks noChangeShapeType="1"/>
            </p:cNvSpPr>
            <p:nvPr/>
          </p:nvSpPr>
          <p:spPr bwMode="auto">
            <a:xfrm>
              <a:off x="1066" y="2024"/>
              <a:ext cx="45" cy="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41" name="Text Box 45"/>
          <p:cNvSpPr txBox="1">
            <a:spLocks noChangeArrowheads="1"/>
          </p:cNvSpPr>
          <p:nvPr/>
        </p:nvSpPr>
        <p:spPr bwMode="auto">
          <a:xfrm>
            <a:off x="2855913" y="31781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sp>
        <p:nvSpPr>
          <p:cNvPr id="70698" name="Line 42"/>
          <p:cNvSpPr>
            <a:spLocks noChangeShapeType="1"/>
          </p:cNvSpPr>
          <p:nvPr/>
        </p:nvSpPr>
        <p:spPr bwMode="auto">
          <a:xfrm flipH="1">
            <a:off x="1277938" y="3427413"/>
            <a:ext cx="149066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99" name="Rectangle 43"/>
          <p:cNvSpPr>
            <a:spLocks noChangeArrowheads="1"/>
          </p:cNvSpPr>
          <p:nvPr/>
        </p:nvSpPr>
        <p:spPr bwMode="auto">
          <a:xfrm>
            <a:off x="395288" y="1341438"/>
            <a:ext cx="10795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№69</a:t>
            </a:r>
            <a:endParaRPr lang="en-US" sz="3000"/>
          </a:p>
        </p:txBody>
      </p:sp>
      <p:sp>
        <p:nvSpPr>
          <p:cNvPr id="70700" name="Line 44"/>
          <p:cNvSpPr>
            <a:spLocks noChangeShapeType="1"/>
          </p:cNvSpPr>
          <p:nvPr/>
        </p:nvSpPr>
        <p:spPr bwMode="auto">
          <a:xfrm flipH="1">
            <a:off x="990600" y="3433763"/>
            <a:ext cx="287338" cy="1439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701" name="Line 45"/>
          <p:cNvSpPr>
            <a:spLocks noChangeShapeType="1"/>
          </p:cNvSpPr>
          <p:nvPr/>
        </p:nvSpPr>
        <p:spPr bwMode="auto">
          <a:xfrm flipH="1">
            <a:off x="2478088" y="3421063"/>
            <a:ext cx="287337" cy="1439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702" name="Line 46"/>
          <p:cNvSpPr>
            <a:spLocks noChangeShapeType="1"/>
          </p:cNvSpPr>
          <p:nvPr/>
        </p:nvSpPr>
        <p:spPr bwMode="auto">
          <a:xfrm flipH="1">
            <a:off x="984250" y="4867275"/>
            <a:ext cx="1490663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2411413" y="4795838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5" name="Line 68"/>
          <p:cNvSpPr>
            <a:spLocks noChangeShapeType="1"/>
          </p:cNvSpPr>
          <p:nvPr/>
        </p:nvSpPr>
        <p:spPr bwMode="auto">
          <a:xfrm flipV="1">
            <a:off x="1187450" y="5083175"/>
            <a:ext cx="71438" cy="714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2771775" y="6021388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4, п.12 № 67, 71(а)</a:t>
            </a:r>
          </a:p>
        </p:txBody>
      </p:sp>
      <p:sp>
        <p:nvSpPr>
          <p:cNvPr id="2" name="Text Box 39"/>
          <p:cNvSpPr txBox="1">
            <a:spLocks noChangeArrowheads="1"/>
          </p:cNvSpPr>
          <p:nvPr/>
        </p:nvSpPr>
        <p:spPr bwMode="auto">
          <a:xfrm>
            <a:off x="468313" y="6021388"/>
            <a:ext cx="3311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</a:t>
            </a:r>
            <a:r>
              <a:rPr lang="en-US" sz="2800">
                <a:solidFill>
                  <a:srgbClr val="0000FF"/>
                </a:solidFill>
              </a:rPr>
              <a:t>71(</a:t>
            </a:r>
            <a:r>
              <a:rPr lang="ru-RU" sz="2800">
                <a:solidFill>
                  <a:srgbClr val="0000FF"/>
                </a:solidFill>
              </a:rPr>
              <a:t>б</a:t>
            </a:r>
            <a:r>
              <a:rPr lang="en-US" sz="2800">
                <a:solidFill>
                  <a:srgbClr val="0000FF"/>
                </a:solidFill>
              </a:rPr>
              <a:t>)</a:t>
            </a:r>
            <a:r>
              <a:rPr lang="ru-RU" sz="2800">
                <a:solidFill>
                  <a:srgbClr val="0000FF"/>
                </a:solidFill>
              </a:rPr>
              <a:t>, 73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2" grpId="0"/>
      <p:bldP spid="55340" grpId="0"/>
      <p:bldP spid="55342" grpId="0"/>
      <p:bldP spid="55364" grpId="0" animBg="1"/>
      <p:bldP spid="55341" grpId="0"/>
      <p:bldP spid="70698" grpId="0" animBg="1"/>
      <p:bldP spid="70699" grpId="0" build="p"/>
      <p:bldP spid="70700" grpId="0" animBg="1"/>
      <p:bldP spid="70701" grpId="0" animBg="1"/>
      <p:bldP spid="70702" grpId="0" animBg="1"/>
      <p:bldP spid="3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94" name="Line 38"/>
          <p:cNvSpPr>
            <a:spLocks noChangeShapeType="1"/>
          </p:cNvSpPr>
          <p:nvPr/>
        </p:nvSpPr>
        <p:spPr bwMode="auto">
          <a:xfrm flipV="1">
            <a:off x="971550" y="1700213"/>
            <a:ext cx="1944688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5" name="Line 39"/>
          <p:cNvSpPr>
            <a:spLocks noChangeShapeType="1"/>
          </p:cNvSpPr>
          <p:nvPr/>
        </p:nvSpPr>
        <p:spPr bwMode="auto">
          <a:xfrm>
            <a:off x="1422400" y="1690688"/>
            <a:ext cx="1047750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6" name="Text Box 15"/>
          <p:cNvSpPr txBox="1">
            <a:spLocks noChangeArrowheads="1"/>
          </p:cNvSpPr>
          <p:nvPr/>
        </p:nvSpPr>
        <p:spPr bwMode="auto">
          <a:xfrm>
            <a:off x="1576388" y="2433638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Параллелепипед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664" name="Text Box 15"/>
          <p:cNvSpPr txBox="1">
            <a:spLocks noChangeArrowheads="1"/>
          </p:cNvSpPr>
          <p:nvPr/>
        </p:nvSpPr>
        <p:spPr bwMode="auto">
          <a:xfrm>
            <a:off x="2447925" y="3638550"/>
            <a:ext cx="611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endParaRPr lang="ru-RU"/>
          </a:p>
        </p:txBody>
      </p:sp>
      <p:sp>
        <p:nvSpPr>
          <p:cNvPr id="70669" name="Text Box 14"/>
          <p:cNvSpPr txBox="1">
            <a:spLocks noChangeArrowheads="1"/>
          </p:cNvSpPr>
          <p:nvPr/>
        </p:nvSpPr>
        <p:spPr bwMode="auto">
          <a:xfrm>
            <a:off x="676275" y="3638550"/>
            <a:ext cx="511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70670" name="Text Box 16"/>
          <p:cNvSpPr txBox="1">
            <a:spLocks noChangeArrowheads="1"/>
          </p:cNvSpPr>
          <p:nvPr/>
        </p:nvSpPr>
        <p:spPr bwMode="auto">
          <a:xfrm>
            <a:off x="3240088" y="2781300"/>
            <a:ext cx="611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70671" name="Text Box 18"/>
          <p:cNvSpPr txBox="1">
            <a:spLocks noChangeArrowheads="1"/>
          </p:cNvSpPr>
          <p:nvPr/>
        </p:nvSpPr>
        <p:spPr bwMode="auto">
          <a:xfrm>
            <a:off x="1403350" y="2708275"/>
            <a:ext cx="611188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endParaRPr lang="ru-RU"/>
          </a:p>
        </p:txBody>
      </p:sp>
      <p:sp>
        <p:nvSpPr>
          <p:cNvPr id="70674" name="AutoShape 18"/>
          <p:cNvSpPr>
            <a:spLocks noChangeArrowheads="1"/>
          </p:cNvSpPr>
          <p:nvPr/>
        </p:nvSpPr>
        <p:spPr bwMode="auto">
          <a:xfrm>
            <a:off x="971550" y="2997200"/>
            <a:ext cx="2303463" cy="647700"/>
          </a:xfrm>
          <a:prstGeom prst="parallelogram">
            <a:avLst>
              <a:gd name="adj" fmla="val 125000"/>
            </a:avLst>
          </a:prstGeom>
          <a:noFill/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75" name="Text Box 15"/>
          <p:cNvSpPr txBox="1">
            <a:spLocks noChangeArrowheads="1"/>
          </p:cNvSpPr>
          <p:nvPr/>
        </p:nvSpPr>
        <p:spPr bwMode="auto">
          <a:xfrm>
            <a:off x="2087563" y="2341563"/>
            <a:ext cx="611187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70676" name="Text Box 14"/>
          <p:cNvSpPr txBox="1">
            <a:spLocks noChangeArrowheads="1"/>
          </p:cNvSpPr>
          <p:nvPr/>
        </p:nvSpPr>
        <p:spPr bwMode="auto">
          <a:xfrm>
            <a:off x="315913" y="2341563"/>
            <a:ext cx="511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70677" name="Text Box 16"/>
          <p:cNvSpPr txBox="1">
            <a:spLocks noChangeArrowheads="1"/>
          </p:cNvSpPr>
          <p:nvPr/>
        </p:nvSpPr>
        <p:spPr bwMode="auto">
          <a:xfrm>
            <a:off x="2879725" y="1484313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70678" name="Text Box 18"/>
          <p:cNvSpPr txBox="1">
            <a:spLocks noChangeArrowheads="1"/>
          </p:cNvSpPr>
          <p:nvPr/>
        </p:nvSpPr>
        <p:spPr bwMode="auto">
          <a:xfrm>
            <a:off x="1042988" y="1411288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ru-RU" baseline="-25000"/>
              <a:t>1</a:t>
            </a:r>
            <a:endParaRPr lang="ru-RU"/>
          </a:p>
        </p:txBody>
      </p:sp>
      <p:sp>
        <p:nvSpPr>
          <p:cNvPr id="70679" name="AutoShape 23"/>
          <p:cNvSpPr>
            <a:spLocks noChangeArrowheads="1"/>
          </p:cNvSpPr>
          <p:nvPr/>
        </p:nvSpPr>
        <p:spPr bwMode="auto">
          <a:xfrm>
            <a:off x="611188" y="1700213"/>
            <a:ext cx="2303462" cy="647700"/>
          </a:xfrm>
          <a:prstGeom prst="parallelogram">
            <a:avLst>
              <a:gd name="adj" fmla="val 125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80" name="Line 24"/>
          <p:cNvSpPr>
            <a:spLocks noChangeShapeType="1"/>
          </p:cNvSpPr>
          <p:nvPr/>
        </p:nvSpPr>
        <p:spPr bwMode="auto">
          <a:xfrm>
            <a:off x="611188" y="2349500"/>
            <a:ext cx="360362" cy="12969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1" name="Line 25"/>
          <p:cNvSpPr>
            <a:spLocks noChangeShapeType="1"/>
          </p:cNvSpPr>
          <p:nvPr/>
        </p:nvSpPr>
        <p:spPr bwMode="auto">
          <a:xfrm>
            <a:off x="2109788" y="2347913"/>
            <a:ext cx="360362" cy="12969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2" name="Line 26"/>
          <p:cNvSpPr>
            <a:spLocks noChangeShapeType="1"/>
          </p:cNvSpPr>
          <p:nvPr/>
        </p:nvSpPr>
        <p:spPr bwMode="auto">
          <a:xfrm>
            <a:off x="2916238" y="1700213"/>
            <a:ext cx="360362" cy="12969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3" name="Line 27"/>
          <p:cNvSpPr>
            <a:spLocks noChangeShapeType="1"/>
          </p:cNvSpPr>
          <p:nvPr/>
        </p:nvSpPr>
        <p:spPr bwMode="auto">
          <a:xfrm>
            <a:off x="1412875" y="1700213"/>
            <a:ext cx="360363" cy="12969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4" name="Line 28"/>
          <p:cNvSpPr>
            <a:spLocks noChangeShapeType="1"/>
          </p:cNvSpPr>
          <p:nvPr/>
        </p:nvSpPr>
        <p:spPr bwMode="auto">
          <a:xfrm>
            <a:off x="971550" y="3644900"/>
            <a:ext cx="151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5" name="Line 29"/>
          <p:cNvSpPr>
            <a:spLocks noChangeShapeType="1"/>
          </p:cNvSpPr>
          <p:nvPr/>
        </p:nvSpPr>
        <p:spPr bwMode="auto">
          <a:xfrm flipH="1">
            <a:off x="2470150" y="2997200"/>
            <a:ext cx="806450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6" name="Line 30"/>
          <p:cNvSpPr>
            <a:spLocks noChangeShapeType="1"/>
          </p:cNvSpPr>
          <p:nvPr/>
        </p:nvSpPr>
        <p:spPr bwMode="auto">
          <a:xfrm>
            <a:off x="1763713" y="2997200"/>
            <a:ext cx="15128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8" name="Line 32"/>
          <p:cNvSpPr>
            <a:spLocks noChangeShapeType="1"/>
          </p:cNvSpPr>
          <p:nvPr/>
        </p:nvSpPr>
        <p:spPr bwMode="auto">
          <a:xfrm flipH="1">
            <a:off x="971550" y="2997200"/>
            <a:ext cx="806450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9" name="Line 33"/>
          <p:cNvSpPr>
            <a:spLocks noChangeShapeType="1"/>
          </p:cNvSpPr>
          <p:nvPr/>
        </p:nvSpPr>
        <p:spPr bwMode="auto">
          <a:xfrm>
            <a:off x="1412875" y="1700213"/>
            <a:ext cx="360363" cy="12969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635375" y="1412875"/>
            <a:ext cx="532923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Параллелепипед </a:t>
            </a:r>
            <a:r>
              <a:rPr lang="en-US" sz="2800"/>
              <a:t>ABCDA</a:t>
            </a:r>
            <a:r>
              <a:rPr lang="ru-RU" sz="2800" baseline="-25000"/>
              <a:t>1</a:t>
            </a:r>
            <a:r>
              <a:rPr lang="en-US" sz="2800"/>
              <a:t>B</a:t>
            </a:r>
            <a:r>
              <a:rPr lang="ru-RU" sz="2800" baseline="-25000"/>
              <a:t>1</a:t>
            </a:r>
            <a:r>
              <a:rPr lang="en-US" sz="2800"/>
              <a:t>C</a:t>
            </a:r>
            <a:r>
              <a:rPr lang="ru-RU" sz="2800" baseline="-25000"/>
              <a:t>1</a:t>
            </a:r>
            <a:r>
              <a:rPr lang="en-US" sz="2800"/>
              <a:t>D</a:t>
            </a:r>
            <a:r>
              <a:rPr lang="ru-RU" sz="2800" baseline="-25000"/>
              <a:t>1</a:t>
            </a:r>
            <a:r>
              <a:rPr lang="en-US" sz="2800"/>
              <a:t>.</a:t>
            </a:r>
            <a:endParaRPr lang="ru-RU" sz="2800"/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Вершины: </a:t>
            </a:r>
            <a:r>
              <a:rPr lang="en-US" sz="2800"/>
              <a:t/>
            </a:r>
            <a:br>
              <a:rPr lang="en-US" sz="2800"/>
            </a:br>
            <a:r>
              <a:rPr lang="en-US" sz="2800"/>
              <a:t>A</a:t>
            </a:r>
            <a:r>
              <a:rPr lang="ru-RU" sz="2800"/>
              <a:t>, </a:t>
            </a:r>
            <a:r>
              <a:rPr lang="en-US" sz="2800"/>
              <a:t>B</a:t>
            </a:r>
            <a:r>
              <a:rPr lang="ru-RU" sz="2800"/>
              <a:t>, </a:t>
            </a:r>
            <a:r>
              <a:rPr lang="en-US" sz="2800"/>
              <a:t>C</a:t>
            </a:r>
            <a:r>
              <a:rPr lang="ru-RU" sz="2800"/>
              <a:t>,</a:t>
            </a:r>
            <a:r>
              <a:rPr lang="en-US" sz="2800"/>
              <a:t> D, A</a:t>
            </a:r>
            <a:r>
              <a:rPr lang="ru-RU" sz="2800" baseline="-25000"/>
              <a:t>1</a:t>
            </a:r>
            <a:r>
              <a:rPr lang="en-US" sz="2800"/>
              <a:t>, B</a:t>
            </a:r>
            <a:r>
              <a:rPr lang="ru-RU" sz="2800" baseline="-25000"/>
              <a:t>1</a:t>
            </a:r>
            <a:r>
              <a:rPr lang="en-US" sz="2800"/>
              <a:t>, C</a:t>
            </a:r>
            <a:r>
              <a:rPr lang="ru-RU" sz="2800" baseline="-25000"/>
              <a:t>1</a:t>
            </a:r>
            <a:r>
              <a:rPr lang="en-US" sz="2800"/>
              <a:t>, D</a:t>
            </a:r>
            <a:r>
              <a:rPr lang="ru-RU" sz="2800" baseline="-25000"/>
              <a:t>1</a:t>
            </a:r>
            <a:r>
              <a:rPr lang="ru-RU" sz="2800"/>
              <a:t>.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Противоположные: </a:t>
            </a:r>
            <a:br>
              <a:rPr lang="ru-RU" sz="2800"/>
            </a:br>
            <a:r>
              <a:rPr lang="ru-RU" sz="2800"/>
              <a:t>А и </a:t>
            </a:r>
            <a:r>
              <a:rPr lang="en-US" sz="2800"/>
              <a:t>C</a:t>
            </a:r>
            <a:r>
              <a:rPr lang="ru-RU" sz="2800" baseline="-25000"/>
              <a:t>1</a:t>
            </a:r>
            <a:r>
              <a:rPr lang="ru-RU" sz="2800"/>
              <a:t>, </a:t>
            </a:r>
            <a:r>
              <a:rPr lang="en-US" sz="2800"/>
              <a:t>B</a:t>
            </a:r>
            <a:r>
              <a:rPr lang="ru-RU" sz="2800"/>
              <a:t> и </a:t>
            </a:r>
            <a:r>
              <a:rPr lang="en-US" sz="2800"/>
              <a:t>D</a:t>
            </a:r>
            <a:r>
              <a:rPr lang="ru-RU" sz="2800" baseline="-25000"/>
              <a:t>1</a:t>
            </a:r>
            <a:r>
              <a:rPr lang="ru-RU" sz="2800"/>
              <a:t>, </a:t>
            </a:r>
            <a:r>
              <a:rPr lang="en-US" sz="2800"/>
              <a:t>C</a:t>
            </a:r>
            <a:r>
              <a:rPr lang="ru-RU" sz="2800"/>
              <a:t> и </a:t>
            </a:r>
            <a:r>
              <a:rPr lang="en-US" sz="2800"/>
              <a:t>A</a:t>
            </a:r>
            <a:r>
              <a:rPr lang="ru-RU" sz="2800" baseline="-25000"/>
              <a:t>1</a:t>
            </a:r>
            <a:r>
              <a:rPr lang="en-US" sz="2800"/>
              <a:t>, D</a:t>
            </a:r>
            <a:r>
              <a:rPr lang="ru-RU" sz="2800"/>
              <a:t> и </a:t>
            </a:r>
            <a:r>
              <a:rPr lang="en-US" sz="2800"/>
              <a:t>B</a:t>
            </a:r>
            <a:r>
              <a:rPr lang="ru-RU" sz="2800" baseline="-25000"/>
              <a:t>1</a:t>
            </a:r>
            <a:r>
              <a:rPr lang="ru-RU" sz="2800"/>
              <a:t>.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Диагонали: </a:t>
            </a:r>
            <a:br>
              <a:rPr lang="ru-RU" sz="2800"/>
            </a:br>
            <a:r>
              <a:rPr lang="ru-RU" sz="2800"/>
              <a:t>А</a:t>
            </a:r>
            <a:r>
              <a:rPr lang="en-US" sz="2800"/>
              <a:t>C</a:t>
            </a:r>
            <a:r>
              <a:rPr lang="ru-RU" sz="2800" baseline="-25000"/>
              <a:t>1</a:t>
            </a:r>
            <a:r>
              <a:rPr lang="ru-RU" sz="2800"/>
              <a:t>, </a:t>
            </a:r>
            <a:r>
              <a:rPr lang="en-US" sz="2800"/>
              <a:t>BD</a:t>
            </a:r>
            <a:r>
              <a:rPr lang="ru-RU" sz="2800" baseline="-25000"/>
              <a:t>1</a:t>
            </a:r>
            <a:r>
              <a:rPr lang="ru-RU" sz="2800"/>
              <a:t>, </a:t>
            </a:r>
            <a:r>
              <a:rPr lang="en-US" sz="2800"/>
              <a:t>CA</a:t>
            </a:r>
            <a:r>
              <a:rPr lang="ru-RU" sz="2800" baseline="-25000"/>
              <a:t>1</a:t>
            </a:r>
            <a:r>
              <a:rPr lang="en-US" sz="2800"/>
              <a:t>, DB</a:t>
            </a:r>
            <a:r>
              <a:rPr lang="ru-RU" sz="2800" baseline="-25000"/>
              <a:t>1</a:t>
            </a:r>
            <a:r>
              <a:rPr lang="ru-RU" sz="2800"/>
              <a:t>.</a:t>
            </a:r>
            <a:endParaRPr lang="en-US" sz="2800"/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Рёбра: </a:t>
            </a:r>
            <a:r>
              <a:rPr lang="en-US" sz="2800"/>
              <a:t>AB, BC, CD, AD,</a:t>
            </a:r>
            <a:r>
              <a:rPr lang="ru-RU" sz="2800"/>
              <a:t/>
            </a:r>
            <a:br>
              <a:rPr lang="ru-RU" sz="2800"/>
            </a:br>
            <a:r>
              <a:rPr lang="en-US" sz="2800"/>
              <a:t> A</a:t>
            </a:r>
            <a:r>
              <a:rPr lang="en-US" sz="2800" baseline="-25000"/>
              <a:t>1</a:t>
            </a:r>
            <a:r>
              <a:rPr lang="en-US" sz="2800"/>
              <a:t>B</a:t>
            </a:r>
            <a:r>
              <a:rPr lang="en-US" sz="2800" baseline="-25000"/>
              <a:t>1</a:t>
            </a:r>
            <a:r>
              <a:rPr lang="en-US" sz="2800"/>
              <a:t>, B</a:t>
            </a:r>
            <a:r>
              <a:rPr lang="en-US" sz="2800" baseline="-25000"/>
              <a:t>1</a:t>
            </a:r>
            <a:r>
              <a:rPr lang="en-US" sz="2800"/>
              <a:t>C</a:t>
            </a:r>
            <a:r>
              <a:rPr lang="en-US" sz="2800" baseline="-25000"/>
              <a:t>1</a:t>
            </a:r>
            <a:r>
              <a:rPr lang="en-US" sz="2800"/>
              <a:t>, C</a:t>
            </a:r>
            <a:r>
              <a:rPr lang="en-US" sz="2800" baseline="-25000"/>
              <a:t>1</a:t>
            </a:r>
            <a:r>
              <a:rPr lang="en-US" sz="2800"/>
              <a:t>D</a:t>
            </a:r>
            <a:r>
              <a:rPr lang="en-US" sz="2800" baseline="-25000"/>
              <a:t>1</a:t>
            </a:r>
            <a:r>
              <a:rPr lang="en-US" sz="2800"/>
              <a:t>, A</a:t>
            </a:r>
            <a:r>
              <a:rPr lang="en-US" sz="2800" baseline="-25000"/>
              <a:t>1</a:t>
            </a:r>
            <a:r>
              <a:rPr lang="en-US" sz="2800"/>
              <a:t>D</a:t>
            </a:r>
            <a:r>
              <a:rPr lang="en-US" sz="2800" baseline="-25000"/>
              <a:t>1</a:t>
            </a:r>
            <a:r>
              <a:rPr lang="ru-RU" sz="2800"/>
              <a:t>,</a:t>
            </a:r>
            <a:br>
              <a:rPr lang="ru-RU" sz="2800"/>
            </a:br>
            <a:r>
              <a:rPr lang="ru-RU" sz="2800"/>
              <a:t> </a:t>
            </a:r>
            <a:r>
              <a:rPr lang="en-US" sz="2800"/>
              <a:t>AA</a:t>
            </a:r>
            <a:r>
              <a:rPr lang="en-US" sz="2800" baseline="-25000"/>
              <a:t>1</a:t>
            </a:r>
            <a:r>
              <a:rPr lang="en-US" sz="2800"/>
              <a:t>, BB</a:t>
            </a:r>
            <a:r>
              <a:rPr lang="en-US" sz="2800" baseline="-25000"/>
              <a:t>1</a:t>
            </a:r>
            <a:r>
              <a:rPr lang="en-US" sz="2800"/>
              <a:t>, CC</a:t>
            </a:r>
            <a:r>
              <a:rPr lang="en-US" sz="2800" baseline="-25000"/>
              <a:t>1</a:t>
            </a:r>
            <a:r>
              <a:rPr lang="en-US" sz="2800"/>
              <a:t>, DD</a:t>
            </a:r>
            <a:r>
              <a:rPr lang="en-US" sz="2800" baseline="-25000"/>
              <a:t>1</a:t>
            </a:r>
            <a:r>
              <a:rPr lang="en-US" sz="2800"/>
              <a:t>.</a:t>
            </a:r>
            <a:endParaRPr lang="ru-RU" sz="2800"/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Боковые: </a:t>
            </a:r>
            <a:r>
              <a:rPr lang="en-US" sz="2800"/>
              <a:t>AA</a:t>
            </a:r>
            <a:r>
              <a:rPr lang="en-US" sz="2800" baseline="-25000"/>
              <a:t>1</a:t>
            </a:r>
            <a:r>
              <a:rPr lang="en-US" sz="2800"/>
              <a:t>, BB</a:t>
            </a:r>
            <a:r>
              <a:rPr lang="en-US" sz="2800" baseline="-25000"/>
              <a:t>1</a:t>
            </a:r>
            <a:r>
              <a:rPr lang="en-US" sz="2800"/>
              <a:t>, CC</a:t>
            </a:r>
            <a:r>
              <a:rPr lang="en-US" sz="2800" baseline="-25000"/>
              <a:t>1</a:t>
            </a:r>
            <a:r>
              <a:rPr lang="en-US" sz="2800"/>
              <a:t>, DD</a:t>
            </a:r>
            <a:r>
              <a:rPr lang="en-US" sz="2800" baseline="-25000"/>
              <a:t>1</a:t>
            </a:r>
            <a:endParaRPr lang="ru-RU" sz="2800" baseline="-25000"/>
          </a:p>
        </p:txBody>
      </p:sp>
      <p:sp>
        <p:nvSpPr>
          <p:cNvPr id="70697" name="Line 41"/>
          <p:cNvSpPr>
            <a:spLocks noChangeShapeType="1"/>
          </p:cNvSpPr>
          <p:nvPr/>
        </p:nvSpPr>
        <p:spPr bwMode="auto">
          <a:xfrm>
            <a:off x="611188" y="2349500"/>
            <a:ext cx="2665412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8" name="Line 42"/>
          <p:cNvSpPr>
            <a:spLocks noChangeShapeType="1"/>
          </p:cNvSpPr>
          <p:nvPr/>
        </p:nvSpPr>
        <p:spPr bwMode="auto">
          <a:xfrm flipH="1">
            <a:off x="1763713" y="2349500"/>
            <a:ext cx="360362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4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64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94" grpId="0" animBg="1"/>
      <p:bldP spid="70695" grpId="0" animBg="1"/>
      <p:bldP spid="70696" grpId="0"/>
      <p:bldP spid="70669" grpId="0"/>
      <p:bldP spid="70670" grpId="0"/>
      <p:bldP spid="70671" grpId="0"/>
      <p:bldP spid="70674" grpId="0" animBg="1"/>
      <p:bldP spid="70675" grpId="0"/>
      <p:bldP spid="70676" grpId="0"/>
      <p:bldP spid="70677" grpId="0"/>
      <p:bldP spid="70678" grpId="0"/>
      <p:bldP spid="70679" grpId="0" animBg="1"/>
      <p:bldP spid="70680" grpId="0" animBg="1"/>
      <p:bldP spid="70681" grpId="0" animBg="1"/>
      <p:bldP spid="70682" grpId="0" animBg="1"/>
      <p:bldP spid="70683" grpId="0" animBg="1"/>
      <p:bldP spid="70684" grpId="0" animBg="1"/>
      <p:bldP spid="70685" grpId="0" animBg="1"/>
      <p:bldP spid="70686" grpId="0" animBg="1"/>
      <p:bldP spid="70686" grpId="1" animBg="1"/>
      <p:bldP spid="70688" grpId="0" animBg="1"/>
      <p:bldP spid="70688" grpId="1" animBg="1"/>
      <p:bldP spid="70689" grpId="0" animBg="1"/>
      <p:bldP spid="70689" grpId="1" animBg="1"/>
      <p:bldP spid="64557" grpId="0" uiExpand="1" build="p"/>
      <p:bldP spid="70697" grpId="0" animBg="1"/>
      <p:bldP spid="7069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Параллелепипед</a:t>
            </a:r>
          </a:p>
        </p:txBody>
      </p:sp>
      <p:sp>
        <p:nvSpPr>
          <p:cNvPr id="737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635375" y="1412875"/>
            <a:ext cx="53292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Грани: </a:t>
            </a:r>
            <a:r>
              <a:rPr lang="en-US" sz="2800"/>
              <a:t>ABCD, A</a:t>
            </a:r>
            <a:r>
              <a:rPr lang="ru-RU" sz="2800" baseline="-25000"/>
              <a:t>1</a:t>
            </a:r>
            <a:r>
              <a:rPr lang="en-US" sz="2800"/>
              <a:t>B</a:t>
            </a:r>
            <a:r>
              <a:rPr lang="ru-RU" sz="2800" baseline="-25000"/>
              <a:t>1</a:t>
            </a:r>
            <a:r>
              <a:rPr lang="en-US" sz="2800"/>
              <a:t>C</a:t>
            </a:r>
            <a:r>
              <a:rPr lang="ru-RU" sz="2800" baseline="-25000"/>
              <a:t>1</a:t>
            </a:r>
            <a:r>
              <a:rPr lang="en-US" sz="2800"/>
              <a:t>D</a:t>
            </a:r>
            <a:r>
              <a:rPr lang="ru-RU" sz="2800" baseline="-25000"/>
              <a:t>1</a:t>
            </a:r>
            <a:r>
              <a:rPr lang="en-US" sz="2800"/>
              <a:t>,  ABB</a:t>
            </a:r>
            <a:r>
              <a:rPr lang="en-US" sz="2800" baseline="-25000"/>
              <a:t>1</a:t>
            </a:r>
            <a:r>
              <a:rPr lang="en-US" sz="2800"/>
              <a:t>A</a:t>
            </a:r>
            <a:r>
              <a:rPr lang="en-US" sz="2800" baseline="-25000"/>
              <a:t>1</a:t>
            </a:r>
            <a:r>
              <a:rPr lang="en-US" sz="2800"/>
              <a:t>, BCC</a:t>
            </a:r>
            <a:r>
              <a:rPr lang="en-US" sz="2800" baseline="-25000"/>
              <a:t>1</a:t>
            </a:r>
            <a:r>
              <a:rPr lang="en-US" sz="2800"/>
              <a:t>B</a:t>
            </a:r>
            <a:r>
              <a:rPr lang="en-US" sz="2800" baseline="-25000"/>
              <a:t>1</a:t>
            </a:r>
            <a:r>
              <a:rPr lang="en-US" sz="2800"/>
              <a:t>, CDD</a:t>
            </a:r>
            <a:r>
              <a:rPr lang="en-US" sz="2800" baseline="-25000"/>
              <a:t>1</a:t>
            </a:r>
            <a:r>
              <a:rPr lang="en-US" sz="2800"/>
              <a:t>C</a:t>
            </a:r>
            <a:r>
              <a:rPr lang="en-US" sz="2800" baseline="-25000"/>
              <a:t>1</a:t>
            </a:r>
            <a:r>
              <a:rPr lang="en-US" sz="2800"/>
              <a:t>,</a:t>
            </a:r>
            <a:r>
              <a:rPr lang="en-US" sz="2800" baseline="-25000"/>
              <a:t> </a:t>
            </a:r>
            <a:r>
              <a:rPr lang="en-US" sz="2800"/>
              <a:t>ADD</a:t>
            </a:r>
            <a:r>
              <a:rPr lang="en-US" sz="2800" baseline="-25000"/>
              <a:t>1</a:t>
            </a:r>
            <a:r>
              <a:rPr lang="en-US" sz="2800"/>
              <a:t>A</a:t>
            </a:r>
            <a:r>
              <a:rPr lang="en-US" sz="2800" baseline="-25000"/>
              <a:t>1</a:t>
            </a:r>
            <a:r>
              <a:rPr lang="en-US" sz="2800"/>
              <a:t>.</a:t>
            </a:r>
            <a:r>
              <a:rPr lang="ru-RU" sz="2800"/>
              <a:t> 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Основания: </a:t>
            </a:r>
            <a:r>
              <a:rPr lang="en-US" sz="2800"/>
              <a:t>ABCD, A</a:t>
            </a:r>
            <a:r>
              <a:rPr lang="ru-RU" sz="2800" baseline="-25000"/>
              <a:t>1</a:t>
            </a:r>
            <a:r>
              <a:rPr lang="en-US" sz="2800"/>
              <a:t>B</a:t>
            </a:r>
            <a:r>
              <a:rPr lang="ru-RU" sz="2800" baseline="-25000"/>
              <a:t>1</a:t>
            </a:r>
            <a:r>
              <a:rPr lang="en-US" sz="2800"/>
              <a:t>C</a:t>
            </a:r>
            <a:r>
              <a:rPr lang="ru-RU" sz="2800" baseline="-25000"/>
              <a:t>1</a:t>
            </a:r>
            <a:r>
              <a:rPr lang="en-US" sz="2800"/>
              <a:t>D</a:t>
            </a:r>
            <a:r>
              <a:rPr lang="ru-RU" sz="2800" baseline="-25000"/>
              <a:t>1</a:t>
            </a:r>
            <a:r>
              <a:rPr lang="ru-RU" sz="2800"/>
              <a:t>.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Боковые грани: </a:t>
            </a:r>
            <a:r>
              <a:rPr lang="en-US" sz="2800"/>
              <a:t>ABB</a:t>
            </a:r>
            <a:r>
              <a:rPr lang="en-US" sz="2800" baseline="-25000"/>
              <a:t>1</a:t>
            </a:r>
            <a:r>
              <a:rPr lang="en-US" sz="2800"/>
              <a:t>A</a:t>
            </a:r>
            <a:r>
              <a:rPr lang="en-US" sz="2800" baseline="-25000"/>
              <a:t>1</a:t>
            </a:r>
            <a:r>
              <a:rPr lang="en-US" sz="2800"/>
              <a:t>, BCC</a:t>
            </a:r>
            <a:r>
              <a:rPr lang="en-US" sz="2800" baseline="-25000"/>
              <a:t>1</a:t>
            </a:r>
            <a:r>
              <a:rPr lang="en-US" sz="2800"/>
              <a:t>B</a:t>
            </a:r>
            <a:r>
              <a:rPr lang="en-US" sz="2800" baseline="-25000"/>
              <a:t>1</a:t>
            </a:r>
            <a:r>
              <a:rPr lang="en-US" sz="2800"/>
              <a:t>, CDD</a:t>
            </a:r>
            <a:r>
              <a:rPr lang="en-US" sz="2800" baseline="-25000"/>
              <a:t>1</a:t>
            </a:r>
            <a:r>
              <a:rPr lang="en-US" sz="2800"/>
              <a:t>C</a:t>
            </a:r>
            <a:r>
              <a:rPr lang="en-US" sz="2800" baseline="-25000"/>
              <a:t>1</a:t>
            </a:r>
            <a:r>
              <a:rPr lang="en-US" sz="2800"/>
              <a:t>,</a:t>
            </a:r>
            <a:r>
              <a:rPr lang="en-US" sz="2800" baseline="-25000"/>
              <a:t> </a:t>
            </a:r>
            <a:r>
              <a:rPr lang="en-US" sz="2800"/>
              <a:t>ADD</a:t>
            </a:r>
            <a:r>
              <a:rPr lang="en-US" sz="2800" baseline="-25000"/>
              <a:t>1</a:t>
            </a:r>
            <a:r>
              <a:rPr lang="en-US" sz="2800"/>
              <a:t>A</a:t>
            </a:r>
            <a:r>
              <a:rPr lang="en-US" sz="2800" baseline="-25000"/>
              <a:t>1</a:t>
            </a:r>
            <a:r>
              <a:rPr lang="en-US" sz="2800"/>
              <a:t>.</a:t>
            </a:r>
            <a:r>
              <a:rPr lang="ru-RU" sz="2800"/>
              <a:t> 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Смежные: </a:t>
            </a:r>
            <a:r>
              <a:rPr lang="en-US" sz="2800"/>
              <a:t>ABCD</a:t>
            </a:r>
            <a:r>
              <a:rPr lang="ru-RU" sz="2800"/>
              <a:t> и </a:t>
            </a:r>
            <a:r>
              <a:rPr lang="en-US" sz="2800"/>
              <a:t> ABB</a:t>
            </a:r>
            <a:r>
              <a:rPr lang="en-US" sz="2800" baseline="-25000"/>
              <a:t>1</a:t>
            </a:r>
            <a:r>
              <a:rPr lang="en-US" sz="2800"/>
              <a:t>A</a:t>
            </a:r>
            <a:r>
              <a:rPr lang="en-US" sz="2800" baseline="-25000"/>
              <a:t>1</a:t>
            </a:r>
            <a:r>
              <a:rPr lang="ru-RU" sz="2800"/>
              <a:t>, </a:t>
            </a:r>
            <a:r>
              <a:rPr lang="en-US" sz="2800"/>
              <a:t>ABCD</a:t>
            </a:r>
            <a:r>
              <a:rPr lang="ru-RU" sz="2800"/>
              <a:t> и </a:t>
            </a:r>
            <a:r>
              <a:rPr lang="en-US" sz="2800"/>
              <a:t> B</a:t>
            </a:r>
            <a:r>
              <a:rPr lang="ru-RU" sz="2800"/>
              <a:t>СС</a:t>
            </a:r>
            <a:r>
              <a:rPr lang="en-US" sz="2800" baseline="-25000"/>
              <a:t>1</a:t>
            </a:r>
            <a:r>
              <a:rPr lang="en-US" sz="2800"/>
              <a:t>B</a:t>
            </a:r>
            <a:r>
              <a:rPr lang="en-US" sz="2800" baseline="-25000"/>
              <a:t>1</a:t>
            </a:r>
            <a:r>
              <a:rPr lang="ru-RU" sz="2800"/>
              <a:t>, </a:t>
            </a:r>
            <a:r>
              <a:rPr lang="en-US" sz="2800"/>
              <a:t>ABCD</a:t>
            </a:r>
            <a:r>
              <a:rPr lang="ru-RU" sz="2800"/>
              <a:t> и </a:t>
            </a:r>
            <a:r>
              <a:rPr lang="en-US" sz="2800"/>
              <a:t> </a:t>
            </a:r>
            <a:r>
              <a:rPr lang="ru-RU" sz="2800"/>
              <a:t>С</a:t>
            </a:r>
            <a:r>
              <a:rPr lang="en-US" sz="2800"/>
              <a:t>DD</a:t>
            </a:r>
            <a:r>
              <a:rPr lang="en-US" sz="2800" baseline="-25000"/>
              <a:t>1</a:t>
            </a:r>
            <a:r>
              <a:rPr lang="ru-RU" sz="2800"/>
              <a:t>С</a:t>
            </a:r>
            <a:r>
              <a:rPr lang="en-US" sz="2800" baseline="-25000"/>
              <a:t>1</a:t>
            </a:r>
            <a:r>
              <a:rPr lang="ru-RU" sz="2800"/>
              <a:t>, </a:t>
            </a:r>
            <a:r>
              <a:rPr lang="en-US" sz="2800"/>
              <a:t>ABCD</a:t>
            </a:r>
            <a:r>
              <a:rPr lang="ru-RU" sz="2800"/>
              <a:t> и </a:t>
            </a:r>
            <a:r>
              <a:rPr lang="en-US" sz="2800"/>
              <a:t> </a:t>
            </a:r>
            <a:r>
              <a:rPr lang="ru-RU" sz="2800"/>
              <a:t>А</a:t>
            </a:r>
            <a:r>
              <a:rPr lang="en-US" sz="2800"/>
              <a:t>DD</a:t>
            </a:r>
            <a:r>
              <a:rPr lang="en-US" sz="2800" baseline="-25000"/>
              <a:t>1</a:t>
            </a:r>
            <a:r>
              <a:rPr lang="ru-RU" sz="2800"/>
              <a:t>А</a:t>
            </a:r>
            <a:r>
              <a:rPr lang="en-US" sz="2800" baseline="-25000"/>
              <a:t>1</a:t>
            </a:r>
            <a:r>
              <a:rPr lang="ru-RU" sz="2800"/>
              <a:t> и др.</a:t>
            </a:r>
          </a:p>
        </p:txBody>
      </p:sp>
      <p:grpSp>
        <p:nvGrpSpPr>
          <p:cNvPr id="73752" name="Group 24"/>
          <p:cNvGrpSpPr>
            <a:grpSpLocks/>
          </p:cNvGrpSpPr>
          <p:nvPr/>
        </p:nvGrpSpPr>
        <p:grpSpPr bwMode="auto">
          <a:xfrm>
            <a:off x="323850" y="1412875"/>
            <a:ext cx="3535363" cy="2593975"/>
            <a:chOff x="199" y="889"/>
            <a:chExt cx="2227" cy="1634"/>
          </a:xfrm>
        </p:grpSpPr>
        <p:sp>
          <p:nvSpPr>
            <p:cNvPr id="73732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73733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3734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3735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73737" name="AutoShape 9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38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3739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3740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3741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3742" name="AutoShape 14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612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111" y="1888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 flipH="1">
              <a:off x="612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771" name="Group 43"/>
          <p:cNvGrpSpPr>
            <a:grpSpLocks/>
          </p:cNvGrpSpPr>
          <p:nvPr/>
        </p:nvGrpSpPr>
        <p:grpSpPr bwMode="auto">
          <a:xfrm>
            <a:off x="611188" y="1700213"/>
            <a:ext cx="2665412" cy="1954212"/>
            <a:chOff x="385" y="1065"/>
            <a:chExt cx="1679" cy="1231"/>
          </a:xfrm>
        </p:grpSpPr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 flipV="1">
              <a:off x="612" y="1071"/>
              <a:ext cx="1225" cy="1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54" name="Line 26"/>
            <p:cNvSpPr>
              <a:spLocks noChangeShapeType="1"/>
            </p:cNvSpPr>
            <p:nvPr/>
          </p:nvSpPr>
          <p:spPr bwMode="auto">
            <a:xfrm>
              <a:off x="896" y="1065"/>
              <a:ext cx="660" cy="1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55" name="Text Box 15"/>
            <p:cNvSpPr txBox="1">
              <a:spLocks noChangeArrowheads="1"/>
            </p:cNvSpPr>
            <p:nvPr/>
          </p:nvSpPr>
          <p:spPr bwMode="auto">
            <a:xfrm>
              <a:off x="993" y="1533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О</a:t>
              </a:r>
            </a:p>
          </p:txBody>
        </p:sp>
        <p:sp>
          <p:nvSpPr>
            <p:cNvPr id="73769" name="Line 41"/>
            <p:cNvSpPr>
              <a:spLocks noChangeShapeType="1"/>
            </p:cNvSpPr>
            <p:nvPr/>
          </p:nvSpPr>
          <p:spPr bwMode="auto">
            <a:xfrm>
              <a:off x="385" y="1480"/>
              <a:ext cx="1679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70" name="Line 42"/>
            <p:cNvSpPr>
              <a:spLocks noChangeShapeType="1"/>
            </p:cNvSpPr>
            <p:nvPr/>
          </p:nvSpPr>
          <p:spPr bwMode="auto">
            <a:xfrm flipH="1">
              <a:off x="1111" y="1480"/>
              <a:ext cx="227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4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Параллелепипед</a:t>
            </a:r>
          </a:p>
        </p:txBody>
      </p:sp>
      <p:sp>
        <p:nvSpPr>
          <p:cNvPr id="716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95288" y="1412875"/>
            <a:ext cx="849788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1</a:t>
            </a:r>
            <a:r>
              <a:rPr lang="ru-RU" sz="3200" baseline="30000"/>
              <a:t>0</a:t>
            </a:r>
            <a:r>
              <a:rPr lang="ru-RU" sz="3200"/>
              <a:t> Противоположные грани параллелепипеда параллельны и равны</a:t>
            </a:r>
          </a:p>
        </p:txBody>
      </p:sp>
      <p:grpSp>
        <p:nvGrpSpPr>
          <p:cNvPr id="71704" name="Group 24"/>
          <p:cNvGrpSpPr>
            <a:grpSpLocks/>
          </p:cNvGrpSpPr>
          <p:nvPr/>
        </p:nvGrpSpPr>
        <p:grpSpPr bwMode="auto">
          <a:xfrm>
            <a:off x="468313" y="2708275"/>
            <a:ext cx="3535362" cy="2593975"/>
            <a:chOff x="199" y="889"/>
            <a:chExt cx="2227" cy="1634"/>
          </a:xfrm>
        </p:grpSpPr>
        <p:sp>
          <p:nvSpPr>
            <p:cNvPr id="71684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71685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1686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1687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71689" name="AutoShape 9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0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1691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1692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1693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1694" name="AutoShape 14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5" name="Line 15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6" name="Line 16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7" name="Line 17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8" name="Line 18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9" name="Line 19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00" name="Line 20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3851275" y="2781300"/>
            <a:ext cx="5041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Дано: </a:t>
            </a:r>
            <a:r>
              <a:rPr lang="en-US" sz="3000"/>
              <a:t>ABCDA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 baseline="-25000"/>
              <a:t>1</a:t>
            </a:r>
            <a:r>
              <a:rPr lang="en-US" sz="3000"/>
              <a:t>C</a:t>
            </a:r>
            <a:r>
              <a:rPr lang="ru-RU" sz="3000" baseline="-25000"/>
              <a:t>1</a:t>
            </a:r>
            <a:r>
              <a:rPr lang="en-US" sz="3000"/>
              <a:t>D</a:t>
            </a:r>
            <a:r>
              <a:rPr lang="ru-RU" sz="3000" baseline="-25000"/>
              <a:t>1</a:t>
            </a:r>
            <a:r>
              <a:rPr lang="ru-RU" sz="3000"/>
              <a:t> - параллелепипед</a:t>
            </a:r>
            <a:r>
              <a:rPr lang="en-US" sz="3000">
                <a:sym typeface="Symbol" pitchFamily="18" charset="2"/>
              </a:rPr>
              <a:t>.</a:t>
            </a:r>
            <a:endParaRPr lang="ru-RU" sz="3000">
              <a:sym typeface="Symbol" pitchFamily="18" charset="2"/>
            </a:endParaRPr>
          </a:p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>
                <a:sym typeface="Symbol" pitchFamily="18" charset="2"/>
              </a:rPr>
              <a:t>Доказать:</a:t>
            </a:r>
            <a:br>
              <a:rPr lang="ru-RU" sz="3000">
                <a:sym typeface="Symbol" pitchFamily="18" charset="2"/>
              </a:rPr>
            </a:br>
            <a:r>
              <a:rPr lang="ru-RU" sz="3000">
                <a:sym typeface="Symbol" pitchFamily="18" charset="2"/>
              </a:rPr>
              <a:t>а) </a:t>
            </a:r>
            <a:r>
              <a:rPr lang="en-US" sz="3000"/>
              <a:t>AA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>
                <a:sym typeface="Symbol" pitchFamily="18" charset="2"/>
              </a:rPr>
              <a:t> </a:t>
            </a:r>
            <a:r>
              <a:rPr lang="en-US" sz="3000"/>
              <a:t> || DD</a:t>
            </a:r>
            <a:r>
              <a:rPr lang="ru-RU" sz="3000" baseline="-25000"/>
              <a:t>1</a:t>
            </a:r>
            <a:r>
              <a:rPr lang="en-US" sz="3000"/>
              <a:t>CC</a:t>
            </a:r>
            <a:r>
              <a:rPr lang="ru-RU" sz="3000" baseline="-25000"/>
              <a:t>1</a:t>
            </a:r>
            <a:r>
              <a:rPr lang="ru-RU" sz="3000"/>
              <a:t>;</a:t>
            </a:r>
            <a:br>
              <a:rPr lang="ru-RU" sz="3000"/>
            </a:br>
            <a:r>
              <a:rPr lang="ru-RU" sz="3000"/>
              <a:t>б) </a:t>
            </a:r>
            <a:r>
              <a:rPr lang="en-US" sz="3000"/>
              <a:t>AA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>
                <a:sym typeface="Symbol" pitchFamily="18" charset="2"/>
              </a:rPr>
              <a:t> </a:t>
            </a:r>
            <a:r>
              <a:rPr lang="en-US" sz="3000"/>
              <a:t> </a:t>
            </a:r>
            <a:r>
              <a:rPr lang="ru-RU" sz="3000"/>
              <a:t>=</a:t>
            </a:r>
            <a:r>
              <a:rPr lang="en-US" sz="3000"/>
              <a:t> DD</a:t>
            </a:r>
            <a:r>
              <a:rPr lang="ru-RU" sz="3000" baseline="-25000"/>
              <a:t>1</a:t>
            </a:r>
            <a:r>
              <a:rPr lang="en-US" sz="3000"/>
              <a:t>CC</a:t>
            </a:r>
            <a:r>
              <a:rPr lang="ru-RU" sz="3000" baseline="-25000"/>
              <a:t>1</a:t>
            </a:r>
            <a:endParaRPr lang="en-US" sz="3000" baseline="-25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  <p:bldP spid="70672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49" name="AutoShape 45"/>
          <p:cNvSpPr>
            <a:spLocks noChangeArrowheads="1"/>
          </p:cNvSpPr>
          <p:nvPr/>
        </p:nvSpPr>
        <p:spPr bwMode="auto">
          <a:xfrm rot="16968834" flipH="1">
            <a:off x="1077913" y="3536950"/>
            <a:ext cx="2324100" cy="1447800"/>
          </a:xfrm>
          <a:prstGeom prst="parallelogram">
            <a:avLst>
              <a:gd name="adj" fmla="val 22749"/>
            </a:avLst>
          </a:prstGeom>
          <a:solidFill>
            <a:schemeClr val="accent1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Параллелепипед</a:t>
            </a:r>
          </a:p>
        </p:txBody>
      </p:sp>
      <p:sp>
        <p:nvSpPr>
          <p:cNvPr id="727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95288" y="1412875"/>
            <a:ext cx="84978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2</a:t>
            </a:r>
            <a:r>
              <a:rPr lang="ru-RU" sz="3200" baseline="30000"/>
              <a:t>0</a:t>
            </a:r>
            <a:r>
              <a:rPr lang="ru-RU" sz="3200"/>
              <a:t> Диагонали параллелепипеда пересекаются в одной точке и делятся этой точкой пополам.</a:t>
            </a:r>
          </a:p>
        </p:txBody>
      </p:sp>
      <p:grpSp>
        <p:nvGrpSpPr>
          <p:cNvPr id="72709" name="Group 5"/>
          <p:cNvGrpSpPr>
            <a:grpSpLocks/>
          </p:cNvGrpSpPr>
          <p:nvPr/>
        </p:nvGrpSpPr>
        <p:grpSpPr bwMode="auto">
          <a:xfrm>
            <a:off x="611188" y="2997200"/>
            <a:ext cx="3535362" cy="2593975"/>
            <a:chOff x="199" y="889"/>
            <a:chExt cx="2227" cy="1634"/>
          </a:xfrm>
        </p:grpSpPr>
        <p:sp>
          <p:nvSpPr>
            <p:cNvPr id="72710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72711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2712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2713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72714" name="AutoShape 10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5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2716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2717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2718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72719" name="AutoShape 15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0" name="Line 16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1" name="Line 17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2" name="Line 18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3" name="Line 19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4" name="Line 20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5" name="Line 21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3851275" y="2924175"/>
            <a:ext cx="50419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/>
              <a:t>Дано: </a:t>
            </a:r>
            <a:r>
              <a:rPr lang="en-US" sz="3000"/>
              <a:t>ABCDA</a:t>
            </a:r>
            <a:r>
              <a:rPr lang="ru-RU" sz="3000" baseline="-25000"/>
              <a:t>1</a:t>
            </a:r>
            <a:r>
              <a:rPr lang="en-US" sz="3000"/>
              <a:t>B</a:t>
            </a:r>
            <a:r>
              <a:rPr lang="ru-RU" sz="3000" baseline="-25000"/>
              <a:t>1</a:t>
            </a:r>
            <a:r>
              <a:rPr lang="en-US" sz="3000"/>
              <a:t>C</a:t>
            </a:r>
            <a:r>
              <a:rPr lang="ru-RU" sz="3000" baseline="-25000"/>
              <a:t>1</a:t>
            </a:r>
            <a:r>
              <a:rPr lang="en-US" sz="3000"/>
              <a:t>D</a:t>
            </a:r>
            <a:r>
              <a:rPr lang="ru-RU" sz="3000" baseline="-25000"/>
              <a:t>1</a:t>
            </a:r>
            <a:r>
              <a:rPr lang="ru-RU" sz="3000"/>
              <a:t> - параллелепипед</a:t>
            </a:r>
            <a:r>
              <a:rPr lang="en-US" sz="3000">
                <a:sym typeface="Symbol" pitchFamily="18" charset="2"/>
              </a:rPr>
              <a:t>.</a:t>
            </a:r>
            <a:r>
              <a:rPr lang="ru-RU" sz="3000">
                <a:sym typeface="Symbol" pitchFamily="18" charset="2"/>
              </a:rPr>
              <a:t/>
            </a:r>
            <a:br>
              <a:rPr lang="ru-RU" sz="3000">
                <a:sym typeface="Symbol" pitchFamily="18" charset="2"/>
              </a:rPr>
            </a:br>
            <a:r>
              <a:rPr lang="ru-RU" sz="3000">
                <a:sym typeface="Symbol" pitchFamily="18" charset="2"/>
              </a:rPr>
              <a:t>АС</a:t>
            </a:r>
            <a:r>
              <a:rPr lang="ru-RU" sz="3000" baseline="-25000">
                <a:sym typeface="Symbol" pitchFamily="18" charset="2"/>
              </a:rPr>
              <a:t>1</a:t>
            </a:r>
            <a:r>
              <a:rPr lang="ru-RU" sz="3000">
                <a:sym typeface="Symbol" pitchFamily="18" charset="2"/>
              </a:rPr>
              <a:t>, </a:t>
            </a:r>
            <a:r>
              <a:rPr lang="en-US" sz="3000">
                <a:sym typeface="Symbol" pitchFamily="18" charset="2"/>
              </a:rPr>
              <a:t>DB</a:t>
            </a:r>
            <a:r>
              <a:rPr lang="en-US" sz="3000" baseline="-25000">
                <a:sym typeface="Symbol" pitchFamily="18" charset="2"/>
              </a:rPr>
              <a:t>1</a:t>
            </a:r>
            <a:r>
              <a:rPr lang="ru-RU" sz="3000">
                <a:sym typeface="Symbol" pitchFamily="18" charset="2"/>
              </a:rPr>
              <a:t> - диагонали</a:t>
            </a:r>
          </a:p>
          <a:p>
            <a:pPr marL="1074738" indent="-1074738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000">
                <a:sym typeface="Symbol" pitchFamily="18" charset="2"/>
              </a:rPr>
              <a:t>Доказать:</a:t>
            </a:r>
            <a:br>
              <a:rPr lang="ru-RU" sz="3000">
                <a:sym typeface="Symbol" pitchFamily="18" charset="2"/>
              </a:rPr>
            </a:br>
            <a:r>
              <a:rPr lang="ru-RU" sz="3000">
                <a:sym typeface="Symbol" pitchFamily="18" charset="2"/>
              </a:rPr>
              <a:t> </a:t>
            </a:r>
            <a:r>
              <a:rPr lang="en-US" sz="3000"/>
              <a:t>A</a:t>
            </a:r>
            <a:r>
              <a:rPr lang="ru-RU" sz="3000"/>
              <a:t>С</a:t>
            </a:r>
            <a:r>
              <a:rPr lang="ru-RU" sz="3000" baseline="-25000"/>
              <a:t>1</a:t>
            </a:r>
            <a:r>
              <a:rPr lang="ru-RU" sz="3000"/>
              <a:t> </a:t>
            </a:r>
            <a:r>
              <a:rPr lang="ru-RU" sz="3000">
                <a:sym typeface="Symbol" pitchFamily="18" charset="2"/>
              </a:rPr>
              <a:t></a:t>
            </a:r>
            <a:r>
              <a:rPr lang="ru-RU" sz="3000"/>
              <a:t> </a:t>
            </a:r>
            <a:r>
              <a:rPr lang="en-US" sz="3000"/>
              <a:t>B</a:t>
            </a:r>
            <a:r>
              <a:rPr lang="ru-RU" sz="3000"/>
              <a:t> </a:t>
            </a:r>
            <a:r>
              <a:rPr lang="en-US" sz="3000"/>
              <a:t>D</a:t>
            </a:r>
            <a:r>
              <a:rPr lang="ru-RU" sz="3000" baseline="-25000"/>
              <a:t>1</a:t>
            </a:r>
            <a:r>
              <a:rPr lang="en-US" sz="3000">
                <a:sym typeface="Symbol" pitchFamily="18" charset="2"/>
              </a:rPr>
              <a:t>=</a:t>
            </a:r>
            <a:r>
              <a:rPr lang="ru-RU" sz="3000">
                <a:sym typeface="Symbol" pitchFamily="18" charset="2"/>
              </a:rPr>
              <a:t>О;</a:t>
            </a:r>
            <a:br>
              <a:rPr lang="ru-RU" sz="3000">
                <a:sym typeface="Symbol" pitchFamily="18" charset="2"/>
              </a:rPr>
            </a:br>
            <a:r>
              <a:rPr lang="ru-RU" sz="3000"/>
              <a:t>АО = О</a:t>
            </a:r>
            <a:r>
              <a:rPr lang="en-US" sz="3000"/>
              <a:t>C</a:t>
            </a:r>
            <a:r>
              <a:rPr lang="ru-RU" sz="3000" baseline="-25000"/>
              <a:t>1</a:t>
            </a:r>
            <a:r>
              <a:rPr lang="ru-RU" sz="3000"/>
              <a:t>;ВО=О</a:t>
            </a:r>
            <a:r>
              <a:rPr lang="en-US" sz="3000"/>
              <a:t>D</a:t>
            </a:r>
            <a:r>
              <a:rPr lang="ru-RU" sz="3000" baseline="-25000"/>
              <a:t>1</a:t>
            </a:r>
            <a:r>
              <a:rPr lang="ru-RU" sz="3000"/>
              <a:t>.</a:t>
            </a:r>
            <a:endParaRPr lang="en-US" sz="3000" baseline="-25000"/>
          </a:p>
        </p:txBody>
      </p:sp>
      <p:sp>
        <p:nvSpPr>
          <p:cNvPr id="72727" name="Line 23"/>
          <p:cNvSpPr>
            <a:spLocks noChangeShapeType="1"/>
          </p:cNvSpPr>
          <p:nvPr/>
        </p:nvSpPr>
        <p:spPr bwMode="auto">
          <a:xfrm flipH="1">
            <a:off x="2771775" y="3284538"/>
            <a:ext cx="431800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28" name="Line 24"/>
          <p:cNvSpPr>
            <a:spLocks noChangeShapeType="1"/>
          </p:cNvSpPr>
          <p:nvPr/>
        </p:nvSpPr>
        <p:spPr bwMode="auto">
          <a:xfrm flipH="1">
            <a:off x="1277938" y="3284538"/>
            <a:ext cx="431800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29" name="Line 25"/>
          <p:cNvSpPr>
            <a:spLocks noChangeShapeType="1"/>
          </p:cNvSpPr>
          <p:nvPr/>
        </p:nvSpPr>
        <p:spPr bwMode="auto">
          <a:xfrm flipV="1">
            <a:off x="1258888" y="3284538"/>
            <a:ext cx="1944687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31" name="Line 27"/>
          <p:cNvSpPr>
            <a:spLocks noChangeShapeType="1"/>
          </p:cNvSpPr>
          <p:nvPr/>
        </p:nvSpPr>
        <p:spPr bwMode="auto">
          <a:xfrm>
            <a:off x="1724025" y="3284538"/>
            <a:ext cx="1047750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33" name="Text Box 15"/>
          <p:cNvSpPr txBox="1">
            <a:spLocks noChangeArrowheads="1"/>
          </p:cNvSpPr>
          <p:nvPr/>
        </p:nvSpPr>
        <p:spPr bwMode="auto">
          <a:xfrm>
            <a:off x="1878013" y="4027488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2771775" y="6021388"/>
            <a:ext cx="3816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4, п.13 № 76, 78</a:t>
            </a:r>
          </a:p>
        </p:txBody>
      </p:sp>
      <p:sp>
        <p:nvSpPr>
          <p:cNvPr id="2" name="Text Box 39"/>
          <p:cNvSpPr txBox="1">
            <a:spLocks noChangeArrowheads="1"/>
          </p:cNvSpPr>
          <p:nvPr/>
        </p:nvSpPr>
        <p:spPr bwMode="auto">
          <a:xfrm>
            <a:off x="468313" y="6021388"/>
            <a:ext cx="2087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</a:t>
            </a:r>
            <a:r>
              <a:rPr lang="en-US" sz="2800">
                <a:solidFill>
                  <a:srgbClr val="0000FF"/>
                </a:solidFill>
              </a:rPr>
              <a:t>7</a:t>
            </a:r>
            <a:r>
              <a:rPr lang="ru-RU" sz="2800">
                <a:solidFill>
                  <a:srgbClr val="0000FF"/>
                </a:solidFill>
              </a:rPr>
              <a:t>7, 112</a:t>
            </a:r>
          </a:p>
        </p:txBody>
      </p:sp>
      <p:sp>
        <p:nvSpPr>
          <p:cNvPr id="72756" name="Line 52"/>
          <p:cNvSpPr>
            <a:spLocks noChangeShapeType="1"/>
          </p:cNvSpPr>
          <p:nvPr/>
        </p:nvSpPr>
        <p:spPr bwMode="auto">
          <a:xfrm>
            <a:off x="900113" y="3933825"/>
            <a:ext cx="2665412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57" name="Line 53"/>
          <p:cNvSpPr>
            <a:spLocks noChangeShapeType="1"/>
          </p:cNvSpPr>
          <p:nvPr/>
        </p:nvSpPr>
        <p:spPr bwMode="auto">
          <a:xfrm flipH="1">
            <a:off x="2051050" y="3933825"/>
            <a:ext cx="360363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49" grpId="0" animBg="1"/>
      <p:bldP spid="64557" grpId="0" build="p"/>
      <p:bldP spid="70672" grpId="0" uiExpand="1" build="p"/>
      <p:bldP spid="72727" grpId="0" animBg="1"/>
      <p:bldP spid="72728" grpId="0" animBg="1"/>
      <p:bldP spid="72729" grpId="0" animBg="1"/>
      <p:bldP spid="72731" grpId="0" animBg="1"/>
      <p:bldP spid="72733" grpId="0"/>
      <p:bldP spid="72756" grpId="0" animBg="1"/>
      <p:bldP spid="7275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тетраэдра</a:t>
            </a:r>
          </a:p>
        </p:txBody>
      </p:sp>
      <p:sp>
        <p:nvSpPr>
          <p:cNvPr id="7475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95288" y="1412875"/>
            <a:ext cx="84978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Определение</a:t>
            </a:r>
            <a:r>
              <a:rPr lang="ru-RU" sz="3200" i="1"/>
              <a:t>. </a:t>
            </a:r>
            <a:r>
              <a:rPr lang="ru-RU" sz="3200" b="1" i="1"/>
              <a:t>Секущая плоскость</a:t>
            </a:r>
            <a:r>
              <a:rPr lang="ru-RU" sz="3200" i="1"/>
              <a:t> – это плоскость по обе стороны которой имеются точки данной поверхности.</a:t>
            </a:r>
          </a:p>
        </p:txBody>
      </p:sp>
      <p:sp>
        <p:nvSpPr>
          <p:cNvPr id="2" name="Rectangle 45"/>
          <p:cNvSpPr>
            <a:spLocks noChangeArrowheads="1"/>
          </p:cNvSpPr>
          <p:nvPr/>
        </p:nvSpPr>
        <p:spPr bwMode="auto">
          <a:xfrm>
            <a:off x="395288" y="3068638"/>
            <a:ext cx="84978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Определение</a:t>
            </a:r>
            <a:r>
              <a:rPr lang="ru-RU" sz="3200" i="1"/>
              <a:t>. </a:t>
            </a:r>
            <a:r>
              <a:rPr lang="ru-RU" sz="3200" b="1" i="1"/>
              <a:t>Сечение многогранника </a:t>
            </a:r>
            <a:r>
              <a:rPr lang="ru-RU" sz="3200" i="1"/>
              <a:t>– это многоугольник, состоящий из отрезков, принадлежащих секущей плоскости и граням поверхности.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250825" y="3789363"/>
            <a:ext cx="4679950" cy="1800225"/>
            <a:chOff x="158" y="2387"/>
            <a:chExt cx="2948" cy="1134"/>
          </a:xfrm>
        </p:grpSpPr>
        <p:sp>
          <p:nvSpPr>
            <p:cNvPr id="12304" name="AutoShape 4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5" name="Text Box 4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Параллельные прямые в пространстве.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1541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Через любую точку пространства, не лежащую на данной прямой, проходит прямая, параллельная данной, и притом только одна.</a:t>
            </a:r>
          </a:p>
        </p:txBody>
      </p:sp>
      <p:sp>
        <p:nvSpPr>
          <p:cNvPr id="122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1908175" y="4076700"/>
            <a:ext cx="2808288" cy="1152525"/>
            <a:chOff x="1111" y="2659"/>
            <a:chExt cx="1769" cy="726"/>
          </a:xfrm>
        </p:grpSpPr>
        <p:sp>
          <p:nvSpPr>
            <p:cNvPr id="12302" name="Line 3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Text Box 3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1908175" y="4221163"/>
            <a:ext cx="576263" cy="366712"/>
            <a:chOff x="884" y="2659"/>
            <a:chExt cx="363" cy="231"/>
          </a:xfrm>
        </p:grpSpPr>
        <p:sp>
          <p:nvSpPr>
            <p:cNvPr id="12300" name="Oval 40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1" name="Text Box 41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М</a:t>
              </a:r>
            </a:p>
          </p:txBody>
        </p:sp>
      </p:grp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5292725" y="3213100"/>
            <a:ext cx="352742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ru-RU" sz="2400" i="1"/>
              <a:t>а- прямая,</a:t>
            </a:r>
            <a:br>
              <a:rPr lang="ru-RU" sz="2400" i="1"/>
            </a:br>
            <a:r>
              <a:rPr lang="ru-RU" sz="2400" i="1"/>
              <a:t>М </a:t>
            </a:r>
            <a:r>
              <a:rPr lang="ru-RU" sz="2400" i="1">
                <a:sym typeface="Symbol" pitchFamily="18" charset="2"/>
              </a:rPr>
              <a:t> а</a:t>
            </a: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Доказать</a:t>
            </a:r>
            <a:r>
              <a:rPr lang="ru-RU" sz="2400" i="1">
                <a:sym typeface="Symbol" pitchFamily="18" charset="2"/>
              </a:rPr>
              <a:t>, что </a:t>
            </a:r>
            <a:r>
              <a:rPr lang="en-US" sz="2400" i="1">
                <a:sym typeface="Symbol" pitchFamily="18" charset="2"/>
              </a:rPr>
              <a:t> b</a:t>
            </a:r>
            <a:r>
              <a:rPr lang="ru-RU" sz="2400" i="1">
                <a:sym typeface="Symbol" pitchFamily="18" charset="2"/>
              </a:rPr>
              <a:t>, </a:t>
            </a:r>
            <a:br>
              <a:rPr lang="ru-RU" sz="2400" i="1">
                <a:sym typeface="Symbol" pitchFamily="18" charset="2"/>
              </a:rPr>
            </a:br>
            <a:r>
              <a:rPr lang="ru-RU" sz="2400" i="1">
                <a:sym typeface="Symbol" pitchFamily="18" charset="2"/>
              </a:rPr>
              <a:t>М</a:t>
            </a:r>
            <a:r>
              <a:rPr lang="en-US" sz="2400" i="1">
                <a:sym typeface="Symbol" pitchFamily="18" charset="2"/>
              </a:rPr>
              <a:t> b</a:t>
            </a:r>
            <a:r>
              <a:rPr lang="ru-RU" sz="2400" i="1">
                <a:sym typeface="Symbol" pitchFamily="18" charset="2"/>
              </a:rPr>
              <a:t>, </a:t>
            </a:r>
            <a:r>
              <a:rPr lang="en-US" sz="2400" i="1">
                <a:sym typeface="Symbol" pitchFamily="18" charset="2"/>
              </a:rPr>
              <a:t>b||a</a:t>
            </a:r>
            <a:r>
              <a:rPr lang="ru-RU" sz="2400" i="1">
                <a:sym typeface="Symbol" pitchFamily="18" charset="2"/>
              </a:rPr>
              <a:t>.</a:t>
            </a:r>
            <a:endParaRPr lang="en-US" sz="2400" i="1">
              <a:sym typeface="Symbol" pitchFamily="18" charset="2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1042988" y="3789363"/>
            <a:ext cx="2808287" cy="1152525"/>
            <a:chOff x="1111" y="2659"/>
            <a:chExt cx="1769" cy="726"/>
          </a:xfrm>
        </p:grpSpPr>
        <p:sp>
          <p:nvSpPr>
            <p:cNvPr id="12298" name="Line 4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9" name="Text Box 4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2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21" name="AutoShape 21" descr="Широкий диагональный 2"/>
          <p:cNvSpPr>
            <a:spLocks noChangeArrowheads="1"/>
          </p:cNvSpPr>
          <p:nvPr/>
        </p:nvSpPr>
        <p:spPr bwMode="auto">
          <a:xfrm rot="10800000">
            <a:off x="3719513" y="4508500"/>
            <a:ext cx="1531937" cy="863600"/>
          </a:xfrm>
          <a:prstGeom prst="triangle">
            <a:avLst>
              <a:gd name="adj" fmla="val 77926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тетраэдра</a:t>
            </a:r>
          </a:p>
        </p:txBody>
      </p:sp>
      <p:sp>
        <p:nvSpPr>
          <p:cNvPr id="768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808" name="Group 8"/>
          <p:cNvGrpSpPr>
            <a:grpSpLocks/>
          </p:cNvGrpSpPr>
          <p:nvPr/>
        </p:nvGrpSpPr>
        <p:grpSpPr bwMode="auto">
          <a:xfrm>
            <a:off x="2627313" y="2917825"/>
            <a:ext cx="3529012" cy="3751263"/>
            <a:chOff x="113" y="1480"/>
            <a:chExt cx="2223" cy="2363"/>
          </a:xfrm>
        </p:grpSpPr>
        <p:cxnSp>
          <p:nvCxnSpPr>
            <p:cNvPr id="76809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53" y="2464"/>
              <a:ext cx="1886" cy="42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6810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57" y="1932"/>
              <a:ext cx="1345" cy="94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6811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1056" y="1980"/>
              <a:ext cx="1345" cy="852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6812" name="Text Box 15"/>
            <p:cNvSpPr txBox="1">
              <a:spLocks noChangeArrowheads="1"/>
            </p:cNvSpPr>
            <p:nvPr/>
          </p:nvSpPr>
          <p:spPr bwMode="auto">
            <a:xfrm>
              <a:off x="1206" y="1480"/>
              <a:ext cx="22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grpSp>
          <p:nvGrpSpPr>
            <p:cNvPr id="76813" name="Group 13"/>
            <p:cNvGrpSpPr>
              <a:grpSpLocks/>
            </p:cNvGrpSpPr>
            <p:nvPr/>
          </p:nvGrpSpPr>
          <p:grpSpPr bwMode="auto">
            <a:xfrm>
              <a:off x="358" y="3074"/>
              <a:ext cx="1800" cy="543"/>
              <a:chOff x="358" y="3074"/>
              <a:chExt cx="1800" cy="543"/>
            </a:xfrm>
          </p:grpSpPr>
          <p:sp>
            <p:nvSpPr>
              <p:cNvPr id="76814" name="AutoShape 6"/>
              <p:cNvSpPr>
                <a:spLocks noChangeArrowheads="1"/>
              </p:cNvSpPr>
              <p:nvPr/>
            </p:nvSpPr>
            <p:spPr bwMode="auto">
              <a:xfrm rot="10800000">
                <a:off x="358" y="3074"/>
                <a:ext cx="1799" cy="542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76815" name="AutoShape 12"/>
              <p:cNvCxnSpPr>
                <a:cxnSpLocks noChangeShapeType="1"/>
                <a:stCxn id="76814" idx="0"/>
                <a:endCxn id="76814" idx="2"/>
              </p:cNvCxnSpPr>
              <p:nvPr/>
            </p:nvCxnSpPr>
            <p:spPr bwMode="auto">
              <a:xfrm flipV="1">
                <a:off x="883" y="3074"/>
                <a:ext cx="127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76816" name="AutoShape 13"/>
              <p:cNvCxnSpPr>
                <a:cxnSpLocks noChangeShapeType="1"/>
                <a:stCxn id="76814" idx="0"/>
                <a:endCxn id="76814" idx="4"/>
              </p:cNvCxnSpPr>
              <p:nvPr/>
            </p:nvCxnSpPr>
            <p:spPr bwMode="auto">
              <a:xfrm flipH="1" flipV="1">
                <a:off x="358" y="3075"/>
                <a:ext cx="52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76817" name="Text Box 14"/>
            <p:cNvSpPr txBox="1">
              <a:spLocks noChangeArrowheads="1"/>
            </p:cNvSpPr>
            <p:nvPr/>
          </p:nvSpPr>
          <p:spPr bwMode="auto">
            <a:xfrm>
              <a:off x="113" y="292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6818" name="Text Box 16"/>
            <p:cNvSpPr txBox="1">
              <a:spLocks noChangeArrowheads="1"/>
            </p:cNvSpPr>
            <p:nvPr/>
          </p:nvSpPr>
          <p:spPr bwMode="auto">
            <a:xfrm>
              <a:off x="748" y="3612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6819" name="Text Box 18"/>
            <p:cNvSpPr txBox="1">
              <a:spLocks noChangeArrowheads="1"/>
            </p:cNvSpPr>
            <p:nvPr/>
          </p:nvSpPr>
          <p:spPr bwMode="auto">
            <a:xfrm>
              <a:off x="2126" y="2945"/>
              <a:ext cx="2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95288" y="1412875"/>
            <a:ext cx="84248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№1. </a:t>
            </a:r>
            <a:r>
              <a:rPr lang="ru-RU" sz="3200" i="1"/>
              <a:t>Построить сечение тетраэдра </a:t>
            </a:r>
            <a:r>
              <a:rPr lang="en-US" sz="3200" i="1"/>
              <a:t>DABC</a:t>
            </a:r>
            <a:r>
              <a:rPr lang="ru-RU" sz="3200" i="1"/>
              <a:t>, проходящее через точки </a:t>
            </a:r>
            <a:r>
              <a:rPr lang="en-US" sz="3200" i="1"/>
              <a:t>M, N, P,</a:t>
            </a:r>
            <a:r>
              <a:rPr lang="ru-RU" sz="3200" i="1"/>
              <a:t> </a:t>
            </a:r>
            <a:r>
              <a:rPr lang="en-US" sz="3200" i="1"/>
              <a:t>M</a:t>
            </a:r>
            <a:r>
              <a:rPr lang="en-US" sz="3200" i="1">
                <a:sym typeface="Symbol" pitchFamily="18" charset="2"/>
              </a:rPr>
              <a:t>DA, </a:t>
            </a:r>
            <a:r>
              <a:rPr lang="en-US" sz="3200" i="1"/>
              <a:t>N</a:t>
            </a:r>
            <a:r>
              <a:rPr lang="en-US" sz="3200" i="1">
                <a:sym typeface="Symbol" pitchFamily="18" charset="2"/>
              </a:rPr>
              <a:t>DC, </a:t>
            </a:r>
            <a:r>
              <a:rPr lang="en-US" sz="3200" i="1"/>
              <a:t>P</a:t>
            </a:r>
            <a:r>
              <a:rPr lang="en-US" sz="3200" i="1">
                <a:sym typeface="Symbol" pitchFamily="18" charset="2"/>
              </a:rPr>
              <a:t>DB.</a:t>
            </a:r>
          </a:p>
        </p:txBody>
      </p:sp>
      <p:sp>
        <p:nvSpPr>
          <p:cNvPr id="76822" name="Text Box 44"/>
          <p:cNvSpPr txBox="1">
            <a:spLocks noChangeArrowheads="1"/>
          </p:cNvSpPr>
          <p:nvPr/>
        </p:nvSpPr>
        <p:spPr bwMode="auto">
          <a:xfrm>
            <a:off x="3419475" y="4141788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76823" name="Text Box 46"/>
          <p:cNvSpPr txBox="1">
            <a:spLocks noChangeArrowheads="1"/>
          </p:cNvSpPr>
          <p:nvPr/>
        </p:nvSpPr>
        <p:spPr bwMode="auto">
          <a:xfrm>
            <a:off x="3778250" y="5149850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76824" name="Text Box 45"/>
          <p:cNvSpPr txBox="1">
            <a:spLocks noChangeArrowheads="1"/>
          </p:cNvSpPr>
          <p:nvPr/>
        </p:nvSpPr>
        <p:spPr bwMode="auto">
          <a:xfrm>
            <a:off x="5291138" y="414178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cxnSp>
        <p:nvCxnSpPr>
          <p:cNvPr id="76826" name="AutoShape 42"/>
          <p:cNvCxnSpPr>
            <a:cxnSpLocks noChangeShapeType="1"/>
            <a:stCxn id="76831" idx="1"/>
          </p:cNvCxnSpPr>
          <p:nvPr/>
        </p:nvCxnSpPr>
        <p:spPr bwMode="auto">
          <a:xfrm flipH="1" flipV="1">
            <a:off x="3697288" y="4492625"/>
            <a:ext cx="355600" cy="8778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6827" name="AutoShape 41"/>
          <p:cNvCxnSpPr>
            <a:cxnSpLocks noChangeShapeType="1"/>
            <a:stCxn id="76831" idx="7"/>
          </p:cNvCxnSpPr>
          <p:nvPr/>
        </p:nvCxnSpPr>
        <p:spPr bwMode="auto">
          <a:xfrm flipV="1">
            <a:off x="4079875" y="4514850"/>
            <a:ext cx="1181100" cy="8556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76828" name="Line 65"/>
          <p:cNvSpPr>
            <a:spLocks noChangeShapeType="1"/>
          </p:cNvSpPr>
          <p:nvPr/>
        </p:nvSpPr>
        <p:spPr bwMode="auto">
          <a:xfrm flipH="1">
            <a:off x="3692525" y="4502150"/>
            <a:ext cx="15621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29" name="Oval 29"/>
          <p:cNvSpPr>
            <a:spLocks noChangeArrowheads="1"/>
          </p:cNvSpPr>
          <p:nvPr/>
        </p:nvSpPr>
        <p:spPr bwMode="auto">
          <a:xfrm>
            <a:off x="3673475" y="447833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30" name="Oval 30"/>
          <p:cNvSpPr>
            <a:spLocks noChangeArrowheads="1"/>
          </p:cNvSpPr>
          <p:nvPr/>
        </p:nvSpPr>
        <p:spPr bwMode="auto">
          <a:xfrm>
            <a:off x="5253038" y="448468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31" name="Oval 31"/>
          <p:cNvSpPr>
            <a:spLocks noChangeArrowheads="1"/>
          </p:cNvSpPr>
          <p:nvPr/>
        </p:nvSpPr>
        <p:spPr bwMode="auto">
          <a:xfrm>
            <a:off x="4048125" y="53657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1" grpId="0" animBg="1"/>
      <p:bldP spid="64557" grpId="0" build="p"/>
      <p:bldP spid="76822" grpId="0"/>
      <p:bldP spid="76823" grpId="0"/>
      <p:bldP spid="76824" grpId="0"/>
      <p:bldP spid="76828" grpId="0" animBg="1"/>
      <p:bldP spid="76829" grpId="0" animBg="1"/>
      <p:bldP spid="76830" grpId="0" animBg="1"/>
      <p:bldP spid="7683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тетраэдра</a:t>
            </a:r>
          </a:p>
        </p:txBody>
      </p:sp>
      <p:sp>
        <p:nvSpPr>
          <p:cNvPr id="7987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395288" y="1412875"/>
            <a:ext cx="84248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№</a:t>
            </a:r>
            <a:r>
              <a:rPr lang="en-US" sz="3200"/>
              <a:t>2. </a:t>
            </a:r>
            <a:r>
              <a:rPr lang="ru-RU" sz="3200" i="1"/>
              <a:t>Построить сечение тетраэдра</a:t>
            </a:r>
            <a:r>
              <a:rPr lang="en-US" sz="3200" i="1"/>
              <a:t> DABC</a:t>
            </a:r>
            <a:r>
              <a:rPr lang="ru-RU" sz="3200" i="1"/>
              <a:t>, проходящее через точку К параллельно плоскости АВС</a:t>
            </a:r>
            <a:r>
              <a:rPr lang="en-US" sz="3200" i="1">
                <a:sym typeface="Symbol" pitchFamily="18" charset="2"/>
              </a:rPr>
              <a:t>.</a:t>
            </a:r>
            <a:endParaRPr lang="ru-RU" sz="3200" i="1">
              <a:sym typeface="Symbol" pitchFamily="18" charset="2"/>
            </a:endParaRPr>
          </a:p>
        </p:txBody>
      </p:sp>
      <p:sp>
        <p:nvSpPr>
          <p:cNvPr id="79899" name="AutoShape 27" descr="Широкий диагональный 2"/>
          <p:cNvSpPr>
            <a:spLocks noChangeArrowheads="1"/>
          </p:cNvSpPr>
          <p:nvPr/>
        </p:nvSpPr>
        <p:spPr bwMode="auto">
          <a:xfrm rot="10800000">
            <a:off x="3636963" y="4371975"/>
            <a:ext cx="1531937" cy="503238"/>
          </a:xfrm>
          <a:prstGeom prst="triangle">
            <a:avLst>
              <a:gd name="adj" fmla="val 71602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900" name="Group 28"/>
          <p:cNvGrpSpPr>
            <a:grpSpLocks/>
          </p:cNvGrpSpPr>
          <p:nvPr/>
        </p:nvGrpSpPr>
        <p:grpSpPr bwMode="auto">
          <a:xfrm>
            <a:off x="2555875" y="2781300"/>
            <a:ext cx="3529013" cy="3751263"/>
            <a:chOff x="113" y="1480"/>
            <a:chExt cx="2223" cy="2363"/>
          </a:xfrm>
        </p:grpSpPr>
        <p:cxnSp>
          <p:nvCxnSpPr>
            <p:cNvPr id="79901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53" y="2464"/>
              <a:ext cx="1886" cy="42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9902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57" y="1932"/>
              <a:ext cx="1345" cy="94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9903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1056" y="1980"/>
              <a:ext cx="1345" cy="852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9904" name="Text Box 15"/>
            <p:cNvSpPr txBox="1">
              <a:spLocks noChangeArrowheads="1"/>
            </p:cNvSpPr>
            <p:nvPr/>
          </p:nvSpPr>
          <p:spPr bwMode="auto">
            <a:xfrm>
              <a:off x="1206" y="1480"/>
              <a:ext cx="22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grpSp>
          <p:nvGrpSpPr>
            <p:cNvPr id="79905" name="Group 33"/>
            <p:cNvGrpSpPr>
              <a:grpSpLocks/>
            </p:cNvGrpSpPr>
            <p:nvPr/>
          </p:nvGrpSpPr>
          <p:grpSpPr bwMode="auto">
            <a:xfrm>
              <a:off x="358" y="3074"/>
              <a:ext cx="1800" cy="543"/>
              <a:chOff x="358" y="3074"/>
              <a:chExt cx="1800" cy="543"/>
            </a:xfrm>
          </p:grpSpPr>
          <p:sp>
            <p:nvSpPr>
              <p:cNvPr id="79906" name="AutoShape 6"/>
              <p:cNvSpPr>
                <a:spLocks noChangeArrowheads="1"/>
              </p:cNvSpPr>
              <p:nvPr/>
            </p:nvSpPr>
            <p:spPr bwMode="auto">
              <a:xfrm rot="10800000">
                <a:off x="358" y="3074"/>
                <a:ext cx="1799" cy="542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79907" name="AutoShape 12"/>
              <p:cNvCxnSpPr>
                <a:cxnSpLocks noChangeShapeType="1"/>
                <a:stCxn id="79906" idx="0"/>
                <a:endCxn id="79906" idx="2"/>
              </p:cNvCxnSpPr>
              <p:nvPr/>
            </p:nvCxnSpPr>
            <p:spPr bwMode="auto">
              <a:xfrm flipV="1">
                <a:off x="883" y="3074"/>
                <a:ext cx="127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79908" name="AutoShape 13"/>
              <p:cNvCxnSpPr>
                <a:cxnSpLocks noChangeShapeType="1"/>
                <a:stCxn id="79906" idx="0"/>
                <a:endCxn id="79906" idx="4"/>
              </p:cNvCxnSpPr>
              <p:nvPr/>
            </p:nvCxnSpPr>
            <p:spPr bwMode="auto">
              <a:xfrm flipH="1" flipV="1">
                <a:off x="358" y="3075"/>
                <a:ext cx="52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79909" name="Text Box 14"/>
            <p:cNvSpPr txBox="1">
              <a:spLocks noChangeArrowheads="1"/>
            </p:cNvSpPr>
            <p:nvPr/>
          </p:nvSpPr>
          <p:spPr bwMode="auto">
            <a:xfrm>
              <a:off x="113" y="292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9910" name="Text Box 16"/>
            <p:cNvSpPr txBox="1">
              <a:spLocks noChangeArrowheads="1"/>
            </p:cNvSpPr>
            <p:nvPr/>
          </p:nvSpPr>
          <p:spPr bwMode="auto">
            <a:xfrm>
              <a:off x="748" y="3612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9911" name="Text Box 18"/>
            <p:cNvSpPr txBox="1">
              <a:spLocks noChangeArrowheads="1"/>
            </p:cNvSpPr>
            <p:nvPr/>
          </p:nvSpPr>
          <p:spPr bwMode="auto">
            <a:xfrm>
              <a:off x="2126" y="2945"/>
              <a:ext cx="2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79912" name="Text Box 44"/>
          <p:cNvSpPr txBox="1">
            <a:spLocks noChangeArrowheads="1"/>
          </p:cNvSpPr>
          <p:nvPr/>
        </p:nvSpPr>
        <p:spPr bwMode="auto">
          <a:xfrm>
            <a:off x="3348038" y="4005263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79913" name="Text Box 46"/>
          <p:cNvSpPr txBox="1">
            <a:spLocks noChangeArrowheads="1"/>
          </p:cNvSpPr>
          <p:nvPr/>
        </p:nvSpPr>
        <p:spPr bwMode="auto">
          <a:xfrm>
            <a:off x="3708400" y="4732338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79914" name="Text Box 45"/>
          <p:cNvSpPr txBox="1">
            <a:spLocks noChangeArrowheads="1"/>
          </p:cNvSpPr>
          <p:nvPr/>
        </p:nvSpPr>
        <p:spPr bwMode="auto">
          <a:xfrm>
            <a:off x="5219700" y="40052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cxnSp>
        <p:nvCxnSpPr>
          <p:cNvPr id="79915" name="AutoShape 42"/>
          <p:cNvCxnSpPr>
            <a:cxnSpLocks noChangeShapeType="1"/>
            <a:stCxn id="79920" idx="4"/>
            <a:endCxn id="79918" idx="2"/>
          </p:cNvCxnSpPr>
          <p:nvPr/>
        </p:nvCxnSpPr>
        <p:spPr bwMode="auto">
          <a:xfrm flipH="1" flipV="1">
            <a:off x="3602038" y="4360863"/>
            <a:ext cx="476250" cy="5000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9916" name="AutoShape 41"/>
          <p:cNvCxnSpPr>
            <a:cxnSpLocks noChangeShapeType="1"/>
            <a:stCxn id="79920" idx="5"/>
          </p:cNvCxnSpPr>
          <p:nvPr/>
        </p:nvCxnSpPr>
        <p:spPr bwMode="auto">
          <a:xfrm flipV="1">
            <a:off x="4090988" y="4371975"/>
            <a:ext cx="1122362" cy="4841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79917" name="Line 65"/>
          <p:cNvSpPr>
            <a:spLocks noChangeShapeType="1"/>
          </p:cNvSpPr>
          <p:nvPr/>
        </p:nvSpPr>
        <p:spPr bwMode="auto">
          <a:xfrm flipH="1">
            <a:off x="3621088" y="4365625"/>
            <a:ext cx="15621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9918" name="Oval 46"/>
          <p:cNvSpPr>
            <a:spLocks noChangeArrowheads="1"/>
          </p:cNvSpPr>
          <p:nvPr/>
        </p:nvSpPr>
        <p:spPr bwMode="auto">
          <a:xfrm>
            <a:off x="3602038" y="434181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19" name="Oval 47"/>
          <p:cNvSpPr>
            <a:spLocks noChangeArrowheads="1"/>
          </p:cNvSpPr>
          <p:nvPr/>
        </p:nvSpPr>
        <p:spPr bwMode="auto">
          <a:xfrm>
            <a:off x="5181600" y="43481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20" name="Oval 48"/>
          <p:cNvSpPr>
            <a:spLocks noChangeArrowheads="1"/>
          </p:cNvSpPr>
          <p:nvPr/>
        </p:nvSpPr>
        <p:spPr bwMode="auto">
          <a:xfrm>
            <a:off x="4059238" y="482441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21" name="Oval 49"/>
          <p:cNvSpPr>
            <a:spLocks noChangeArrowheads="1"/>
          </p:cNvSpPr>
          <p:nvPr/>
        </p:nvSpPr>
        <p:spPr bwMode="auto">
          <a:xfrm>
            <a:off x="3806825" y="457517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22" name="Text Box 46"/>
          <p:cNvSpPr txBox="1">
            <a:spLocks noChangeArrowheads="1"/>
          </p:cNvSpPr>
          <p:nvPr/>
        </p:nvSpPr>
        <p:spPr bwMode="auto">
          <a:xfrm>
            <a:off x="3563938" y="4514850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9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9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  <p:bldP spid="79899" grpId="0" animBg="1"/>
      <p:bldP spid="79912" grpId="0"/>
      <p:bldP spid="79913" grpId="0"/>
      <p:bldP spid="79914" grpId="0"/>
      <p:bldP spid="79917" grpId="0" animBg="1"/>
      <p:bldP spid="79918" grpId="0" animBg="1"/>
      <p:bldP spid="79919" grpId="0" animBg="1"/>
      <p:bldP spid="79920" grpId="0" animBg="1"/>
      <p:bldP spid="79921" grpId="0" animBg="1"/>
      <p:bldP spid="7992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89" name="AutoShape 65" descr="Широкий диагональный 2"/>
          <p:cNvSpPr>
            <a:spLocks noChangeArrowheads="1"/>
          </p:cNvSpPr>
          <p:nvPr/>
        </p:nvSpPr>
        <p:spPr bwMode="auto">
          <a:xfrm rot="38742872">
            <a:off x="4002882" y="4733131"/>
            <a:ext cx="2362200" cy="214313"/>
          </a:xfrm>
          <a:prstGeom prst="triangle">
            <a:avLst>
              <a:gd name="adj" fmla="val 53241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88" name="AutoShape 64" descr="Широкий диагональный 2"/>
          <p:cNvSpPr>
            <a:spLocks noChangeArrowheads="1"/>
          </p:cNvSpPr>
          <p:nvPr/>
        </p:nvSpPr>
        <p:spPr bwMode="auto">
          <a:xfrm rot="9015708">
            <a:off x="4330700" y="4079875"/>
            <a:ext cx="1525588" cy="663575"/>
          </a:xfrm>
          <a:prstGeom prst="triangle">
            <a:avLst>
              <a:gd name="adj" fmla="val 60940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87" name="AutoShape 63" descr="Широкий диагональный 2"/>
          <p:cNvSpPr>
            <a:spLocks noChangeArrowheads="1"/>
          </p:cNvSpPr>
          <p:nvPr/>
        </p:nvSpPr>
        <p:spPr bwMode="auto">
          <a:xfrm rot="16664224">
            <a:off x="3947319" y="4818857"/>
            <a:ext cx="1366837" cy="863600"/>
          </a:xfrm>
          <a:prstGeom prst="parallelogram">
            <a:avLst>
              <a:gd name="adj" fmla="val 17102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тетраэдра</a:t>
            </a:r>
          </a:p>
        </p:txBody>
      </p:sp>
      <p:sp>
        <p:nvSpPr>
          <p:cNvPr id="7782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7851" name="Group 27"/>
          <p:cNvGrpSpPr>
            <a:grpSpLocks/>
          </p:cNvGrpSpPr>
          <p:nvPr/>
        </p:nvGrpSpPr>
        <p:grpSpPr bwMode="auto">
          <a:xfrm>
            <a:off x="3348038" y="2781300"/>
            <a:ext cx="3529012" cy="3751263"/>
            <a:chOff x="113" y="1480"/>
            <a:chExt cx="2223" cy="2363"/>
          </a:xfrm>
        </p:grpSpPr>
        <p:cxnSp>
          <p:nvCxnSpPr>
            <p:cNvPr id="77852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53" y="2464"/>
              <a:ext cx="1886" cy="42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7853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57" y="1932"/>
              <a:ext cx="1345" cy="94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7854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1056" y="1980"/>
              <a:ext cx="1345" cy="852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7855" name="Text Box 15"/>
            <p:cNvSpPr txBox="1">
              <a:spLocks noChangeArrowheads="1"/>
            </p:cNvSpPr>
            <p:nvPr/>
          </p:nvSpPr>
          <p:spPr bwMode="auto">
            <a:xfrm>
              <a:off x="1206" y="1480"/>
              <a:ext cx="22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grpSp>
          <p:nvGrpSpPr>
            <p:cNvPr id="77856" name="Group 32"/>
            <p:cNvGrpSpPr>
              <a:grpSpLocks/>
            </p:cNvGrpSpPr>
            <p:nvPr/>
          </p:nvGrpSpPr>
          <p:grpSpPr bwMode="auto">
            <a:xfrm>
              <a:off x="358" y="3074"/>
              <a:ext cx="1800" cy="543"/>
              <a:chOff x="358" y="3074"/>
              <a:chExt cx="1800" cy="543"/>
            </a:xfrm>
          </p:grpSpPr>
          <p:sp>
            <p:nvSpPr>
              <p:cNvPr id="77857" name="AutoShape 6"/>
              <p:cNvSpPr>
                <a:spLocks noChangeArrowheads="1"/>
              </p:cNvSpPr>
              <p:nvPr/>
            </p:nvSpPr>
            <p:spPr bwMode="auto">
              <a:xfrm rot="10800000">
                <a:off x="358" y="3074"/>
                <a:ext cx="1799" cy="542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77858" name="AutoShape 12"/>
              <p:cNvCxnSpPr>
                <a:cxnSpLocks noChangeShapeType="1"/>
                <a:stCxn id="77857" idx="0"/>
                <a:endCxn id="77857" idx="2"/>
              </p:cNvCxnSpPr>
              <p:nvPr/>
            </p:nvCxnSpPr>
            <p:spPr bwMode="auto">
              <a:xfrm flipV="1">
                <a:off x="883" y="3074"/>
                <a:ext cx="127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77859" name="AutoShape 13"/>
              <p:cNvCxnSpPr>
                <a:cxnSpLocks noChangeShapeType="1"/>
                <a:stCxn id="77857" idx="0"/>
                <a:endCxn id="77857" idx="4"/>
              </p:cNvCxnSpPr>
              <p:nvPr/>
            </p:nvCxnSpPr>
            <p:spPr bwMode="auto">
              <a:xfrm flipH="1" flipV="1">
                <a:off x="358" y="3075"/>
                <a:ext cx="52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77860" name="Text Box 14"/>
            <p:cNvSpPr txBox="1">
              <a:spLocks noChangeArrowheads="1"/>
            </p:cNvSpPr>
            <p:nvPr/>
          </p:nvSpPr>
          <p:spPr bwMode="auto">
            <a:xfrm>
              <a:off x="113" y="292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7861" name="Text Box 16"/>
            <p:cNvSpPr txBox="1">
              <a:spLocks noChangeArrowheads="1"/>
            </p:cNvSpPr>
            <p:nvPr/>
          </p:nvSpPr>
          <p:spPr bwMode="auto">
            <a:xfrm>
              <a:off x="748" y="3612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7862" name="Text Box 18"/>
            <p:cNvSpPr txBox="1">
              <a:spLocks noChangeArrowheads="1"/>
            </p:cNvSpPr>
            <p:nvPr/>
          </p:nvSpPr>
          <p:spPr bwMode="auto">
            <a:xfrm>
              <a:off x="2126" y="2945"/>
              <a:ext cx="2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68313" y="1557338"/>
            <a:ext cx="80645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№3. </a:t>
            </a:r>
            <a:r>
              <a:rPr lang="ru-RU" sz="3200" i="1"/>
              <a:t>Построить сечение тетраэдра</a:t>
            </a:r>
            <a:r>
              <a:rPr lang="en-US" sz="3200" i="1"/>
              <a:t> DABC</a:t>
            </a:r>
            <a:r>
              <a:rPr lang="ru-RU" sz="3200" i="1"/>
              <a:t>, проходящее через точки </a:t>
            </a:r>
            <a:r>
              <a:rPr lang="en-US" sz="3200" i="1"/>
              <a:t>M, N, P,</a:t>
            </a:r>
            <a:r>
              <a:rPr lang="ru-RU" sz="3200" i="1"/>
              <a:t> </a:t>
            </a:r>
            <a:r>
              <a:rPr lang="en-US" sz="3200" i="1"/>
              <a:t>M</a:t>
            </a:r>
            <a:r>
              <a:rPr lang="en-US" sz="3200" i="1">
                <a:sym typeface="Symbol" pitchFamily="18" charset="2"/>
              </a:rPr>
              <a:t>A</a:t>
            </a:r>
            <a:r>
              <a:rPr lang="ru-RU" sz="3200" i="1">
                <a:sym typeface="Symbol" pitchFamily="18" charset="2"/>
              </a:rPr>
              <a:t>С</a:t>
            </a:r>
            <a:r>
              <a:rPr lang="en-US" sz="3200" i="1">
                <a:sym typeface="Symbol" pitchFamily="18" charset="2"/>
              </a:rPr>
              <a:t>, </a:t>
            </a:r>
            <a:r>
              <a:rPr lang="en-US" sz="3200" i="1"/>
              <a:t>N</a:t>
            </a:r>
            <a:r>
              <a:rPr lang="en-US" sz="3200" i="1">
                <a:sym typeface="Symbol" pitchFamily="18" charset="2"/>
              </a:rPr>
              <a:t>D</a:t>
            </a:r>
            <a:r>
              <a:rPr lang="ru-RU" sz="3200" i="1">
                <a:sym typeface="Symbol" pitchFamily="18" charset="2"/>
              </a:rPr>
              <a:t>А</a:t>
            </a:r>
            <a:r>
              <a:rPr lang="en-US" sz="3200" i="1">
                <a:sym typeface="Symbol" pitchFamily="18" charset="2"/>
              </a:rPr>
              <a:t>, </a:t>
            </a:r>
            <a:r>
              <a:rPr lang="en-US" sz="3200" i="1"/>
              <a:t>P</a:t>
            </a:r>
            <a:r>
              <a:rPr lang="en-US" sz="3200" i="1">
                <a:sym typeface="Symbol" pitchFamily="18" charset="2"/>
              </a:rPr>
              <a:t>DB.</a:t>
            </a:r>
            <a:endParaRPr lang="ru-RU" sz="3200" i="1">
              <a:sym typeface="Symbol" pitchFamily="18" charset="2"/>
            </a:endParaRPr>
          </a:p>
        </p:txBody>
      </p:sp>
      <p:sp>
        <p:nvSpPr>
          <p:cNvPr id="77865" name="Text Box 44"/>
          <p:cNvSpPr txBox="1">
            <a:spLocks noChangeArrowheads="1"/>
          </p:cNvSpPr>
          <p:nvPr/>
        </p:nvSpPr>
        <p:spPr bwMode="auto">
          <a:xfrm>
            <a:off x="3706813" y="5589588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77866" name="Text Box 46"/>
          <p:cNvSpPr txBox="1">
            <a:spLocks noChangeArrowheads="1"/>
          </p:cNvSpPr>
          <p:nvPr/>
        </p:nvSpPr>
        <p:spPr bwMode="auto">
          <a:xfrm>
            <a:off x="3995738" y="4294188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77867" name="Text Box 45"/>
          <p:cNvSpPr txBox="1">
            <a:spLocks noChangeArrowheads="1"/>
          </p:cNvSpPr>
          <p:nvPr/>
        </p:nvSpPr>
        <p:spPr bwMode="auto">
          <a:xfrm>
            <a:off x="5613400" y="33575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cxnSp>
        <p:nvCxnSpPr>
          <p:cNvPr id="77868" name="AutoShape 42"/>
          <p:cNvCxnSpPr>
            <a:cxnSpLocks noChangeShapeType="1"/>
            <a:stCxn id="77871" idx="0"/>
            <a:endCxn id="77873" idx="1"/>
          </p:cNvCxnSpPr>
          <p:nvPr/>
        </p:nvCxnSpPr>
        <p:spPr bwMode="auto">
          <a:xfrm flipV="1">
            <a:off x="4124325" y="4489450"/>
            <a:ext cx="169863" cy="12112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7869" name="AutoShape 41"/>
          <p:cNvCxnSpPr>
            <a:cxnSpLocks noChangeShapeType="1"/>
            <a:stCxn id="77873" idx="0"/>
            <a:endCxn id="77872" idx="6"/>
          </p:cNvCxnSpPr>
          <p:nvPr/>
        </p:nvCxnSpPr>
        <p:spPr bwMode="auto">
          <a:xfrm flipV="1">
            <a:off x="4308475" y="3736975"/>
            <a:ext cx="1301750" cy="747713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77871" name="Oval 47"/>
          <p:cNvSpPr>
            <a:spLocks noChangeArrowheads="1"/>
          </p:cNvSpPr>
          <p:nvPr/>
        </p:nvSpPr>
        <p:spPr bwMode="auto">
          <a:xfrm>
            <a:off x="4105275" y="570071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72" name="Oval 48"/>
          <p:cNvSpPr>
            <a:spLocks noChangeArrowheads="1"/>
          </p:cNvSpPr>
          <p:nvPr/>
        </p:nvSpPr>
        <p:spPr bwMode="auto">
          <a:xfrm>
            <a:off x="5573713" y="3717925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73" name="Oval 49"/>
          <p:cNvSpPr>
            <a:spLocks noChangeArrowheads="1"/>
          </p:cNvSpPr>
          <p:nvPr/>
        </p:nvSpPr>
        <p:spPr bwMode="auto">
          <a:xfrm>
            <a:off x="4289425" y="448468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74" name="Line 50"/>
          <p:cNvSpPr>
            <a:spLocks noChangeShapeType="1"/>
          </p:cNvSpPr>
          <p:nvPr/>
        </p:nvSpPr>
        <p:spPr bwMode="auto">
          <a:xfrm flipH="1">
            <a:off x="2324100" y="3740150"/>
            <a:ext cx="3276600" cy="1871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76" name="Line 52"/>
          <p:cNvSpPr>
            <a:spLocks noChangeShapeType="1"/>
          </p:cNvSpPr>
          <p:nvPr/>
        </p:nvSpPr>
        <p:spPr bwMode="auto">
          <a:xfrm flipH="1">
            <a:off x="2305050" y="5308600"/>
            <a:ext cx="1476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77" name="Oval 53"/>
          <p:cNvSpPr>
            <a:spLocks noChangeArrowheads="1"/>
          </p:cNvSpPr>
          <p:nvPr/>
        </p:nvSpPr>
        <p:spPr bwMode="auto">
          <a:xfrm>
            <a:off x="2844800" y="53022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78" name="Text Box 44"/>
          <p:cNvSpPr txBox="1">
            <a:spLocks noChangeArrowheads="1"/>
          </p:cNvSpPr>
          <p:nvPr/>
        </p:nvSpPr>
        <p:spPr bwMode="auto">
          <a:xfrm>
            <a:off x="2628900" y="4870450"/>
            <a:ext cx="360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</a:t>
            </a:r>
          </a:p>
        </p:txBody>
      </p:sp>
      <p:cxnSp>
        <p:nvCxnSpPr>
          <p:cNvPr id="77879" name="AutoShape 55"/>
          <p:cNvCxnSpPr>
            <a:cxnSpLocks noChangeShapeType="1"/>
            <a:stCxn id="77877" idx="6"/>
            <a:endCxn id="77871" idx="1"/>
          </p:cNvCxnSpPr>
          <p:nvPr/>
        </p:nvCxnSpPr>
        <p:spPr bwMode="auto">
          <a:xfrm>
            <a:off x="2881313" y="5321300"/>
            <a:ext cx="1228725" cy="384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77881" name="Line 57"/>
          <p:cNvSpPr>
            <a:spLocks noChangeShapeType="1"/>
          </p:cNvSpPr>
          <p:nvPr/>
        </p:nvSpPr>
        <p:spPr bwMode="auto">
          <a:xfrm>
            <a:off x="4140200" y="5721350"/>
            <a:ext cx="865188" cy="2809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82" name="Line 58"/>
          <p:cNvSpPr>
            <a:spLocks noChangeShapeType="1"/>
          </p:cNvSpPr>
          <p:nvPr/>
        </p:nvSpPr>
        <p:spPr bwMode="auto">
          <a:xfrm>
            <a:off x="4986338" y="5995988"/>
            <a:ext cx="865187" cy="280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83" name="Oval 59"/>
          <p:cNvSpPr>
            <a:spLocks noChangeArrowheads="1"/>
          </p:cNvSpPr>
          <p:nvPr/>
        </p:nvSpPr>
        <p:spPr bwMode="auto">
          <a:xfrm>
            <a:off x="4967288" y="597535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84" name="Text Box 44"/>
          <p:cNvSpPr txBox="1">
            <a:spLocks noChangeArrowheads="1"/>
          </p:cNvSpPr>
          <p:nvPr/>
        </p:nvSpPr>
        <p:spPr bwMode="auto">
          <a:xfrm>
            <a:off x="4860925" y="6021388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</a:t>
            </a:r>
            <a:endParaRPr lang="ru-RU"/>
          </a:p>
        </p:txBody>
      </p:sp>
      <p:cxnSp>
        <p:nvCxnSpPr>
          <p:cNvPr id="77885" name="AutoShape 42"/>
          <p:cNvCxnSpPr>
            <a:cxnSpLocks noChangeShapeType="1"/>
            <a:stCxn id="77883" idx="0"/>
            <a:endCxn id="77874" idx="0"/>
          </p:cNvCxnSpPr>
          <p:nvPr/>
        </p:nvCxnSpPr>
        <p:spPr bwMode="auto">
          <a:xfrm flipV="1">
            <a:off x="4986338" y="3740150"/>
            <a:ext cx="614362" cy="2235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7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89" grpId="0" animBg="1"/>
      <p:bldP spid="77888" grpId="0" animBg="1"/>
      <p:bldP spid="77887" grpId="0" animBg="1"/>
      <p:bldP spid="64557" grpId="0" build="p"/>
      <p:bldP spid="77865" grpId="0"/>
      <p:bldP spid="77866" grpId="0"/>
      <p:bldP spid="77867" grpId="0"/>
      <p:bldP spid="77871" grpId="0" animBg="1"/>
      <p:bldP spid="77872" grpId="0" animBg="1"/>
      <p:bldP spid="77873" grpId="0" animBg="1"/>
      <p:bldP spid="77874" grpId="0" animBg="1"/>
      <p:bldP spid="77876" grpId="0" animBg="1"/>
      <p:bldP spid="77877" grpId="0" animBg="1"/>
      <p:bldP spid="77878" grpId="0"/>
      <p:bldP spid="77881" grpId="0" animBg="1"/>
      <p:bldP spid="77882" grpId="0" animBg="1"/>
      <p:bldP spid="77883" grpId="0" animBg="1"/>
      <p:bldP spid="7788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тетраэдра</a:t>
            </a:r>
          </a:p>
        </p:txBody>
      </p:sp>
      <p:sp>
        <p:nvSpPr>
          <p:cNvPr id="7885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68313" y="1557338"/>
            <a:ext cx="835183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№4. </a:t>
            </a:r>
            <a:r>
              <a:rPr lang="ru-RU" sz="3200" i="1"/>
              <a:t>Построить сечение тетраэдра</a:t>
            </a:r>
            <a:r>
              <a:rPr lang="en-US" sz="3200" i="1"/>
              <a:t> DABC</a:t>
            </a:r>
            <a:r>
              <a:rPr lang="ru-RU" sz="3200" i="1"/>
              <a:t>, проходящее через точки </a:t>
            </a:r>
            <a:r>
              <a:rPr lang="en-US" sz="3200" i="1"/>
              <a:t>M, N, P,</a:t>
            </a:r>
            <a:r>
              <a:rPr lang="ru-RU" sz="3200" i="1"/>
              <a:t> </a:t>
            </a:r>
            <a:r>
              <a:rPr lang="en-US" sz="3200" i="1"/>
              <a:t>M</a:t>
            </a:r>
            <a:r>
              <a:rPr lang="en-US" sz="3200" i="1">
                <a:sym typeface="Symbol" pitchFamily="18" charset="2"/>
              </a:rPr>
              <a:t>A</a:t>
            </a:r>
            <a:r>
              <a:rPr lang="ru-RU" sz="3200" i="1">
                <a:sym typeface="Symbol" pitchFamily="18" charset="2"/>
              </a:rPr>
              <a:t>С</a:t>
            </a:r>
            <a:r>
              <a:rPr lang="en-US" sz="3200" i="1">
                <a:sym typeface="Symbol" pitchFamily="18" charset="2"/>
              </a:rPr>
              <a:t>, </a:t>
            </a:r>
            <a:r>
              <a:rPr lang="en-US" sz="3200" i="1"/>
              <a:t>N</a:t>
            </a:r>
            <a:r>
              <a:rPr lang="en-US" sz="3200" i="1">
                <a:sym typeface="Symbol" pitchFamily="18" charset="2"/>
              </a:rPr>
              <a:t>D</a:t>
            </a:r>
            <a:r>
              <a:rPr lang="ru-RU" sz="3200" i="1">
                <a:sym typeface="Symbol" pitchFamily="18" charset="2"/>
              </a:rPr>
              <a:t>А</a:t>
            </a:r>
            <a:r>
              <a:rPr lang="en-US" sz="3200" i="1">
                <a:sym typeface="Symbol" pitchFamily="18" charset="2"/>
              </a:rPr>
              <a:t>, </a:t>
            </a:r>
            <a:r>
              <a:rPr lang="en-US" sz="3200" i="1"/>
              <a:t>P</a:t>
            </a:r>
            <a:r>
              <a:rPr lang="en-US" sz="3200" i="1">
                <a:sym typeface="Symbol" pitchFamily="18" charset="2"/>
              </a:rPr>
              <a:t>DB.</a:t>
            </a:r>
            <a:endParaRPr lang="ru-RU" sz="3200" i="1">
              <a:sym typeface="Symbol" pitchFamily="18" charset="2"/>
            </a:endParaRPr>
          </a:p>
        </p:txBody>
      </p:sp>
      <p:sp>
        <p:nvSpPr>
          <p:cNvPr id="78886" name="AutoShape 38" descr="Широкий диагональный 2"/>
          <p:cNvSpPr>
            <a:spLocks noChangeArrowheads="1"/>
          </p:cNvSpPr>
          <p:nvPr/>
        </p:nvSpPr>
        <p:spPr bwMode="auto">
          <a:xfrm>
            <a:off x="4510088" y="4129088"/>
            <a:ext cx="1781175" cy="1439862"/>
          </a:xfrm>
          <a:prstGeom prst="parallelogram">
            <a:avLst>
              <a:gd name="adj" fmla="val 20566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094163" y="2616200"/>
            <a:ext cx="2855912" cy="3395663"/>
            <a:chOff x="1791" y="1603"/>
            <a:chExt cx="1379" cy="1640"/>
          </a:xfrm>
        </p:grpSpPr>
        <p:cxnSp>
          <p:nvCxnSpPr>
            <p:cNvPr id="78888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635" y="2358"/>
              <a:ext cx="1446" cy="32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8889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638" y="1950"/>
              <a:ext cx="1031" cy="726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8890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2328" y="1986"/>
              <a:ext cx="1031" cy="65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8891" name="Text Box 15"/>
            <p:cNvSpPr txBox="1">
              <a:spLocks noChangeArrowheads="1"/>
            </p:cNvSpPr>
            <p:nvPr/>
          </p:nvSpPr>
          <p:spPr bwMode="auto">
            <a:xfrm>
              <a:off x="2373" y="1603"/>
              <a:ext cx="295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</p:grp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3708400" y="4868863"/>
            <a:ext cx="3806825" cy="1420812"/>
            <a:chOff x="521" y="2750"/>
            <a:chExt cx="1838" cy="686"/>
          </a:xfrm>
        </p:grpSpPr>
        <p:sp>
          <p:nvSpPr>
            <p:cNvPr id="78893" name="AutoShape 6"/>
            <p:cNvSpPr>
              <a:spLocks noChangeArrowheads="1"/>
            </p:cNvSpPr>
            <p:nvPr/>
          </p:nvSpPr>
          <p:spPr bwMode="auto">
            <a:xfrm rot="10800000">
              <a:off x="709" y="2885"/>
              <a:ext cx="1379" cy="415"/>
            </a:xfrm>
            <a:prstGeom prst="triangle">
              <a:avLst>
                <a:gd name="adj" fmla="val 70866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cxnSp>
          <p:nvCxnSpPr>
            <p:cNvPr id="78894" name="AutoShape 12"/>
            <p:cNvCxnSpPr>
              <a:cxnSpLocks noChangeShapeType="1"/>
              <a:stCxn id="78893" idx="0"/>
              <a:endCxn id="78893" idx="2"/>
            </p:cNvCxnSpPr>
            <p:nvPr/>
          </p:nvCxnSpPr>
          <p:spPr bwMode="auto">
            <a:xfrm flipV="1">
              <a:off x="1111" y="2886"/>
              <a:ext cx="977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8895" name="AutoShape 13"/>
            <p:cNvCxnSpPr>
              <a:cxnSpLocks noChangeShapeType="1"/>
              <a:stCxn id="78893" idx="0"/>
              <a:endCxn id="78893" idx="4"/>
            </p:cNvCxnSpPr>
            <p:nvPr/>
          </p:nvCxnSpPr>
          <p:spPr bwMode="auto">
            <a:xfrm flipH="1" flipV="1">
              <a:off x="709" y="2886"/>
              <a:ext cx="402" cy="41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8896" name="Text Box 14"/>
            <p:cNvSpPr txBox="1">
              <a:spLocks noChangeArrowheads="1"/>
            </p:cNvSpPr>
            <p:nvPr/>
          </p:nvSpPr>
          <p:spPr bwMode="auto">
            <a:xfrm>
              <a:off x="521" y="2750"/>
              <a:ext cx="247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78897" name="Text Box 16"/>
            <p:cNvSpPr txBox="1">
              <a:spLocks noChangeArrowheads="1"/>
            </p:cNvSpPr>
            <p:nvPr/>
          </p:nvSpPr>
          <p:spPr bwMode="auto">
            <a:xfrm>
              <a:off x="1103" y="3259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78898" name="Text Box 18"/>
            <p:cNvSpPr txBox="1">
              <a:spLocks noChangeArrowheads="1"/>
            </p:cNvSpPr>
            <p:nvPr/>
          </p:nvSpPr>
          <p:spPr bwMode="auto">
            <a:xfrm>
              <a:off x="2064" y="2795"/>
              <a:ext cx="29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</a:t>
              </a:r>
            </a:p>
          </p:txBody>
        </p:sp>
      </p:grpSp>
      <p:sp>
        <p:nvSpPr>
          <p:cNvPr id="55340" name="Text Box 44"/>
          <p:cNvSpPr txBox="1">
            <a:spLocks noChangeArrowheads="1"/>
          </p:cNvSpPr>
          <p:nvPr/>
        </p:nvSpPr>
        <p:spPr bwMode="auto">
          <a:xfrm>
            <a:off x="4429125" y="3840163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55342" name="Text Box 46"/>
          <p:cNvSpPr txBox="1">
            <a:spLocks noChangeArrowheads="1"/>
          </p:cNvSpPr>
          <p:nvPr/>
        </p:nvSpPr>
        <p:spPr bwMode="auto">
          <a:xfrm>
            <a:off x="4213225" y="5495925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55341" name="Text Box 45"/>
          <p:cNvSpPr txBox="1">
            <a:spLocks noChangeArrowheads="1"/>
          </p:cNvSpPr>
          <p:nvPr/>
        </p:nvSpPr>
        <p:spPr bwMode="auto">
          <a:xfrm>
            <a:off x="6384925" y="3878263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sp>
        <p:nvSpPr>
          <p:cNvPr id="70698" name="Line 42"/>
          <p:cNvSpPr>
            <a:spLocks noChangeShapeType="1"/>
          </p:cNvSpPr>
          <p:nvPr/>
        </p:nvSpPr>
        <p:spPr bwMode="auto">
          <a:xfrm flipH="1">
            <a:off x="4806950" y="4127500"/>
            <a:ext cx="1490663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700" name="Line 44"/>
          <p:cNvSpPr>
            <a:spLocks noChangeShapeType="1"/>
          </p:cNvSpPr>
          <p:nvPr/>
        </p:nvSpPr>
        <p:spPr bwMode="auto">
          <a:xfrm flipH="1">
            <a:off x="4519613" y="4133850"/>
            <a:ext cx="287337" cy="14398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701" name="Line 45"/>
          <p:cNvSpPr>
            <a:spLocks noChangeShapeType="1"/>
          </p:cNvSpPr>
          <p:nvPr/>
        </p:nvSpPr>
        <p:spPr bwMode="auto">
          <a:xfrm flipH="1">
            <a:off x="6002338" y="4129088"/>
            <a:ext cx="287337" cy="1439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702" name="Line 46"/>
          <p:cNvSpPr>
            <a:spLocks noChangeShapeType="1"/>
          </p:cNvSpPr>
          <p:nvPr/>
        </p:nvSpPr>
        <p:spPr bwMode="auto">
          <a:xfrm flipH="1">
            <a:off x="4513263" y="5567363"/>
            <a:ext cx="149066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5940425" y="5495925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2051050" y="6165850"/>
            <a:ext cx="5184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4, п.14 № 106, 107</a:t>
            </a:r>
          </a:p>
        </p:txBody>
      </p:sp>
      <p:sp>
        <p:nvSpPr>
          <p:cNvPr id="2" name="Text Box 39"/>
          <p:cNvSpPr txBox="1">
            <a:spLocks noChangeArrowheads="1"/>
          </p:cNvSpPr>
          <p:nvPr/>
        </p:nvSpPr>
        <p:spPr bwMode="auto">
          <a:xfrm>
            <a:off x="468313" y="6165850"/>
            <a:ext cx="2087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105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57" grpId="0" build="p"/>
      <p:bldP spid="78886" grpId="0" animBg="1"/>
      <p:bldP spid="55340" grpId="0"/>
      <p:bldP spid="55342" grpId="0"/>
      <p:bldP spid="55341" grpId="0"/>
      <p:bldP spid="70698" grpId="0" animBg="1"/>
      <p:bldP spid="70700" grpId="0" animBg="1"/>
      <p:bldP spid="70701" grpId="0" animBg="1"/>
      <p:bldP spid="70702" grpId="0" animBg="1"/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50" name="AutoShape 54" descr="Широкий диагональный 2"/>
          <p:cNvSpPr>
            <a:spLocks noChangeArrowheads="1"/>
          </p:cNvSpPr>
          <p:nvPr/>
        </p:nvSpPr>
        <p:spPr bwMode="auto">
          <a:xfrm rot="9960000">
            <a:off x="3595688" y="4033838"/>
            <a:ext cx="1681162" cy="1257300"/>
          </a:xfrm>
          <a:prstGeom prst="triangle">
            <a:avLst>
              <a:gd name="adj" fmla="val 32394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08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68313" y="1557338"/>
            <a:ext cx="835183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№1.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M, N, K,</a:t>
            </a:r>
            <a:r>
              <a:rPr lang="ru-RU" sz="2800" i="1"/>
              <a:t> </a:t>
            </a:r>
            <a:r>
              <a:rPr lang="en-US" sz="2800" i="1"/>
              <a:t>M</a:t>
            </a:r>
            <a:r>
              <a:rPr lang="en-US" sz="2800" i="1">
                <a:sym typeface="Symbol" pitchFamily="18" charset="2"/>
              </a:rPr>
              <a:t>A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D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, </a:t>
            </a:r>
            <a:r>
              <a:rPr lang="en-US" sz="2800" i="1"/>
              <a:t>N</a:t>
            </a:r>
            <a:r>
              <a:rPr lang="en-US" sz="2800" i="1">
                <a:sym typeface="Symbol" pitchFamily="18" charset="2"/>
              </a:rPr>
              <a:t>D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ru-RU" sz="2800" i="1">
                <a:sym typeface="Symbol" pitchFamily="18" charset="2"/>
              </a:rPr>
              <a:t>С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, </a:t>
            </a:r>
            <a:r>
              <a:rPr lang="ru-RU" sz="2800" i="1"/>
              <a:t>К</a:t>
            </a:r>
            <a:r>
              <a:rPr lang="en-US" sz="2800" i="1">
                <a:sym typeface="Symbol" pitchFamily="18" charset="2"/>
              </a:rPr>
              <a:t>DD</a:t>
            </a:r>
            <a:r>
              <a:rPr lang="ru-RU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.</a:t>
            </a:r>
            <a:endParaRPr lang="ru-RU" sz="2800" i="1">
              <a:sym typeface="Symbol" pitchFamily="18" charset="2"/>
            </a:endParaRPr>
          </a:p>
        </p:txBody>
      </p:sp>
      <p:grpSp>
        <p:nvGrpSpPr>
          <p:cNvPr id="80924" name="Group 28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0925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0926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0927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0928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0929" name="AutoShape 33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930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0931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0932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0933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0934" name="AutoShape 38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935" name="Line 39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36" name="Line 40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37" name="Line 41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38" name="Line 42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39" name="Line 43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40" name="Line 44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941" name="Text Box 44"/>
          <p:cNvSpPr txBox="1">
            <a:spLocks noChangeArrowheads="1"/>
          </p:cNvSpPr>
          <p:nvPr/>
        </p:nvSpPr>
        <p:spPr bwMode="auto">
          <a:xfrm>
            <a:off x="3044825" y="4221163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0942" name="Oval 46"/>
          <p:cNvSpPr>
            <a:spLocks noChangeArrowheads="1"/>
          </p:cNvSpPr>
          <p:nvPr/>
        </p:nvSpPr>
        <p:spPr bwMode="auto">
          <a:xfrm>
            <a:off x="3429000" y="423227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43" name="Text Box 46"/>
          <p:cNvSpPr txBox="1">
            <a:spLocks noChangeArrowheads="1"/>
          </p:cNvSpPr>
          <p:nvPr/>
        </p:nvSpPr>
        <p:spPr bwMode="auto">
          <a:xfrm>
            <a:off x="5148263" y="3783013"/>
            <a:ext cx="4318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80944" name="Oval 48"/>
          <p:cNvSpPr>
            <a:spLocks noChangeArrowheads="1"/>
          </p:cNvSpPr>
          <p:nvPr/>
        </p:nvSpPr>
        <p:spPr bwMode="auto">
          <a:xfrm>
            <a:off x="5081588" y="382111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45" name="Text Box 45"/>
          <p:cNvSpPr txBox="1">
            <a:spLocks noChangeArrowheads="1"/>
          </p:cNvSpPr>
          <p:nvPr/>
        </p:nvSpPr>
        <p:spPr bwMode="auto">
          <a:xfrm>
            <a:off x="4572000" y="522287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80946" name="Oval 50"/>
          <p:cNvSpPr>
            <a:spLocks noChangeArrowheads="1"/>
          </p:cNvSpPr>
          <p:nvPr/>
        </p:nvSpPr>
        <p:spPr bwMode="auto">
          <a:xfrm>
            <a:off x="4845050" y="519271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0947" name="AutoShape 51"/>
          <p:cNvCxnSpPr>
            <a:cxnSpLocks noChangeShapeType="1"/>
            <a:stCxn id="80942" idx="6"/>
            <a:endCxn id="80944" idx="5"/>
          </p:cNvCxnSpPr>
          <p:nvPr/>
        </p:nvCxnSpPr>
        <p:spPr bwMode="auto">
          <a:xfrm flipV="1">
            <a:off x="3465513" y="3852863"/>
            <a:ext cx="1647825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0948" name="AutoShape 52"/>
          <p:cNvCxnSpPr>
            <a:cxnSpLocks noChangeShapeType="1"/>
            <a:stCxn id="80944" idx="7"/>
            <a:endCxn id="80946" idx="7"/>
          </p:cNvCxnSpPr>
          <p:nvPr/>
        </p:nvCxnSpPr>
        <p:spPr bwMode="auto">
          <a:xfrm flipH="1">
            <a:off x="4876800" y="3825875"/>
            <a:ext cx="236538" cy="1371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0949" name="AutoShape 53"/>
          <p:cNvCxnSpPr>
            <a:cxnSpLocks noChangeShapeType="1"/>
            <a:stCxn id="80942" idx="1"/>
            <a:endCxn id="80946" idx="7"/>
          </p:cNvCxnSpPr>
          <p:nvPr/>
        </p:nvCxnSpPr>
        <p:spPr bwMode="auto">
          <a:xfrm>
            <a:off x="3433763" y="4237038"/>
            <a:ext cx="1443037" cy="960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50" grpId="0" animBg="1"/>
      <p:bldP spid="64557" grpId="0" build="p"/>
      <p:bldP spid="80941" grpId="0"/>
      <p:bldP spid="80942" grpId="0" animBg="1"/>
      <p:bldP spid="80943" grpId="0"/>
      <p:bldP spid="80944" grpId="0" animBg="1"/>
      <p:bldP spid="80945" grpId="0"/>
      <p:bldP spid="8094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 descr="Широкий диагональный 2"/>
          <p:cNvSpPr>
            <a:spLocks noChangeArrowheads="1"/>
          </p:cNvSpPr>
          <p:nvPr/>
        </p:nvSpPr>
        <p:spPr bwMode="auto">
          <a:xfrm rot="6129868">
            <a:off x="3592513" y="3646488"/>
            <a:ext cx="2306637" cy="2439987"/>
          </a:xfrm>
          <a:prstGeom prst="triangle">
            <a:avLst>
              <a:gd name="adj" fmla="val 44731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294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250825" y="1557338"/>
            <a:ext cx="88931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</a:t>
            </a:r>
            <a:r>
              <a:rPr lang="en-US" sz="2800"/>
              <a:t>2</a:t>
            </a:r>
            <a:r>
              <a:rPr lang="ru-RU" sz="2800"/>
              <a:t>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A, C, B</a:t>
            </a:r>
            <a:r>
              <a:rPr lang="en-US" sz="2800" i="1" baseline="-25000"/>
              <a:t>1</a:t>
            </a:r>
            <a:r>
              <a:rPr lang="en-US" sz="2800" i="1">
                <a:sym typeface="Symbol" pitchFamily="18" charset="2"/>
              </a:rPr>
              <a:t>.</a:t>
            </a:r>
            <a:endParaRPr lang="ru-RU" sz="2800" i="1">
              <a:sym typeface="Symbol" pitchFamily="18" charset="2"/>
            </a:endParaRPr>
          </a:p>
        </p:txBody>
      </p:sp>
      <p:grpSp>
        <p:nvGrpSpPr>
          <p:cNvPr id="82950" name="Group 6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2951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2952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2953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2954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2955" name="AutoShape 11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6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2957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2958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2959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2960" name="AutoShape 16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61" name="Line 17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62" name="Line 18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63" name="Line 19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64" name="Line 20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65" name="Line 21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66" name="Line 22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968" name="Oval 24"/>
          <p:cNvSpPr>
            <a:spLocks noChangeArrowheads="1"/>
          </p:cNvSpPr>
          <p:nvPr/>
        </p:nvSpPr>
        <p:spPr bwMode="auto">
          <a:xfrm>
            <a:off x="3243263" y="57483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70" name="Oval 26"/>
          <p:cNvSpPr>
            <a:spLocks noChangeArrowheads="1"/>
          </p:cNvSpPr>
          <p:nvPr/>
        </p:nvSpPr>
        <p:spPr bwMode="auto">
          <a:xfrm>
            <a:off x="3770313" y="346710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72" name="Oval 28"/>
          <p:cNvSpPr>
            <a:spLocks noChangeArrowheads="1"/>
          </p:cNvSpPr>
          <p:nvPr/>
        </p:nvSpPr>
        <p:spPr bwMode="auto">
          <a:xfrm>
            <a:off x="5954713" y="49990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2973" name="AutoShape 29"/>
          <p:cNvCxnSpPr>
            <a:cxnSpLocks noChangeShapeType="1"/>
            <a:stCxn id="82968" idx="6"/>
            <a:endCxn id="82970" idx="5"/>
          </p:cNvCxnSpPr>
          <p:nvPr/>
        </p:nvCxnSpPr>
        <p:spPr bwMode="auto">
          <a:xfrm flipV="1">
            <a:off x="3279775" y="3498850"/>
            <a:ext cx="522288" cy="22685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2974" name="AutoShape 30"/>
          <p:cNvCxnSpPr>
            <a:cxnSpLocks noChangeShapeType="1"/>
            <a:stCxn id="82970" idx="7"/>
            <a:endCxn id="82972" idx="7"/>
          </p:cNvCxnSpPr>
          <p:nvPr/>
        </p:nvCxnSpPr>
        <p:spPr bwMode="auto">
          <a:xfrm>
            <a:off x="3802063" y="3471863"/>
            <a:ext cx="2184400" cy="153193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2975" name="AutoShape 31"/>
          <p:cNvCxnSpPr>
            <a:cxnSpLocks noChangeShapeType="1"/>
            <a:stCxn id="82968" idx="2"/>
            <a:endCxn id="82963" idx="1"/>
          </p:cNvCxnSpPr>
          <p:nvPr/>
        </p:nvCxnSpPr>
        <p:spPr bwMode="auto">
          <a:xfrm flipV="1">
            <a:off x="3243263" y="5014913"/>
            <a:ext cx="2736850" cy="75247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  <p:bldP spid="64557" grpId="0" build="p"/>
      <p:bldP spid="82968" grpId="0" animBg="1"/>
      <p:bldP spid="82970" grpId="0" animBg="1"/>
      <p:bldP spid="8297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 descr="Широкий диагональный 2"/>
          <p:cNvSpPr>
            <a:spLocks noChangeArrowheads="1"/>
          </p:cNvSpPr>
          <p:nvPr/>
        </p:nvSpPr>
        <p:spPr bwMode="auto">
          <a:xfrm rot="-905075">
            <a:off x="3055938" y="3984625"/>
            <a:ext cx="2808287" cy="1417638"/>
          </a:xfrm>
          <a:prstGeom prst="triangle">
            <a:avLst>
              <a:gd name="adj" fmla="val 38431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397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250825" y="1557338"/>
            <a:ext cx="87137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</a:t>
            </a:r>
            <a:r>
              <a:rPr lang="en-US" sz="2800"/>
              <a:t>3</a:t>
            </a:r>
            <a:r>
              <a:rPr lang="ru-RU" sz="2800"/>
              <a:t>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A, C, M, M</a:t>
            </a:r>
            <a:r>
              <a:rPr lang="en-US" sz="2800" i="1">
                <a:sym typeface="Symbol" pitchFamily="18" charset="2"/>
              </a:rPr>
              <a:t>BB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.</a:t>
            </a:r>
            <a:endParaRPr lang="ru-RU" sz="2800" i="1">
              <a:sym typeface="Symbol" pitchFamily="18" charset="2"/>
            </a:endParaRPr>
          </a:p>
        </p:txBody>
      </p:sp>
      <p:grpSp>
        <p:nvGrpSpPr>
          <p:cNvPr id="83974" name="Group 6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3975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3976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3977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3978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3979" name="AutoShape 11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80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3981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3982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3983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3984" name="AutoShape 16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85" name="Line 17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986" name="Line 18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987" name="Line 19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988" name="Line 20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989" name="Line 21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990" name="Line 22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3991" name="Oval 23"/>
          <p:cNvSpPr>
            <a:spLocks noChangeArrowheads="1"/>
          </p:cNvSpPr>
          <p:nvPr/>
        </p:nvSpPr>
        <p:spPr bwMode="auto">
          <a:xfrm>
            <a:off x="3243263" y="57483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92" name="Oval 24"/>
          <p:cNvSpPr>
            <a:spLocks noChangeArrowheads="1"/>
          </p:cNvSpPr>
          <p:nvPr/>
        </p:nvSpPr>
        <p:spPr bwMode="auto">
          <a:xfrm>
            <a:off x="3924300" y="407670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93" name="Oval 25"/>
          <p:cNvSpPr>
            <a:spLocks noChangeArrowheads="1"/>
          </p:cNvSpPr>
          <p:nvPr/>
        </p:nvSpPr>
        <p:spPr bwMode="auto">
          <a:xfrm>
            <a:off x="5954713" y="49990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3994" name="AutoShape 26"/>
          <p:cNvCxnSpPr>
            <a:cxnSpLocks noChangeShapeType="1"/>
            <a:stCxn id="83991" idx="6"/>
            <a:endCxn id="83992" idx="5"/>
          </p:cNvCxnSpPr>
          <p:nvPr/>
        </p:nvCxnSpPr>
        <p:spPr bwMode="auto">
          <a:xfrm flipV="1">
            <a:off x="3279775" y="4108450"/>
            <a:ext cx="676275" cy="16589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3995" name="AutoShape 27"/>
          <p:cNvCxnSpPr>
            <a:cxnSpLocks noChangeShapeType="1"/>
            <a:stCxn id="83992" idx="7"/>
            <a:endCxn id="83993" idx="7"/>
          </p:cNvCxnSpPr>
          <p:nvPr/>
        </p:nvCxnSpPr>
        <p:spPr bwMode="auto">
          <a:xfrm>
            <a:off x="3956050" y="4081463"/>
            <a:ext cx="2030413" cy="92233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3996" name="AutoShape 28"/>
          <p:cNvCxnSpPr>
            <a:cxnSpLocks noChangeShapeType="1"/>
            <a:stCxn id="83991" idx="2"/>
            <a:endCxn id="83987" idx="1"/>
          </p:cNvCxnSpPr>
          <p:nvPr/>
        </p:nvCxnSpPr>
        <p:spPr bwMode="auto">
          <a:xfrm flipV="1">
            <a:off x="3243263" y="5014913"/>
            <a:ext cx="2736850" cy="75247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3997" name="Text Box 44"/>
          <p:cNvSpPr txBox="1">
            <a:spLocks noChangeArrowheads="1"/>
          </p:cNvSpPr>
          <p:nvPr/>
        </p:nvSpPr>
        <p:spPr bwMode="auto">
          <a:xfrm>
            <a:off x="3563938" y="3854450"/>
            <a:ext cx="3603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64557" grpId="0" build="p"/>
      <p:bldP spid="83991" grpId="0" animBg="1"/>
      <p:bldP spid="83992" grpId="0" animBg="1"/>
      <p:bldP spid="83993" grpId="0" animBg="1"/>
      <p:bldP spid="8399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24" name="AutoShape 32" descr="Широкий диагональный 2"/>
          <p:cNvSpPr>
            <a:spLocks noChangeArrowheads="1"/>
          </p:cNvSpPr>
          <p:nvPr/>
        </p:nvSpPr>
        <p:spPr bwMode="auto">
          <a:xfrm rot="2971472">
            <a:off x="3768726" y="3565525"/>
            <a:ext cx="2533650" cy="1089025"/>
          </a:xfrm>
          <a:prstGeom prst="triangle">
            <a:avLst>
              <a:gd name="adj" fmla="val 70625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4994" name="AutoShape 2" descr="Широкий диагональный 2"/>
          <p:cNvSpPr>
            <a:spLocks noChangeArrowheads="1"/>
          </p:cNvSpPr>
          <p:nvPr/>
        </p:nvSpPr>
        <p:spPr bwMode="auto">
          <a:xfrm rot="6129868">
            <a:off x="3397250" y="3811588"/>
            <a:ext cx="2306637" cy="2058988"/>
          </a:xfrm>
          <a:prstGeom prst="triangle">
            <a:avLst>
              <a:gd name="adj" fmla="val 67384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499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250825" y="1557338"/>
            <a:ext cx="8893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</a:t>
            </a:r>
            <a:r>
              <a:rPr lang="en-US" sz="2800"/>
              <a:t>4</a:t>
            </a:r>
            <a:r>
              <a:rPr lang="ru-RU" sz="2800"/>
              <a:t>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A, M, B</a:t>
            </a:r>
            <a:r>
              <a:rPr lang="en-US" sz="2800" i="1" baseline="-25000"/>
              <a:t>1</a:t>
            </a:r>
            <a:r>
              <a:rPr lang="ru-RU" sz="2800" i="1">
                <a:sym typeface="Symbol" pitchFamily="18" charset="2"/>
              </a:rPr>
              <a:t>,</a:t>
            </a:r>
            <a:r>
              <a:rPr lang="en-US" sz="2800" i="1">
                <a:sym typeface="Symbol" pitchFamily="18" charset="2"/>
              </a:rPr>
              <a:t> MD</a:t>
            </a:r>
            <a:r>
              <a:rPr lang="ru-RU" sz="2800" i="1">
                <a:sym typeface="Symbol" pitchFamily="18" charset="2"/>
              </a:rPr>
              <a:t>С</a:t>
            </a:r>
            <a:r>
              <a:rPr lang="en-US" sz="2800" i="1">
                <a:sym typeface="Symbol" pitchFamily="18" charset="2"/>
              </a:rPr>
              <a:t>.</a:t>
            </a:r>
          </a:p>
        </p:txBody>
      </p:sp>
      <p:grpSp>
        <p:nvGrpSpPr>
          <p:cNvPr id="84998" name="Group 6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4999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5000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5001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5002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5003" name="AutoShape 11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004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5005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5006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5007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009" name="Line 17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10" name="Line 18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11" name="Line 19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12" name="Line 20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13" name="Line 21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14" name="Line 22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15" name="Oval 23"/>
          <p:cNvSpPr>
            <a:spLocks noChangeArrowheads="1"/>
          </p:cNvSpPr>
          <p:nvPr/>
        </p:nvSpPr>
        <p:spPr bwMode="auto">
          <a:xfrm>
            <a:off x="3243263" y="57483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5016" name="Oval 24"/>
          <p:cNvSpPr>
            <a:spLocks noChangeArrowheads="1"/>
          </p:cNvSpPr>
          <p:nvPr/>
        </p:nvSpPr>
        <p:spPr bwMode="auto">
          <a:xfrm>
            <a:off x="3770313" y="346710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5017" name="Oval 25"/>
          <p:cNvSpPr>
            <a:spLocks noChangeArrowheads="1"/>
          </p:cNvSpPr>
          <p:nvPr/>
        </p:nvSpPr>
        <p:spPr bwMode="auto">
          <a:xfrm>
            <a:off x="5435600" y="541972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5018" name="AutoShape 26"/>
          <p:cNvCxnSpPr>
            <a:cxnSpLocks noChangeShapeType="1"/>
            <a:stCxn id="85015" idx="6"/>
            <a:endCxn id="85016" idx="5"/>
          </p:cNvCxnSpPr>
          <p:nvPr/>
        </p:nvCxnSpPr>
        <p:spPr bwMode="auto">
          <a:xfrm flipV="1">
            <a:off x="3279775" y="3498850"/>
            <a:ext cx="522288" cy="22685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  <a:stCxn id="85016" idx="2"/>
            <a:endCxn id="85022" idx="1"/>
          </p:cNvCxnSpPr>
          <p:nvPr/>
        </p:nvCxnSpPr>
        <p:spPr bwMode="auto">
          <a:xfrm>
            <a:off x="3770313" y="3486150"/>
            <a:ext cx="1958975" cy="6683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5020" name="AutoShape 28"/>
          <p:cNvCxnSpPr>
            <a:cxnSpLocks noChangeShapeType="1"/>
            <a:stCxn id="85015" idx="6"/>
            <a:endCxn id="85017" idx="4"/>
          </p:cNvCxnSpPr>
          <p:nvPr/>
        </p:nvCxnSpPr>
        <p:spPr bwMode="auto">
          <a:xfrm flipV="1">
            <a:off x="3279775" y="5456238"/>
            <a:ext cx="2174875" cy="3111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5021" name="Text Box 44"/>
          <p:cNvSpPr txBox="1">
            <a:spLocks noChangeArrowheads="1"/>
          </p:cNvSpPr>
          <p:nvPr/>
        </p:nvSpPr>
        <p:spPr bwMode="auto">
          <a:xfrm>
            <a:off x="5435600" y="5445125"/>
            <a:ext cx="360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5022" name="Oval 30"/>
          <p:cNvSpPr>
            <a:spLocks noChangeArrowheads="1"/>
          </p:cNvSpPr>
          <p:nvPr/>
        </p:nvSpPr>
        <p:spPr bwMode="auto">
          <a:xfrm>
            <a:off x="5724525" y="414972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5023" name="AutoShape 31"/>
          <p:cNvCxnSpPr>
            <a:cxnSpLocks noChangeShapeType="1"/>
            <a:stCxn id="85017" idx="7"/>
            <a:endCxn id="85022" idx="5"/>
          </p:cNvCxnSpPr>
          <p:nvPr/>
        </p:nvCxnSpPr>
        <p:spPr bwMode="auto">
          <a:xfrm flipV="1">
            <a:off x="5467350" y="4181475"/>
            <a:ext cx="288925" cy="12430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5025" name="Text Box 44"/>
          <p:cNvSpPr txBox="1">
            <a:spLocks noChangeArrowheads="1"/>
          </p:cNvSpPr>
          <p:nvPr/>
        </p:nvSpPr>
        <p:spPr bwMode="auto">
          <a:xfrm>
            <a:off x="5795963" y="3860800"/>
            <a:ext cx="3603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24" grpId="0" animBg="1"/>
      <p:bldP spid="84994" grpId="0" animBg="1"/>
      <p:bldP spid="64557" grpId="0" build="p"/>
      <p:bldP spid="85015" grpId="0" animBg="1"/>
      <p:bldP spid="85016" grpId="0" animBg="1"/>
      <p:bldP spid="85017" grpId="0" animBg="1"/>
      <p:bldP spid="85021" grpId="0"/>
      <p:bldP spid="85022" grpId="0" animBg="1"/>
      <p:bldP spid="8502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71" name="AutoShape 55" descr="Широкий диагональный 2"/>
          <p:cNvSpPr>
            <a:spLocks noChangeArrowheads="1"/>
          </p:cNvSpPr>
          <p:nvPr/>
        </p:nvSpPr>
        <p:spPr bwMode="auto">
          <a:xfrm rot="5239864">
            <a:off x="5164932" y="4636293"/>
            <a:ext cx="1041400" cy="500063"/>
          </a:xfrm>
          <a:prstGeom prst="triangle">
            <a:avLst>
              <a:gd name="adj" fmla="val 27051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62" name="AutoShape 46" descr="Широкий диагональный 2"/>
          <p:cNvSpPr>
            <a:spLocks noChangeArrowheads="1"/>
          </p:cNvSpPr>
          <p:nvPr/>
        </p:nvSpPr>
        <p:spPr bwMode="auto">
          <a:xfrm rot="32985989">
            <a:off x="3027363" y="5181600"/>
            <a:ext cx="2449512" cy="617538"/>
          </a:xfrm>
          <a:prstGeom prst="triangle">
            <a:avLst>
              <a:gd name="adj" fmla="val 40750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18" name="AutoShape 2" descr="Широкий диагональный 2"/>
          <p:cNvSpPr>
            <a:spLocks noChangeArrowheads="1"/>
          </p:cNvSpPr>
          <p:nvPr/>
        </p:nvSpPr>
        <p:spPr bwMode="auto">
          <a:xfrm rot="2971472">
            <a:off x="3616326" y="3908425"/>
            <a:ext cx="2552700" cy="701675"/>
          </a:xfrm>
          <a:prstGeom prst="triangle">
            <a:avLst>
              <a:gd name="adj" fmla="val 66352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19" name="AutoShape 3" descr="Широкий диагональный 2"/>
          <p:cNvSpPr>
            <a:spLocks noChangeArrowheads="1"/>
          </p:cNvSpPr>
          <p:nvPr/>
        </p:nvSpPr>
        <p:spPr bwMode="auto">
          <a:xfrm rot="13776742">
            <a:off x="2718594" y="4172744"/>
            <a:ext cx="2592387" cy="1514475"/>
          </a:xfrm>
          <a:prstGeom prst="triangle">
            <a:avLst>
              <a:gd name="adj" fmla="val 70907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602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250825" y="1557338"/>
            <a:ext cx="8893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</a:t>
            </a:r>
            <a:r>
              <a:rPr lang="en-US" sz="2800"/>
              <a:t>5</a:t>
            </a:r>
            <a:r>
              <a:rPr lang="ru-RU" sz="2800"/>
              <a:t>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K, M, B</a:t>
            </a:r>
            <a:r>
              <a:rPr lang="en-US" sz="2800" i="1" baseline="-25000"/>
              <a:t>1</a:t>
            </a:r>
            <a:r>
              <a:rPr lang="ru-RU" sz="2800" i="1">
                <a:sym typeface="Symbol" pitchFamily="18" charset="2"/>
              </a:rPr>
              <a:t>,</a:t>
            </a:r>
            <a:r>
              <a:rPr lang="en-US" sz="2800" i="1">
                <a:sym typeface="Symbol" pitchFamily="18" charset="2"/>
              </a:rPr>
              <a:t> MD</a:t>
            </a:r>
            <a:r>
              <a:rPr lang="ru-RU" sz="2800" i="1">
                <a:sym typeface="Symbol" pitchFamily="18" charset="2"/>
              </a:rPr>
              <a:t>С</a:t>
            </a:r>
            <a:r>
              <a:rPr lang="en-US" sz="2800" i="1">
                <a:sym typeface="Symbol" pitchFamily="18" charset="2"/>
              </a:rPr>
              <a:t>, KAD.</a:t>
            </a:r>
          </a:p>
        </p:txBody>
      </p:sp>
      <p:grpSp>
        <p:nvGrpSpPr>
          <p:cNvPr id="86023" name="Group 7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6024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6025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6026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6027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6028" name="AutoShape 12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29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6030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6031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6032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6033" name="AutoShape 17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34" name="Line 18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035" name="Line 19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036" name="Line 20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037" name="Line 21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038" name="Line 22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039" name="Line 23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6040" name="Oval 24"/>
          <p:cNvSpPr>
            <a:spLocks noChangeArrowheads="1"/>
          </p:cNvSpPr>
          <p:nvPr/>
        </p:nvSpPr>
        <p:spPr bwMode="auto">
          <a:xfrm>
            <a:off x="5867400" y="460057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41" name="Oval 25"/>
          <p:cNvSpPr>
            <a:spLocks noChangeArrowheads="1"/>
          </p:cNvSpPr>
          <p:nvPr/>
        </p:nvSpPr>
        <p:spPr bwMode="auto">
          <a:xfrm>
            <a:off x="3770313" y="346710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42" name="Oval 26"/>
          <p:cNvSpPr>
            <a:spLocks noChangeArrowheads="1"/>
          </p:cNvSpPr>
          <p:nvPr/>
        </p:nvSpPr>
        <p:spPr bwMode="auto">
          <a:xfrm>
            <a:off x="5435600" y="541972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6043" name="AutoShape 27"/>
          <p:cNvCxnSpPr>
            <a:cxnSpLocks noChangeShapeType="1"/>
            <a:stCxn id="86040" idx="7"/>
          </p:cNvCxnSpPr>
          <p:nvPr/>
        </p:nvCxnSpPr>
        <p:spPr bwMode="auto">
          <a:xfrm flipH="1" flipV="1">
            <a:off x="3779838" y="3500438"/>
            <a:ext cx="2119312" cy="11049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6045" name="AutoShape 29"/>
          <p:cNvCxnSpPr>
            <a:cxnSpLocks noChangeShapeType="1"/>
            <a:stCxn id="86040" idx="6"/>
            <a:endCxn id="86042" idx="4"/>
          </p:cNvCxnSpPr>
          <p:nvPr/>
        </p:nvCxnSpPr>
        <p:spPr bwMode="auto">
          <a:xfrm flipH="1">
            <a:off x="5454650" y="4619625"/>
            <a:ext cx="449263" cy="8366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6046" name="Text Box 44"/>
          <p:cNvSpPr txBox="1">
            <a:spLocks noChangeArrowheads="1"/>
          </p:cNvSpPr>
          <p:nvPr/>
        </p:nvSpPr>
        <p:spPr bwMode="auto">
          <a:xfrm>
            <a:off x="5435600" y="5445125"/>
            <a:ext cx="360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6047" name="Oval 31"/>
          <p:cNvSpPr>
            <a:spLocks noChangeArrowheads="1"/>
          </p:cNvSpPr>
          <p:nvPr/>
        </p:nvSpPr>
        <p:spPr bwMode="auto">
          <a:xfrm>
            <a:off x="4400550" y="57594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6048" name="AutoShape 32"/>
          <p:cNvCxnSpPr>
            <a:cxnSpLocks noChangeShapeType="1"/>
            <a:stCxn id="86042" idx="7"/>
            <a:endCxn id="86047" idx="5"/>
          </p:cNvCxnSpPr>
          <p:nvPr/>
        </p:nvCxnSpPr>
        <p:spPr bwMode="auto">
          <a:xfrm flipH="1">
            <a:off x="4432300" y="5424488"/>
            <a:ext cx="1035050" cy="366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6049" name="Text Box 44"/>
          <p:cNvSpPr txBox="1">
            <a:spLocks noChangeArrowheads="1"/>
          </p:cNvSpPr>
          <p:nvPr/>
        </p:nvSpPr>
        <p:spPr bwMode="auto">
          <a:xfrm>
            <a:off x="4284663" y="5805488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86052" name="Line 36"/>
          <p:cNvSpPr>
            <a:spLocks noChangeShapeType="1"/>
          </p:cNvSpPr>
          <p:nvPr/>
        </p:nvSpPr>
        <p:spPr bwMode="auto">
          <a:xfrm flipH="1">
            <a:off x="2124075" y="5759450"/>
            <a:ext cx="1163638" cy="931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6053" name="Line 37"/>
          <p:cNvSpPr>
            <a:spLocks noChangeShapeType="1"/>
          </p:cNvSpPr>
          <p:nvPr/>
        </p:nvSpPr>
        <p:spPr bwMode="auto">
          <a:xfrm flipH="1">
            <a:off x="2051050" y="5805488"/>
            <a:ext cx="2376488" cy="849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6054" name="Oval 38"/>
          <p:cNvSpPr>
            <a:spLocks noChangeArrowheads="1"/>
          </p:cNvSpPr>
          <p:nvPr/>
        </p:nvSpPr>
        <p:spPr bwMode="auto">
          <a:xfrm>
            <a:off x="2255838" y="6556375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55" name="Text Box 44"/>
          <p:cNvSpPr txBox="1">
            <a:spLocks noChangeArrowheads="1"/>
          </p:cNvSpPr>
          <p:nvPr/>
        </p:nvSpPr>
        <p:spPr bwMode="auto">
          <a:xfrm>
            <a:off x="1908175" y="6237288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cxnSp>
        <p:nvCxnSpPr>
          <p:cNvPr id="86057" name="AutoShape 41"/>
          <p:cNvCxnSpPr>
            <a:cxnSpLocks noChangeShapeType="1"/>
            <a:stCxn id="86054" idx="5"/>
            <a:endCxn id="86058" idx="4"/>
          </p:cNvCxnSpPr>
          <p:nvPr/>
        </p:nvCxnSpPr>
        <p:spPr bwMode="auto">
          <a:xfrm flipV="1">
            <a:off x="2287588" y="5016500"/>
            <a:ext cx="762000" cy="15716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6058" name="Oval 42"/>
          <p:cNvSpPr>
            <a:spLocks noChangeArrowheads="1"/>
          </p:cNvSpPr>
          <p:nvPr/>
        </p:nvSpPr>
        <p:spPr bwMode="auto">
          <a:xfrm>
            <a:off x="3030538" y="497998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6059" name="AutoShape 43"/>
          <p:cNvCxnSpPr>
            <a:cxnSpLocks noChangeShapeType="1"/>
            <a:stCxn id="86058" idx="7"/>
            <a:endCxn id="86041" idx="1"/>
          </p:cNvCxnSpPr>
          <p:nvPr/>
        </p:nvCxnSpPr>
        <p:spPr bwMode="auto">
          <a:xfrm flipV="1">
            <a:off x="3062288" y="3471863"/>
            <a:ext cx="712787" cy="15128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6060" name="Text Box 44"/>
          <p:cNvSpPr txBox="1">
            <a:spLocks noChangeArrowheads="1"/>
          </p:cNvSpPr>
          <p:nvPr/>
        </p:nvSpPr>
        <p:spPr bwMode="auto">
          <a:xfrm>
            <a:off x="2700338" y="4797425"/>
            <a:ext cx="3603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</a:t>
            </a:r>
            <a:endParaRPr lang="ru-RU"/>
          </a:p>
        </p:txBody>
      </p:sp>
      <p:cxnSp>
        <p:nvCxnSpPr>
          <p:cNvPr id="86061" name="AutoShape 45"/>
          <p:cNvCxnSpPr>
            <a:cxnSpLocks noChangeShapeType="1"/>
            <a:stCxn id="86047" idx="4"/>
            <a:endCxn id="86058" idx="7"/>
          </p:cNvCxnSpPr>
          <p:nvPr/>
        </p:nvCxnSpPr>
        <p:spPr bwMode="auto">
          <a:xfrm flipH="1" flipV="1">
            <a:off x="3062288" y="4984750"/>
            <a:ext cx="1357312" cy="811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6063" name="Line 47"/>
          <p:cNvSpPr>
            <a:spLocks noChangeShapeType="1"/>
          </p:cNvSpPr>
          <p:nvPr/>
        </p:nvSpPr>
        <p:spPr bwMode="auto">
          <a:xfrm flipH="1">
            <a:off x="5435600" y="4581525"/>
            <a:ext cx="2376488" cy="849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6064" name="Line 48"/>
          <p:cNvSpPr>
            <a:spLocks noChangeShapeType="1"/>
          </p:cNvSpPr>
          <p:nvPr/>
        </p:nvSpPr>
        <p:spPr bwMode="auto">
          <a:xfrm>
            <a:off x="6011863" y="5013325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6065" name="Text Box 44"/>
          <p:cNvSpPr txBox="1">
            <a:spLocks noChangeArrowheads="1"/>
          </p:cNvSpPr>
          <p:nvPr/>
        </p:nvSpPr>
        <p:spPr bwMode="auto">
          <a:xfrm>
            <a:off x="6516688" y="4508500"/>
            <a:ext cx="3603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</a:t>
            </a:r>
            <a:endParaRPr lang="ru-RU"/>
          </a:p>
        </p:txBody>
      </p:sp>
      <p:sp>
        <p:nvSpPr>
          <p:cNvPr id="86069" name="Oval 53"/>
          <p:cNvSpPr>
            <a:spLocks noChangeArrowheads="1"/>
          </p:cNvSpPr>
          <p:nvPr/>
        </p:nvSpPr>
        <p:spPr bwMode="auto">
          <a:xfrm>
            <a:off x="6588125" y="500380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72" name="Text Box 44"/>
          <p:cNvSpPr txBox="1">
            <a:spLocks noChangeArrowheads="1"/>
          </p:cNvSpPr>
          <p:nvPr/>
        </p:nvSpPr>
        <p:spPr bwMode="auto">
          <a:xfrm>
            <a:off x="5867400" y="4221163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cxnSp>
        <p:nvCxnSpPr>
          <p:cNvPr id="86073" name="AutoShape 57"/>
          <p:cNvCxnSpPr>
            <a:cxnSpLocks noChangeShapeType="1"/>
            <a:stCxn id="86040" idx="7"/>
            <a:endCxn id="86069" idx="6"/>
          </p:cNvCxnSpPr>
          <p:nvPr/>
        </p:nvCxnSpPr>
        <p:spPr bwMode="auto">
          <a:xfrm>
            <a:off x="5899150" y="4605338"/>
            <a:ext cx="725488" cy="4175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6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86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86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6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6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71" grpId="0" animBg="1"/>
      <p:bldP spid="86062" grpId="0" animBg="1"/>
      <p:bldP spid="86018" grpId="0" animBg="1"/>
      <p:bldP spid="86019" grpId="0" animBg="1"/>
      <p:bldP spid="64557" grpId="0" build="p"/>
      <p:bldP spid="86040" grpId="0" animBg="1"/>
      <p:bldP spid="86041" grpId="0" animBg="1"/>
      <p:bldP spid="86042" grpId="0" animBg="1"/>
      <p:bldP spid="86046" grpId="0"/>
      <p:bldP spid="86047" grpId="0" animBg="1"/>
      <p:bldP spid="86049" grpId="0"/>
      <p:bldP spid="86052" grpId="0" animBg="1"/>
      <p:bldP spid="86053" grpId="0" animBg="1"/>
      <p:bldP spid="86054" grpId="0" animBg="1"/>
      <p:bldP spid="86055" grpId="0"/>
      <p:bldP spid="86058" grpId="0" animBg="1"/>
      <p:bldP spid="86060" grpId="0"/>
      <p:bldP spid="86063" grpId="0" animBg="1"/>
      <p:bldP spid="86064" grpId="0" animBg="1"/>
      <p:bldP spid="86065" grpId="0"/>
      <p:bldP spid="86069" grpId="0" animBg="1"/>
      <p:bldP spid="8607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2" descr="Широкий диагональный 2"/>
          <p:cNvSpPr>
            <a:spLocks noChangeArrowheads="1"/>
          </p:cNvSpPr>
          <p:nvPr/>
        </p:nvSpPr>
        <p:spPr bwMode="auto">
          <a:xfrm rot="919621">
            <a:off x="3348038" y="3563938"/>
            <a:ext cx="2663825" cy="671512"/>
          </a:xfrm>
          <a:prstGeom prst="triangle">
            <a:avLst>
              <a:gd name="adj" fmla="val 34139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43" name="AutoShape 3" descr="Широкий диагональный 2"/>
          <p:cNvSpPr>
            <a:spLocks noChangeArrowheads="1"/>
          </p:cNvSpPr>
          <p:nvPr/>
        </p:nvSpPr>
        <p:spPr bwMode="auto">
          <a:xfrm rot="33395771">
            <a:off x="2844800" y="5087938"/>
            <a:ext cx="2520950" cy="617537"/>
          </a:xfrm>
          <a:prstGeom prst="triangle">
            <a:avLst>
              <a:gd name="adj" fmla="val 33185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44" name="AutoShape 4" descr="Широкий диагональный 2"/>
          <p:cNvSpPr>
            <a:spLocks noChangeArrowheads="1"/>
          </p:cNvSpPr>
          <p:nvPr/>
        </p:nvSpPr>
        <p:spPr bwMode="auto">
          <a:xfrm rot="2280643">
            <a:off x="3363913" y="3767138"/>
            <a:ext cx="2638425" cy="1038225"/>
          </a:xfrm>
          <a:prstGeom prst="triangle">
            <a:avLst>
              <a:gd name="adj" fmla="val 90269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45" name="AutoShape 5" descr="Широкий диагональный 2"/>
          <p:cNvSpPr>
            <a:spLocks noChangeArrowheads="1"/>
          </p:cNvSpPr>
          <p:nvPr/>
        </p:nvSpPr>
        <p:spPr bwMode="auto">
          <a:xfrm rot="34616766">
            <a:off x="2781300" y="4572000"/>
            <a:ext cx="2647950" cy="901700"/>
          </a:xfrm>
          <a:prstGeom prst="triangle">
            <a:avLst>
              <a:gd name="adj" fmla="val 88620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Сечения параллелепипеда</a:t>
            </a:r>
          </a:p>
        </p:txBody>
      </p:sp>
      <p:sp>
        <p:nvSpPr>
          <p:cNvPr id="870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250825" y="1268413"/>
            <a:ext cx="8893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№</a:t>
            </a:r>
            <a:r>
              <a:rPr lang="en-US" sz="2800"/>
              <a:t>6</a:t>
            </a:r>
            <a:r>
              <a:rPr lang="ru-RU" sz="2800"/>
              <a:t>. </a:t>
            </a:r>
            <a:r>
              <a:rPr lang="ru-RU" sz="2800" i="1"/>
              <a:t>Построить сечение параллелепипеда</a:t>
            </a:r>
            <a:r>
              <a:rPr lang="en-US" sz="2800" i="1"/>
              <a:t> ABCDA</a:t>
            </a:r>
            <a:r>
              <a:rPr lang="ru-RU" sz="2800" i="1" baseline="-25000"/>
              <a:t>1</a:t>
            </a:r>
            <a:r>
              <a:rPr lang="en-US" sz="2800" i="1"/>
              <a:t>B</a:t>
            </a:r>
            <a:r>
              <a:rPr lang="ru-RU" sz="2800" i="1" baseline="-25000"/>
              <a:t>1</a:t>
            </a:r>
            <a:r>
              <a:rPr lang="en-US" sz="2800" i="1"/>
              <a:t>C</a:t>
            </a:r>
            <a:r>
              <a:rPr lang="ru-RU" sz="2800" i="1" baseline="-25000"/>
              <a:t>1</a:t>
            </a:r>
            <a:r>
              <a:rPr lang="en-US" sz="2800" i="1"/>
              <a:t>D</a:t>
            </a:r>
            <a:r>
              <a:rPr lang="ru-RU" sz="2800" i="1" baseline="-25000"/>
              <a:t>1</a:t>
            </a:r>
            <a:r>
              <a:rPr lang="ru-RU" sz="2800" i="1"/>
              <a:t>, проходящее через точки </a:t>
            </a:r>
            <a:r>
              <a:rPr lang="en-US" sz="2800" i="1"/>
              <a:t>K, M, N</a:t>
            </a:r>
            <a:r>
              <a:rPr lang="ru-RU" sz="2800" i="1">
                <a:sym typeface="Symbol" pitchFamily="18" charset="2"/>
              </a:rPr>
              <a:t>,</a:t>
            </a:r>
            <a:r>
              <a:rPr lang="en-US" sz="2800" i="1">
                <a:sym typeface="Symbol" pitchFamily="18" charset="2"/>
              </a:rPr>
              <a:t> MD</a:t>
            </a:r>
            <a:r>
              <a:rPr lang="ru-RU" sz="2800" i="1">
                <a:sym typeface="Symbol" pitchFamily="18" charset="2"/>
              </a:rPr>
              <a:t>С</a:t>
            </a:r>
            <a:r>
              <a:rPr lang="en-US" sz="2800" i="1">
                <a:sym typeface="Symbol" pitchFamily="18" charset="2"/>
              </a:rPr>
              <a:t>, KAD, NA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B</a:t>
            </a:r>
            <a:r>
              <a:rPr lang="en-US" sz="2800" i="1" baseline="-25000">
                <a:sym typeface="Symbol" pitchFamily="18" charset="2"/>
              </a:rPr>
              <a:t>1</a:t>
            </a:r>
            <a:r>
              <a:rPr lang="en-US" sz="2800" i="1">
                <a:sym typeface="Symbol" pitchFamily="18" charset="2"/>
              </a:rPr>
              <a:t>, .</a:t>
            </a:r>
          </a:p>
        </p:txBody>
      </p:sp>
      <p:grpSp>
        <p:nvGrpSpPr>
          <p:cNvPr id="87049" name="Group 9"/>
          <p:cNvGrpSpPr>
            <a:grpSpLocks/>
          </p:cNvGrpSpPr>
          <p:nvPr/>
        </p:nvGrpSpPr>
        <p:grpSpPr bwMode="auto">
          <a:xfrm>
            <a:off x="2484438" y="3141663"/>
            <a:ext cx="4175125" cy="2995612"/>
            <a:chOff x="199" y="889"/>
            <a:chExt cx="2227" cy="1598"/>
          </a:xfrm>
        </p:grpSpPr>
        <p:sp>
          <p:nvSpPr>
            <p:cNvPr id="87050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7051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7052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7053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7054" name="AutoShape 14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055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7056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7057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7058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7059" name="AutoShape 19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060" name="Line 20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061" name="Line 21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062" name="Line 22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063" name="Line 23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064" name="Line 24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065" name="Line 25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7066" name="Oval 26"/>
          <p:cNvSpPr>
            <a:spLocks noChangeArrowheads="1"/>
          </p:cNvSpPr>
          <p:nvPr/>
        </p:nvSpPr>
        <p:spPr bwMode="auto">
          <a:xfrm>
            <a:off x="5824538" y="4503738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67" name="Oval 27"/>
          <p:cNvSpPr>
            <a:spLocks noChangeArrowheads="1"/>
          </p:cNvSpPr>
          <p:nvPr/>
        </p:nvSpPr>
        <p:spPr bwMode="auto">
          <a:xfrm>
            <a:off x="3303588" y="384175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68" name="Oval 28"/>
          <p:cNvSpPr>
            <a:spLocks noChangeArrowheads="1"/>
          </p:cNvSpPr>
          <p:nvPr/>
        </p:nvSpPr>
        <p:spPr bwMode="auto">
          <a:xfrm>
            <a:off x="5435600" y="541972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7069" name="AutoShape 29"/>
          <p:cNvCxnSpPr>
            <a:cxnSpLocks noChangeShapeType="1"/>
            <a:stCxn id="87066" idx="7"/>
            <a:endCxn id="87042" idx="0"/>
          </p:cNvCxnSpPr>
          <p:nvPr/>
        </p:nvCxnSpPr>
        <p:spPr bwMode="auto">
          <a:xfrm flipH="1" flipV="1">
            <a:off x="4360863" y="3463925"/>
            <a:ext cx="1495425" cy="104457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7070" name="AutoShape 30"/>
          <p:cNvCxnSpPr>
            <a:cxnSpLocks noChangeShapeType="1"/>
            <a:stCxn id="87066" idx="6"/>
            <a:endCxn id="87068" idx="4"/>
          </p:cNvCxnSpPr>
          <p:nvPr/>
        </p:nvCxnSpPr>
        <p:spPr bwMode="auto">
          <a:xfrm flipH="1">
            <a:off x="5454650" y="4522788"/>
            <a:ext cx="406400" cy="933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7071" name="Text Box 44"/>
          <p:cNvSpPr txBox="1">
            <a:spLocks noChangeArrowheads="1"/>
          </p:cNvSpPr>
          <p:nvPr/>
        </p:nvSpPr>
        <p:spPr bwMode="auto">
          <a:xfrm>
            <a:off x="5435600" y="5445125"/>
            <a:ext cx="360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7072" name="Oval 32"/>
          <p:cNvSpPr>
            <a:spLocks noChangeArrowheads="1"/>
          </p:cNvSpPr>
          <p:nvPr/>
        </p:nvSpPr>
        <p:spPr bwMode="auto">
          <a:xfrm>
            <a:off x="4400550" y="57594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7073" name="AutoShape 33"/>
          <p:cNvCxnSpPr>
            <a:cxnSpLocks noChangeShapeType="1"/>
            <a:stCxn id="87068" idx="7"/>
            <a:endCxn id="87072" idx="5"/>
          </p:cNvCxnSpPr>
          <p:nvPr/>
        </p:nvCxnSpPr>
        <p:spPr bwMode="auto">
          <a:xfrm flipH="1">
            <a:off x="4432300" y="5424488"/>
            <a:ext cx="1035050" cy="366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7074" name="Text Box 44"/>
          <p:cNvSpPr txBox="1">
            <a:spLocks noChangeArrowheads="1"/>
          </p:cNvSpPr>
          <p:nvPr/>
        </p:nvSpPr>
        <p:spPr bwMode="auto">
          <a:xfrm>
            <a:off x="4284663" y="5805488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87075" name="Line 35"/>
          <p:cNvSpPr>
            <a:spLocks noChangeShapeType="1"/>
          </p:cNvSpPr>
          <p:nvPr/>
        </p:nvSpPr>
        <p:spPr bwMode="auto">
          <a:xfrm flipH="1">
            <a:off x="2124075" y="5759450"/>
            <a:ext cx="1163638" cy="931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76" name="Line 36"/>
          <p:cNvSpPr>
            <a:spLocks noChangeShapeType="1"/>
          </p:cNvSpPr>
          <p:nvPr/>
        </p:nvSpPr>
        <p:spPr bwMode="auto">
          <a:xfrm flipH="1">
            <a:off x="2051050" y="5805488"/>
            <a:ext cx="2376488" cy="849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77" name="Oval 37"/>
          <p:cNvSpPr>
            <a:spLocks noChangeArrowheads="1"/>
          </p:cNvSpPr>
          <p:nvPr/>
        </p:nvSpPr>
        <p:spPr bwMode="auto">
          <a:xfrm>
            <a:off x="2255838" y="6556375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78" name="Text Box 44"/>
          <p:cNvSpPr txBox="1">
            <a:spLocks noChangeArrowheads="1"/>
          </p:cNvSpPr>
          <p:nvPr/>
        </p:nvSpPr>
        <p:spPr bwMode="auto">
          <a:xfrm>
            <a:off x="1908175" y="6237288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cxnSp>
        <p:nvCxnSpPr>
          <p:cNvPr id="87079" name="AutoShape 39"/>
          <p:cNvCxnSpPr>
            <a:cxnSpLocks noChangeShapeType="1"/>
            <a:stCxn id="87077" idx="5"/>
            <a:endCxn id="87080" idx="4"/>
          </p:cNvCxnSpPr>
          <p:nvPr/>
        </p:nvCxnSpPr>
        <p:spPr bwMode="auto">
          <a:xfrm flipV="1">
            <a:off x="2287588" y="4789488"/>
            <a:ext cx="679450" cy="17986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7080" name="Oval 40"/>
          <p:cNvSpPr>
            <a:spLocks noChangeArrowheads="1"/>
          </p:cNvSpPr>
          <p:nvPr/>
        </p:nvSpPr>
        <p:spPr bwMode="auto">
          <a:xfrm>
            <a:off x="2947988" y="4752975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7081" name="AutoShape 41"/>
          <p:cNvCxnSpPr>
            <a:cxnSpLocks noChangeShapeType="1"/>
            <a:stCxn id="87080" idx="7"/>
            <a:endCxn id="87067" idx="1"/>
          </p:cNvCxnSpPr>
          <p:nvPr/>
        </p:nvCxnSpPr>
        <p:spPr bwMode="auto">
          <a:xfrm flipV="1">
            <a:off x="2979738" y="3846513"/>
            <a:ext cx="328612" cy="91122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7082" name="Text Box 44"/>
          <p:cNvSpPr txBox="1">
            <a:spLocks noChangeArrowheads="1"/>
          </p:cNvSpPr>
          <p:nvPr/>
        </p:nvSpPr>
        <p:spPr bwMode="auto">
          <a:xfrm>
            <a:off x="2555875" y="4652963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</a:t>
            </a:r>
            <a:endParaRPr lang="ru-RU"/>
          </a:p>
        </p:txBody>
      </p:sp>
      <p:cxnSp>
        <p:nvCxnSpPr>
          <p:cNvPr id="87083" name="AutoShape 43"/>
          <p:cNvCxnSpPr>
            <a:cxnSpLocks noChangeShapeType="1"/>
            <a:stCxn id="87072" idx="4"/>
            <a:endCxn id="87080" idx="7"/>
          </p:cNvCxnSpPr>
          <p:nvPr/>
        </p:nvCxnSpPr>
        <p:spPr bwMode="auto">
          <a:xfrm flipH="1" flipV="1">
            <a:off x="2979738" y="4757738"/>
            <a:ext cx="1439862" cy="1038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7084" name="Line 44"/>
          <p:cNvSpPr>
            <a:spLocks noChangeShapeType="1"/>
          </p:cNvSpPr>
          <p:nvPr/>
        </p:nvSpPr>
        <p:spPr bwMode="auto">
          <a:xfrm flipH="1">
            <a:off x="5435600" y="4581525"/>
            <a:ext cx="2376488" cy="849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85" name="Line 45"/>
          <p:cNvSpPr>
            <a:spLocks noChangeShapeType="1"/>
          </p:cNvSpPr>
          <p:nvPr/>
        </p:nvSpPr>
        <p:spPr bwMode="auto">
          <a:xfrm>
            <a:off x="6011863" y="5013325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86" name="Text Box 44"/>
          <p:cNvSpPr txBox="1">
            <a:spLocks noChangeArrowheads="1"/>
          </p:cNvSpPr>
          <p:nvPr/>
        </p:nvSpPr>
        <p:spPr bwMode="auto">
          <a:xfrm>
            <a:off x="6516688" y="4652963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</a:t>
            </a:r>
            <a:endParaRPr lang="ru-RU"/>
          </a:p>
        </p:txBody>
      </p:sp>
      <p:sp>
        <p:nvSpPr>
          <p:cNvPr id="87087" name="Oval 47"/>
          <p:cNvSpPr>
            <a:spLocks noChangeArrowheads="1"/>
          </p:cNvSpPr>
          <p:nvPr/>
        </p:nvSpPr>
        <p:spPr bwMode="auto">
          <a:xfrm>
            <a:off x="6588125" y="500380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88" name="Text Box 44"/>
          <p:cNvSpPr txBox="1">
            <a:spLocks noChangeArrowheads="1"/>
          </p:cNvSpPr>
          <p:nvPr/>
        </p:nvSpPr>
        <p:spPr bwMode="auto">
          <a:xfrm>
            <a:off x="2987675" y="3500438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cxnSp>
        <p:nvCxnSpPr>
          <p:cNvPr id="87089" name="AutoShape 49"/>
          <p:cNvCxnSpPr>
            <a:cxnSpLocks noChangeShapeType="1"/>
            <a:stCxn id="87066" idx="7"/>
            <a:endCxn id="87087" idx="6"/>
          </p:cNvCxnSpPr>
          <p:nvPr/>
        </p:nvCxnSpPr>
        <p:spPr bwMode="auto">
          <a:xfrm>
            <a:off x="5856288" y="4508500"/>
            <a:ext cx="768350" cy="514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7090" name="AutoShape 50"/>
          <p:cNvCxnSpPr>
            <a:cxnSpLocks noChangeShapeType="1"/>
          </p:cNvCxnSpPr>
          <p:nvPr/>
        </p:nvCxnSpPr>
        <p:spPr bwMode="auto">
          <a:xfrm flipV="1">
            <a:off x="3317875" y="2622550"/>
            <a:ext cx="461963" cy="12239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7091" name="Line 51"/>
          <p:cNvSpPr>
            <a:spLocks noChangeShapeType="1"/>
          </p:cNvSpPr>
          <p:nvPr/>
        </p:nvSpPr>
        <p:spPr bwMode="auto">
          <a:xfrm flipH="1" flipV="1">
            <a:off x="3492500" y="2492375"/>
            <a:ext cx="279400" cy="1006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92" name="Text Box 44"/>
          <p:cNvSpPr txBox="1">
            <a:spLocks noChangeArrowheads="1"/>
          </p:cNvSpPr>
          <p:nvPr/>
        </p:nvSpPr>
        <p:spPr bwMode="auto">
          <a:xfrm>
            <a:off x="3203575" y="2781300"/>
            <a:ext cx="360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</a:t>
            </a:r>
            <a:endParaRPr lang="ru-RU"/>
          </a:p>
        </p:txBody>
      </p:sp>
      <p:sp>
        <p:nvSpPr>
          <p:cNvPr id="87093" name="Oval 53"/>
          <p:cNvSpPr>
            <a:spLocks noChangeArrowheads="1"/>
          </p:cNvSpPr>
          <p:nvPr/>
        </p:nvSpPr>
        <p:spPr bwMode="auto">
          <a:xfrm>
            <a:off x="3606800" y="300196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094" name="Text Box 44"/>
          <p:cNvSpPr txBox="1">
            <a:spLocks noChangeArrowheads="1"/>
          </p:cNvSpPr>
          <p:nvPr/>
        </p:nvSpPr>
        <p:spPr bwMode="auto">
          <a:xfrm>
            <a:off x="4284663" y="3068638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</a:t>
            </a:r>
            <a:endParaRPr lang="ru-RU"/>
          </a:p>
        </p:txBody>
      </p:sp>
      <p:sp>
        <p:nvSpPr>
          <p:cNvPr id="87095" name="Oval 55"/>
          <p:cNvSpPr>
            <a:spLocks noChangeArrowheads="1"/>
          </p:cNvSpPr>
          <p:nvPr/>
        </p:nvSpPr>
        <p:spPr bwMode="auto">
          <a:xfrm>
            <a:off x="4321175" y="3460750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7096" name="AutoShape 56"/>
          <p:cNvCxnSpPr>
            <a:cxnSpLocks noChangeShapeType="1"/>
          </p:cNvCxnSpPr>
          <p:nvPr/>
        </p:nvCxnSpPr>
        <p:spPr bwMode="auto">
          <a:xfrm flipH="1">
            <a:off x="3276600" y="3500438"/>
            <a:ext cx="1035050" cy="3667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7097" name="Text Box 44"/>
          <p:cNvSpPr txBox="1">
            <a:spLocks noChangeArrowheads="1"/>
          </p:cNvSpPr>
          <p:nvPr/>
        </p:nvSpPr>
        <p:spPr bwMode="auto">
          <a:xfrm>
            <a:off x="5867400" y="4221163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</a:t>
            </a:r>
            <a:endParaRPr lang="ru-RU"/>
          </a:p>
        </p:txBody>
      </p:sp>
      <p:cxnSp>
        <p:nvCxnSpPr>
          <p:cNvPr id="87098" name="AutoShape 58"/>
          <p:cNvCxnSpPr>
            <a:cxnSpLocks noChangeShapeType="1"/>
            <a:stCxn id="87095" idx="0"/>
            <a:endCxn id="87093" idx="6"/>
          </p:cNvCxnSpPr>
          <p:nvPr/>
        </p:nvCxnSpPr>
        <p:spPr bwMode="auto">
          <a:xfrm flipH="1" flipV="1">
            <a:off x="3643313" y="3021013"/>
            <a:ext cx="696912" cy="439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4572000" y="616585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</a:t>
            </a:r>
            <a:r>
              <a:rPr lang="ru-RU" sz="2800">
                <a:solidFill>
                  <a:srgbClr val="FF33CC"/>
                </a:solidFill>
              </a:rPr>
              <a:t>4, п.13 № </a:t>
            </a:r>
            <a:r>
              <a:rPr lang="en-US" sz="2800">
                <a:solidFill>
                  <a:srgbClr val="FF33CC"/>
                </a:solidFill>
              </a:rPr>
              <a:t>82</a:t>
            </a:r>
            <a:r>
              <a:rPr lang="ru-RU" sz="2800">
                <a:solidFill>
                  <a:srgbClr val="FF33CC"/>
                </a:solidFill>
              </a:rPr>
              <a:t>, 8</a:t>
            </a:r>
            <a:r>
              <a:rPr lang="en-US" sz="2800">
                <a:solidFill>
                  <a:srgbClr val="FF33CC"/>
                </a:solidFill>
              </a:rPr>
              <a:t>3</a:t>
            </a:r>
            <a:endParaRPr lang="ru-RU" sz="2800">
              <a:solidFill>
                <a:srgbClr val="FF33CC"/>
              </a:solidFill>
            </a:endParaRPr>
          </a:p>
        </p:txBody>
      </p:sp>
      <p:sp>
        <p:nvSpPr>
          <p:cNvPr id="2" name="Text Box 39"/>
          <p:cNvSpPr txBox="1">
            <a:spLocks noChangeArrowheads="1"/>
          </p:cNvSpPr>
          <p:nvPr/>
        </p:nvSpPr>
        <p:spPr bwMode="auto">
          <a:xfrm>
            <a:off x="6804025" y="2349500"/>
            <a:ext cx="2087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 </a:t>
            </a:r>
            <a:r>
              <a:rPr lang="en-US" sz="2800">
                <a:solidFill>
                  <a:srgbClr val="0000FF"/>
                </a:solidFill>
              </a:rPr>
              <a:t>85</a:t>
            </a:r>
            <a:endParaRPr lang="ru-RU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7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7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7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8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animBg="1"/>
      <p:bldP spid="87043" grpId="0" animBg="1"/>
      <p:bldP spid="87044" grpId="0" animBg="1"/>
      <p:bldP spid="87045" grpId="0" animBg="1"/>
      <p:bldP spid="64557" grpId="0" build="p"/>
      <p:bldP spid="87066" grpId="0" animBg="1"/>
      <p:bldP spid="87067" grpId="0" animBg="1"/>
      <p:bldP spid="87068" grpId="0" animBg="1"/>
      <p:bldP spid="87071" grpId="0"/>
      <p:bldP spid="87072" grpId="0" animBg="1"/>
      <p:bldP spid="87074" grpId="0"/>
      <p:bldP spid="87075" grpId="0" animBg="1"/>
      <p:bldP spid="87076" grpId="0" animBg="1"/>
      <p:bldP spid="87077" grpId="0" animBg="1"/>
      <p:bldP spid="87078" grpId="0"/>
      <p:bldP spid="87080" grpId="0" animBg="1"/>
      <p:bldP spid="87082" grpId="0"/>
      <p:bldP spid="87084" grpId="0" animBg="1"/>
      <p:bldP spid="87085" grpId="0" animBg="1"/>
      <p:bldP spid="87086" grpId="0"/>
      <p:bldP spid="87087" grpId="0" animBg="1"/>
      <p:bldP spid="87088" grpId="0"/>
      <p:bldP spid="87091" grpId="0" animBg="1"/>
      <p:bldP spid="87092" grpId="0"/>
      <p:bldP spid="87093" grpId="0" animBg="1"/>
      <p:bldP spid="87094" grpId="0"/>
      <p:bldP spid="87095" grpId="0" animBg="1"/>
      <p:bldP spid="870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121150"/>
            <a:ext cx="4679950" cy="1295400"/>
            <a:chOff x="158" y="2387"/>
            <a:chExt cx="2948" cy="1134"/>
          </a:xfrm>
        </p:grpSpPr>
        <p:sp>
          <p:nvSpPr>
            <p:cNvPr id="13345" name="AutoShape 3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6" name="Text Box 4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sp>
        <p:nvSpPr>
          <p:cNvPr id="1331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Параллельность трёх прямых.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1541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Лемма.</a:t>
            </a:r>
            <a:r>
              <a:rPr lang="ru-RU" sz="2800" smtClean="0"/>
              <a:t> Если одна из двух параллельных прямых пересекает данную плоскость, то и другая прямая пересекает эту плоскость.</a:t>
            </a:r>
          </a:p>
        </p:txBody>
      </p:sp>
      <p:sp>
        <p:nvSpPr>
          <p:cNvPr id="1331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908175" y="4697413"/>
            <a:ext cx="576263" cy="366712"/>
            <a:chOff x="884" y="2659"/>
            <a:chExt cx="363" cy="231"/>
          </a:xfrm>
        </p:grpSpPr>
        <p:sp>
          <p:nvSpPr>
            <p:cNvPr id="13343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4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М</a:t>
              </a:r>
            </a:p>
          </p:txBody>
        </p:sp>
      </p:grp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292725" y="3213100"/>
            <a:ext cx="352742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en-US" sz="2400" i="1">
                <a:sym typeface="Symbol" pitchFamily="18" charset="2"/>
              </a:rPr>
              <a:t>a</a:t>
            </a:r>
            <a:r>
              <a:rPr lang="ru-RU" sz="2400"/>
              <a:t> </a:t>
            </a:r>
            <a:r>
              <a:rPr lang="en-US" sz="2400" i="1">
                <a:sym typeface="Symbol" pitchFamily="18" charset="2"/>
              </a:rPr>
              <a:t>||</a:t>
            </a:r>
            <a:r>
              <a:rPr lang="ru-RU" sz="2400"/>
              <a:t> </a:t>
            </a:r>
            <a:r>
              <a:rPr lang="en-US" sz="2400" i="1">
                <a:sym typeface="Symbol" pitchFamily="18" charset="2"/>
              </a:rPr>
              <a:t>b</a:t>
            </a:r>
            <a:r>
              <a:rPr lang="ru-RU" sz="2400" i="1">
                <a:sym typeface="Symbol" pitchFamily="18" charset="2"/>
              </a:rPr>
              <a:t/>
            </a:r>
            <a:br>
              <a:rPr lang="ru-RU" sz="2400" i="1">
                <a:sym typeface="Symbol" pitchFamily="18" charset="2"/>
              </a:rPr>
            </a:br>
            <a:r>
              <a:rPr lang="ru-RU" sz="2400"/>
              <a:t> </a:t>
            </a:r>
            <a:r>
              <a:rPr lang="ru-RU" sz="2400" i="1"/>
              <a:t>а </a:t>
            </a:r>
            <a:r>
              <a:rPr lang="ru-RU" sz="2400" i="1">
                <a:sym typeface="Symbol" pitchFamily="18" charset="2"/>
              </a:rPr>
              <a:t>  =</a:t>
            </a:r>
            <a:r>
              <a:rPr lang="ru-RU" sz="2400" i="1"/>
              <a:t> М</a:t>
            </a:r>
            <a:endParaRPr lang="ru-RU" sz="2400" i="1"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Доказать</a:t>
            </a:r>
            <a:r>
              <a:rPr lang="ru-RU" sz="2400" i="1">
                <a:sym typeface="Symbol" pitchFamily="18" charset="2"/>
              </a:rPr>
              <a:t>, что </a:t>
            </a:r>
            <a:r>
              <a:rPr lang="en-US" sz="2400" i="1">
                <a:sym typeface="Symbol" pitchFamily="18" charset="2"/>
              </a:rPr>
              <a:t>b </a:t>
            </a:r>
            <a:r>
              <a:rPr lang="ru-RU" sz="2400" i="1">
                <a:sym typeface="Symbol" pitchFamily="18" charset="2"/>
              </a:rPr>
              <a:t> .</a:t>
            </a:r>
            <a:endParaRPr lang="en-US" sz="2400" i="1">
              <a:sym typeface="Symbol" pitchFamily="18" charset="2"/>
            </a:endParaRP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 rot="-1956914">
            <a:off x="2555875" y="3386138"/>
            <a:ext cx="1727200" cy="711200"/>
            <a:chOff x="1111" y="2657"/>
            <a:chExt cx="1767" cy="728"/>
          </a:xfrm>
        </p:grpSpPr>
        <p:sp>
          <p:nvSpPr>
            <p:cNvPr id="13341" name="Line 22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2" name="Text Box 23"/>
            <p:cNvSpPr txBox="1">
              <a:spLocks noChangeArrowheads="1"/>
            </p:cNvSpPr>
            <p:nvPr/>
          </p:nvSpPr>
          <p:spPr bwMode="auto">
            <a:xfrm>
              <a:off x="2516" y="2657"/>
              <a:ext cx="362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1500188" y="3857625"/>
            <a:ext cx="2105025" cy="1895475"/>
            <a:chOff x="964" y="2106"/>
            <a:chExt cx="1326" cy="1194"/>
          </a:xfrm>
        </p:grpSpPr>
        <p:grpSp>
          <p:nvGrpSpPr>
            <p:cNvPr id="13334" name="Group 18"/>
            <p:cNvGrpSpPr>
              <a:grpSpLocks/>
            </p:cNvGrpSpPr>
            <p:nvPr/>
          </p:nvGrpSpPr>
          <p:grpSpPr bwMode="auto">
            <a:xfrm rot="-1956914">
              <a:off x="1250" y="2106"/>
              <a:ext cx="1040" cy="409"/>
              <a:chOff x="1111" y="2657"/>
              <a:chExt cx="1764" cy="728"/>
            </a:xfrm>
          </p:grpSpPr>
          <p:sp>
            <p:nvSpPr>
              <p:cNvPr id="13339" name="Line 19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40" name="Text Box 20"/>
              <p:cNvSpPr txBox="1">
                <a:spLocks noChangeArrowheads="1"/>
              </p:cNvSpPr>
              <p:nvPr/>
            </p:nvSpPr>
            <p:spPr bwMode="auto">
              <a:xfrm>
                <a:off x="2512" y="2657"/>
                <a:ext cx="363" cy="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i="1">
                    <a:latin typeface="Times New Roman" pitchFamily="18" charset="0"/>
                    <a:cs typeface="Times New Roman" pitchFamily="18" charset="0"/>
                  </a:rPr>
                  <a:t>а</a:t>
                </a:r>
              </a:p>
            </p:txBody>
          </p:sp>
        </p:grpSp>
        <p:grpSp>
          <p:nvGrpSpPr>
            <p:cNvPr id="13335" name="Group 24"/>
            <p:cNvGrpSpPr>
              <a:grpSpLocks/>
            </p:cNvGrpSpPr>
            <p:nvPr/>
          </p:nvGrpSpPr>
          <p:grpSpPr bwMode="auto">
            <a:xfrm rot="-1956914">
              <a:off x="1175" y="2813"/>
              <a:ext cx="408" cy="231"/>
              <a:chOff x="1111" y="2650"/>
              <a:chExt cx="1819" cy="1030"/>
            </a:xfrm>
          </p:grpSpPr>
          <p:sp>
            <p:nvSpPr>
              <p:cNvPr id="13337" name="Line 25"/>
              <p:cNvSpPr>
                <a:spLocks noChangeShapeType="1"/>
              </p:cNvSpPr>
              <p:nvPr/>
            </p:nvSpPr>
            <p:spPr bwMode="auto">
              <a:xfrm flipV="1">
                <a:off x="1111" y="2704"/>
                <a:ext cx="1542" cy="6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8" name="Text Box 26"/>
              <p:cNvSpPr txBox="1">
                <a:spLocks noChangeArrowheads="1"/>
              </p:cNvSpPr>
              <p:nvPr/>
            </p:nvSpPr>
            <p:spPr bwMode="auto">
              <a:xfrm>
                <a:off x="2413" y="2650"/>
                <a:ext cx="517" cy="1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i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336" name="Line 28"/>
            <p:cNvSpPr>
              <a:spLocks noChangeShapeType="1"/>
            </p:cNvSpPr>
            <p:nvPr/>
          </p:nvSpPr>
          <p:spPr bwMode="auto">
            <a:xfrm rot="19643086" flipV="1">
              <a:off x="964" y="3147"/>
              <a:ext cx="346" cy="1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2495550" y="4335463"/>
            <a:ext cx="576263" cy="366712"/>
            <a:chOff x="884" y="2659"/>
            <a:chExt cx="363" cy="231"/>
          </a:xfrm>
        </p:grpSpPr>
        <p:sp>
          <p:nvSpPr>
            <p:cNvPr id="13332" name="Oval 12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3" name="Text Box 13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N</a:t>
              </a:r>
              <a:endParaRPr lang="ru-RU"/>
            </a:p>
          </p:txBody>
        </p:sp>
      </p:grpSp>
      <p:sp>
        <p:nvSpPr>
          <p:cNvPr id="28" name="Параллелограмм 27"/>
          <p:cNvSpPr/>
          <p:nvPr/>
        </p:nvSpPr>
        <p:spPr>
          <a:xfrm>
            <a:off x="1285875" y="3071813"/>
            <a:ext cx="2571750" cy="2857500"/>
          </a:xfrm>
          <a:prstGeom prst="parallelogram">
            <a:avLst>
              <a:gd name="adj" fmla="val 49326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1500188" y="4143375"/>
            <a:ext cx="1857375" cy="12858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 flipV="1">
            <a:off x="846138" y="3714750"/>
            <a:ext cx="2357437" cy="10715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28" idx="0"/>
          </p:cNvCxnSpPr>
          <p:nvPr/>
        </p:nvCxnSpPr>
        <p:spPr>
          <a:xfrm rot="5400000" flipH="1" flipV="1">
            <a:off x="3213894" y="2428081"/>
            <a:ext cx="1588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3094038" y="3357563"/>
            <a:ext cx="1071562" cy="5000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2439987" y="5572126"/>
            <a:ext cx="500063" cy="2143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1143000" y="5572125"/>
            <a:ext cx="500063" cy="214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 flipH="1" flipV="1">
            <a:off x="1928019" y="5287169"/>
            <a:ext cx="1587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2713832" y="3490119"/>
            <a:ext cx="1587" cy="128587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38926" grpId="0"/>
      <p:bldP spid="2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23" name="AutoShape 59" descr="Широкий диагональный 2"/>
          <p:cNvSpPr>
            <a:spLocks noChangeArrowheads="1"/>
          </p:cNvSpPr>
          <p:nvPr/>
        </p:nvSpPr>
        <p:spPr bwMode="auto">
          <a:xfrm rot="1500000">
            <a:off x="874713" y="3979863"/>
            <a:ext cx="2808287" cy="804862"/>
          </a:xfrm>
          <a:prstGeom prst="triangle">
            <a:avLst>
              <a:gd name="adj" fmla="val 35116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</a:t>
            </a:r>
          </a:p>
        </p:txBody>
      </p:sp>
      <p:sp>
        <p:nvSpPr>
          <p:cNvPr id="880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68313" y="1268413"/>
            <a:ext cx="835183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№1. </a:t>
            </a:r>
            <a:r>
              <a:rPr lang="ru-RU" sz="2400" i="1"/>
              <a:t>Построить сечение параллелепипеда</a:t>
            </a:r>
            <a:r>
              <a:rPr lang="en-US" sz="2400" i="1"/>
              <a:t> ABCDA</a:t>
            </a:r>
            <a:r>
              <a:rPr lang="ru-RU" sz="2400" i="1" baseline="-25000"/>
              <a:t>1</a:t>
            </a:r>
            <a:r>
              <a:rPr lang="en-US" sz="2400" i="1"/>
              <a:t>B</a:t>
            </a:r>
            <a:r>
              <a:rPr lang="ru-RU" sz="2400" i="1" baseline="-25000"/>
              <a:t>1</a:t>
            </a:r>
            <a:r>
              <a:rPr lang="en-US" sz="2400" i="1"/>
              <a:t>C</a:t>
            </a:r>
            <a:r>
              <a:rPr lang="ru-RU" sz="2400" i="1" baseline="-25000"/>
              <a:t>1</a:t>
            </a:r>
            <a:r>
              <a:rPr lang="en-US" sz="2400" i="1"/>
              <a:t>D</a:t>
            </a:r>
            <a:r>
              <a:rPr lang="ru-RU" sz="2400" i="1" baseline="-25000"/>
              <a:t>1</a:t>
            </a:r>
            <a:r>
              <a:rPr lang="ru-RU" sz="2400" i="1"/>
              <a:t>, гранями которого являются равные ромбы со стороной </a:t>
            </a:r>
            <a:r>
              <a:rPr lang="en-US" sz="2400" i="1"/>
              <a:t>6</a:t>
            </a:r>
            <a:r>
              <a:rPr lang="ru-RU" sz="2400" i="1"/>
              <a:t> и углом 60</a:t>
            </a:r>
            <a:r>
              <a:rPr lang="ru-RU" sz="2400" i="1" baseline="30000"/>
              <a:t>0</a:t>
            </a:r>
            <a:r>
              <a:rPr lang="ru-RU" sz="2400" i="1"/>
              <a:t>,  проходящее через точки </a:t>
            </a:r>
            <a:r>
              <a:rPr lang="en-US" sz="2400" i="1"/>
              <a:t>B, D, M,</a:t>
            </a:r>
            <a:r>
              <a:rPr lang="ru-RU" sz="2400" i="1"/>
              <a:t> </a:t>
            </a:r>
            <a:r>
              <a:rPr lang="en-US" sz="2400" i="1"/>
              <a:t>M</a:t>
            </a:r>
            <a:r>
              <a:rPr lang="en-US" sz="2400" i="1">
                <a:sym typeface="Symbol" pitchFamily="18" charset="2"/>
              </a:rPr>
              <a:t>B</a:t>
            </a:r>
            <a:r>
              <a:rPr lang="en-US" sz="2400" i="1" baseline="-25000">
                <a:sym typeface="Symbol" pitchFamily="18" charset="2"/>
              </a:rPr>
              <a:t>1</a:t>
            </a:r>
            <a:r>
              <a:rPr lang="en-US" sz="2400" i="1">
                <a:sym typeface="Symbol" pitchFamily="18" charset="2"/>
              </a:rPr>
              <a:t>C</a:t>
            </a:r>
            <a:r>
              <a:rPr lang="en-US" sz="2400" i="1" baseline="-25000">
                <a:sym typeface="Symbol" pitchFamily="18" charset="2"/>
              </a:rPr>
              <a:t>1</a:t>
            </a:r>
            <a:r>
              <a:rPr lang="en-US" sz="2400" i="1">
                <a:sym typeface="Symbol" pitchFamily="18" charset="2"/>
              </a:rPr>
              <a:t>, B</a:t>
            </a:r>
            <a:r>
              <a:rPr lang="ru-RU" sz="2400" i="1" baseline="-25000">
                <a:sym typeface="Symbol" pitchFamily="18" charset="2"/>
              </a:rPr>
              <a:t>1</a:t>
            </a:r>
            <a:r>
              <a:rPr lang="en-US" sz="2400" i="1">
                <a:sym typeface="Symbol" pitchFamily="18" charset="2"/>
              </a:rPr>
              <a:t>M=MC</a:t>
            </a:r>
            <a:r>
              <a:rPr lang="en-US" sz="2400" i="1" baseline="-25000">
                <a:sym typeface="Symbol" pitchFamily="18" charset="2"/>
              </a:rPr>
              <a:t>1</a:t>
            </a:r>
            <a:r>
              <a:rPr lang="en-US" sz="2400" i="1">
                <a:sym typeface="Symbol" pitchFamily="18" charset="2"/>
              </a:rPr>
              <a:t>. </a:t>
            </a:r>
            <a:r>
              <a:rPr lang="ru-RU" sz="2400" i="1">
                <a:sym typeface="Symbol" pitchFamily="18" charset="2"/>
              </a:rPr>
              <a:t>Докажите, что сечение является равнобедренной трапецией и найдите её стороны и площадь.</a:t>
            </a:r>
          </a:p>
        </p:txBody>
      </p:sp>
      <p:sp>
        <p:nvSpPr>
          <p:cNvPr id="88096" name="AutoShape 32" descr="Широкий диагональный 2"/>
          <p:cNvSpPr>
            <a:spLocks noChangeArrowheads="1"/>
          </p:cNvSpPr>
          <p:nvPr/>
        </p:nvSpPr>
        <p:spPr bwMode="auto">
          <a:xfrm rot="-905075">
            <a:off x="476250" y="3911600"/>
            <a:ext cx="2808288" cy="1854200"/>
          </a:xfrm>
          <a:prstGeom prst="triangle">
            <a:avLst>
              <a:gd name="adj" fmla="val 20639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8097" name="Group 33"/>
          <p:cNvGrpSpPr>
            <a:grpSpLocks/>
          </p:cNvGrpSpPr>
          <p:nvPr/>
        </p:nvGrpSpPr>
        <p:grpSpPr bwMode="auto">
          <a:xfrm>
            <a:off x="-36513" y="3500438"/>
            <a:ext cx="4175126" cy="2995612"/>
            <a:chOff x="199" y="889"/>
            <a:chExt cx="2227" cy="1598"/>
          </a:xfrm>
        </p:grpSpPr>
        <p:sp>
          <p:nvSpPr>
            <p:cNvPr id="88098" name="Text Box 15"/>
            <p:cNvSpPr txBox="1">
              <a:spLocks noChangeArrowheads="1"/>
            </p:cNvSpPr>
            <p:nvPr/>
          </p:nvSpPr>
          <p:spPr bwMode="auto">
            <a:xfrm>
              <a:off x="1542" y="229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A</a:t>
              </a:r>
              <a:endParaRPr lang="ru-RU"/>
            </a:p>
          </p:txBody>
        </p:sp>
        <p:sp>
          <p:nvSpPr>
            <p:cNvPr id="88099" name="Text Box 14"/>
            <p:cNvSpPr txBox="1">
              <a:spLocks noChangeArrowheads="1"/>
            </p:cNvSpPr>
            <p:nvPr/>
          </p:nvSpPr>
          <p:spPr bwMode="auto">
            <a:xfrm>
              <a:off x="426" y="2292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88100" name="Text Box 16"/>
            <p:cNvSpPr txBox="1">
              <a:spLocks noChangeArrowheads="1"/>
            </p:cNvSpPr>
            <p:nvPr/>
          </p:nvSpPr>
          <p:spPr bwMode="auto">
            <a:xfrm>
              <a:off x="2041" y="1752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sp>
          <p:nvSpPr>
            <p:cNvPr id="88101" name="Text Box 18"/>
            <p:cNvSpPr txBox="1">
              <a:spLocks noChangeArrowheads="1"/>
            </p:cNvSpPr>
            <p:nvPr/>
          </p:nvSpPr>
          <p:spPr bwMode="auto">
            <a:xfrm>
              <a:off x="884" y="1706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  <a:endParaRPr lang="ru-RU"/>
            </a:p>
          </p:txBody>
        </p:sp>
        <p:sp>
          <p:nvSpPr>
            <p:cNvPr id="88102" name="AutoShape 38"/>
            <p:cNvSpPr>
              <a:spLocks noChangeArrowheads="1"/>
            </p:cNvSpPr>
            <p:nvPr/>
          </p:nvSpPr>
          <p:spPr bwMode="auto">
            <a:xfrm>
              <a:off x="612" y="1888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3" name="Text Box 15"/>
            <p:cNvSpPr txBox="1">
              <a:spLocks noChangeArrowheads="1"/>
            </p:cNvSpPr>
            <p:nvPr/>
          </p:nvSpPr>
          <p:spPr bwMode="auto">
            <a:xfrm>
              <a:off x="1315" y="147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A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8104" name="Text Box 14"/>
            <p:cNvSpPr txBox="1">
              <a:spLocks noChangeArrowheads="1"/>
            </p:cNvSpPr>
            <p:nvPr/>
          </p:nvSpPr>
          <p:spPr bwMode="auto">
            <a:xfrm>
              <a:off x="199" y="1475"/>
              <a:ext cx="32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8105" name="Text Box 16"/>
            <p:cNvSpPr txBox="1">
              <a:spLocks noChangeArrowheads="1"/>
            </p:cNvSpPr>
            <p:nvPr/>
          </p:nvSpPr>
          <p:spPr bwMode="auto">
            <a:xfrm>
              <a:off x="1814" y="935"/>
              <a:ext cx="38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8106" name="Text Box 18"/>
            <p:cNvSpPr txBox="1">
              <a:spLocks noChangeArrowheads="1"/>
            </p:cNvSpPr>
            <p:nvPr/>
          </p:nvSpPr>
          <p:spPr bwMode="auto">
            <a:xfrm>
              <a:off x="657" y="889"/>
              <a:ext cx="385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88107" name="AutoShape 43"/>
            <p:cNvSpPr>
              <a:spLocks noChangeArrowheads="1"/>
            </p:cNvSpPr>
            <p:nvPr/>
          </p:nvSpPr>
          <p:spPr bwMode="auto">
            <a:xfrm>
              <a:off x="385" y="1071"/>
              <a:ext cx="1451" cy="408"/>
            </a:xfrm>
            <a:prstGeom prst="parallelogram">
              <a:avLst>
                <a:gd name="adj" fmla="val 125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8" name="Line 44"/>
            <p:cNvSpPr>
              <a:spLocks noChangeShapeType="1"/>
            </p:cNvSpPr>
            <p:nvPr/>
          </p:nvSpPr>
          <p:spPr bwMode="auto">
            <a:xfrm>
              <a:off x="385" y="1480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109" name="Line 45"/>
            <p:cNvSpPr>
              <a:spLocks noChangeShapeType="1"/>
            </p:cNvSpPr>
            <p:nvPr/>
          </p:nvSpPr>
          <p:spPr bwMode="auto">
            <a:xfrm>
              <a:off x="1329" y="1479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110" name="Line 46"/>
            <p:cNvSpPr>
              <a:spLocks noChangeShapeType="1"/>
            </p:cNvSpPr>
            <p:nvPr/>
          </p:nvSpPr>
          <p:spPr bwMode="auto">
            <a:xfrm>
              <a:off x="1837" y="1071"/>
              <a:ext cx="227" cy="8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111" name="Line 47"/>
            <p:cNvSpPr>
              <a:spLocks noChangeShapeType="1"/>
            </p:cNvSpPr>
            <p:nvPr/>
          </p:nvSpPr>
          <p:spPr bwMode="auto">
            <a:xfrm>
              <a:off x="890" y="1071"/>
              <a:ext cx="227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112" name="Line 48"/>
            <p:cNvSpPr>
              <a:spLocks noChangeShapeType="1"/>
            </p:cNvSpPr>
            <p:nvPr/>
          </p:nvSpPr>
          <p:spPr bwMode="auto">
            <a:xfrm>
              <a:off x="608" y="2296"/>
              <a:ext cx="9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113" name="Line 49"/>
            <p:cNvSpPr>
              <a:spLocks noChangeShapeType="1"/>
            </p:cNvSpPr>
            <p:nvPr/>
          </p:nvSpPr>
          <p:spPr bwMode="auto">
            <a:xfrm flipH="1">
              <a:off x="1556" y="1888"/>
              <a:ext cx="508" cy="4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8114" name="Oval 50"/>
          <p:cNvSpPr>
            <a:spLocks noChangeArrowheads="1"/>
          </p:cNvSpPr>
          <p:nvPr/>
        </p:nvSpPr>
        <p:spPr bwMode="auto">
          <a:xfrm>
            <a:off x="722313" y="610711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115" name="Oval 51"/>
          <p:cNvSpPr>
            <a:spLocks noChangeArrowheads="1"/>
          </p:cNvSpPr>
          <p:nvPr/>
        </p:nvSpPr>
        <p:spPr bwMode="auto">
          <a:xfrm>
            <a:off x="823913" y="414655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116" name="Oval 52"/>
          <p:cNvSpPr>
            <a:spLocks noChangeArrowheads="1"/>
          </p:cNvSpPr>
          <p:nvPr/>
        </p:nvSpPr>
        <p:spPr bwMode="auto">
          <a:xfrm>
            <a:off x="3433763" y="5357813"/>
            <a:ext cx="36512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8117" name="AutoShape 53"/>
          <p:cNvCxnSpPr>
            <a:cxnSpLocks noChangeShapeType="1"/>
            <a:stCxn id="88114" idx="6"/>
            <a:endCxn id="88115" idx="5"/>
          </p:cNvCxnSpPr>
          <p:nvPr/>
        </p:nvCxnSpPr>
        <p:spPr bwMode="auto">
          <a:xfrm flipV="1">
            <a:off x="758825" y="4178300"/>
            <a:ext cx="96838" cy="1947863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8118" name="AutoShape 54"/>
          <p:cNvCxnSpPr>
            <a:cxnSpLocks noChangeShapeType="1"/>
            <a:stCxn id="88121" idx="4"/>
            <a:endCxn id="88116" idx="4"/>
          </p:cNvCxnSpPr>
          <p:nvPr/>
        </p:nvCxnSpPr>
        <p:spPr bwMode="auto">
          <a:xfrm>
            <a:off x="2070100" y="3857625"/>
            <a:ext cx="1382713" cy="1536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88119" name="AutoShape 55"/>
          <p:cNvCxnSpPr>
            <a:cxnSpLocks noChangeShapeType="1"/>
            <a:stCxn id="88114" idx="2"/>
            <a:endCxn id="88110" idx="1"/>
          </p:cNvCxnSpPr>
          <p:nvPr/>
        </p:nvCxnSpPr>
        <p:spPr bwMode="auto">
          <a:xfrm flipV="1">
            <a:off x="722313" y="5373688"/>
            <a:ext cx="2736850" cy="75247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</p:cxnSp>
      <p:sp>
        <p:nvSpPr>
          <p:cNvPr id="88120" name="Text Box 44"/>
          <p:cNvSpPr txBox="1">
            <a:spLocks noChangeArrowheads="1"/>
          </p:cNvSpPr>
          <p:nvPr/>
        </p:nvSpPr>
        <p:spPr bwMode="auto">
          <a:xfrm>
            <a:off x="390525" y="3767138"/>
            <a:ext cx="3603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8121" name="Oval 57"/>
          <p:cNvSpPr>
            <a:spLocks noChangeArrowheads="1"/>
          </p:cNvSpPr>
          <p:nvPr/>
        </p:nvSpPr>
        <p:spPr bwMode="auto">
          <a:xfrm>
            <a:off x="2051050" y="3821113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122" name="Text Box 44"/>
          <p:cNvSpPr txBox="1">
            <a:spLocks noChangeArrowheads="1"/>
          </p:cNvSpPr>
          <p:nvPr/>
        </p:nvSpPr>
        <p:spPr bwMode="auto">
          <a:xfrm>
            <a:off x="1687513" y="3478213"/>
            <a:ext cx="3603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cxnSp>
        <p:nvCxnSpPr>
          <p:cNvPr id="88124" name="AutoShape 60"/>
          <p:cNvCxnSpPr>
            <a:cxnSpLocks noChangeShapeType="1"/>
            <a:stCxn id="88115" idx="1"/>
            <a:endCxn id="88121" idx="4"/>
          </p:cNvCxnSpPr>
          <p:nvPr/>
        </p:nvCxnSpPr>
        <p:spPr bwMode="auto">
          <a:xfrm flipV="1">
            <a:off x="828675" y="3857625"/>
            <a:ext cx="1241425" cy="2936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8125" name="Line 61"/>
          <p:cNvSpPr>
            <a:spLocks noChangeShapeType="1"/>
          </p:cNvSpPr>
          <p:nvPr/>
        </p:nvSpPr>
        <p:spPr bwMode="auto">
          <a:xfrm>
            <a:off x="536575" y="4343400"/>
            <a:ext cx="14287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8126" name="Line 62"/>
          <p:cNvSpPr>
            <a:spLocks noChangeShapeType="1"/>
          </p:cNvSpPr>
          <p:nvPr/>
        </p:nvSpPr>
        <p:spPr bwMode="auto">
          <a:xfrm>
            <a:off x="1039813" y="3911600"/>
            <a:ext cx="14287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Rectangle 45"/>
          <p:cNvSpPr>
            <a:spLocks noChangeArrowheads="1"/>
          </p:cNvSpPr>
          <p:nvPr/>
        </p:nvSpPr>
        <p:spPr bwMode="auto">
          <a:xfrm>
            <a:off x="3455988" y="3357563"/>
            <a:ext cx="57959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300"/>
              <a:t>Дано:</a:t>
            </a:r>
            <a:endParaRPr lang="en-US" sz="230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300" i="1"/>
              <a:t> </a:t>
            </a:r>
            <a:r>
              <a:rPr lang="en-US" sz="2300" i="1"/>
              <a:t>ABCDA</a:t>
            </a:r>
            <a:r>
              <a:rPr lang="ru-RU" sz="2300" i="1" baseline="-25000"/>
              <a:t>1</a:t>
            </a:r>
            <a:r>
              <a:rPr lang="en-US" sz="2300" i="1"/>
              <a:t>B</a:t>
            </a:r>
            <a:r>
              <a:rPr lang="ru-RU" sz="2300" i="1" baseline="-25000"/>
              <a:t>1</a:t>
            </a:r>
            <a:r>
              <a:rPr lang="en-US" sz="2300" i="1"/>
              <a:t>C</a:t>
            </a:r>
            <a:r>
              <a:rPr lang="ru-RU" sz="2300" i="1" baseline="-25000"/>
              <a:t>1</a:t>
            </a:r>
            <a:r>
              <a:rPr lang="en-US" sz="2300" i="1"/>
              <a:t>D</a:t>
            </a:r>
            <a:r>
              <a:rPr lang="ru-RU" sz="2300" i="1" baseline="-25000"/>
              <a:t>1</a:t>
            </a:r>
            <a:r>
              <a:rPr lang="en-US" sz="2300" i="1" baseline="-25000"/>
              <a:t> </a:t>
            </a:r>
            <a:r>
              <a:rPr lang="en-US" sz="2300" i="1"/>
              <a:t>-</a:t>
            </a:r>
            <a:r>
              <a:rPr lang="en-US" sz="2300" i="1" baseline="-25000"/>
              <a:t> </a:t>
            </a:r>
            <a:r>
              <a:rPr lang="ru-RU" sz="2300" i="1"/>
              <a:t>параллелепипед,</a:t>
            </a:r>
            <a:endParaRPr lang="en-US" sz="2300" i="1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300" i="1"/>
              <a:t>ABCD</a:t>
            </a:r>
            <a:r>
              <a:rPr lang="ru-RU" sz="2300" i="1"/>
              <a:t>=</a:t>
            </a:r>
            <a:r>
              <a:rPr lang="en-US" sz="2300" i="1"/>
              <a:t>ABB</a:t>
            </a:r>
            <a:r>
              <a:rPr lang="ru-RU" sz="2300" i="1" baseline="-25000"/>
              <a:t>1</a:t>
            </a:r>
            <a:r>
              <a:rPr lang="en-US" sz="2300" i="1"/>
              <a:t>A</a:t>
            </a:r>
            <a:r>
              <a:rPr lang="ru-RU" sz="2300" i="1" baseline="-25000"/>
              <a:t>1</a:t>
            </a:r>
            <a:r>
              <a:rPr lang="ru-RU" sz="2300" i="1"/>
              <a:t>=</a:t>
            </a:r>
            <a:r>
              <a:rPr lang="en-US" sz="2300" i="1"/>
              <a:t> BCC</a:t>
            </a:r>
            <a:r>
              <a:rPr lang="ru-RU" sz="2300" i="1" baseline="-25000"/>
              <a:t>1</a:t>
            </a:r>
            <a:r>
              <a:rPr lang="en-US" sz="2300" i="1"/>
              <a:t>B</a:t>
            </a:r>
            <a:r>
              <a:rPr lang="ru-RU" sz="2300" i="1" baseline="-25000"/>
              <a:t>1</a:t>
            </a:r>
            <a:r>
              <a:rPr lang="en-US" sz="2300" i="1"/>
              <a:t> -  </a:t>
            </a:r>
            <a:r>
              <a:rPr lang="ru-RU" sz="2300" i="1"/>
              <a:t>ромбы</a:t>
            </a:r>
            <a:r>
              <a:rPr lang="en-US" sz="2300" i="1"/>
              <a:t>,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300" i="1"/>
              <a:t>AB =</a:t>
            </a:r>
            <a:r>
              <a:rPr lang="ru-RU" sz="2300" i="1"/>
              <a:t> </a:t>
            </a:r>
            <a:r>
              <a:rPr lang="en-US" sz="2300" i="1"/>
              <a:t>6,</a:t>
            </a:r>
            <a:r>
              <a:rPr lang="ru-RU" sz="2300" i="1"/>
              <a:t> </a:t>
            </a:r>
            <a:r>
              <a:rPr lang="ru-RU" sz="2300" i="1">
                <a:sym typeface="Symbol" pitchFamily="18" charset="2"/>
              </a:rPr>
              <a:t></a:t>
            </a:r>
            <a:r>
              <a:rPr lang="en-US" sz="2300" i="1">
                <a:sym typeface="Symbol" pitchFamily="18" charset="2"/>
              </a:rPr>
              <a:t>ABC=</a:t>
            </a:r>
            <a:r>
              <a:rPr lang="ru-RU" sz="2300" i="1"/>
              <a:t>60</a:t>
            </a:r>
            <a:r>
              <a:rPr lang="ru-RU" sz="2300" i="1" baseline="30000"/>
              <a:t>0</a:t>
            </a:r>
            <a:r>
              <a:rPr lang="ru-RU" sz="2300" i="1"/>
              <a:t>,  </a:t>
            </a:r>
            <a:r>
              <a:rPr lang="en-US" sz="2300" i="1"/>
              <a:t>M</a:t>
            </a:r>
            <a:r>
              <a:rPr lang="en-US" sz="2300" i="1">
                <a:sym typeface="Symbol" pitchFamily="18" charset="2"/>
              </a:rPr>
              <a:t>B</a:t>
            </a:r>
            <a:r>
              <a:rPr lang="en-US" sz="2300" i="1" baseline="-25000">
                <a:sym typeface="Symbol" pitchFamily="18" charset="2"/>
              </a:rPr>
              <a:t>1</a:t>
            </a:r>
            <a:r>
              <a:rPr lang="en-US" sz="2300" i="1">
                <a:sym typeface="Symbol" pitchFamily="18" charset="2"/>
              </a:rPr>
              <a:t>C</a:t>
            </a:r>
            <a:r>
              <a:rPr lang="en-US" sz="2300" i="1" baseline="-25000">
                <a:sym typeface="Symbol" pitchFamily="18" charset="2"/>
              </a:rPr>
              <a:t>1</a:t>
            </a:r>
            <a:r>
              <a:rPr lang="en-US" sz="2300" i="1">
                <a:sym typeface="Symbol" pitchFamily="18" charset="2"/>
              </a:rPr>
              <a:t>, B</a:t>
            </a:r>
            <a:r>
              <a:rPr lang="ru-RU" sz="2300" i="1" baseline="-25000">
                <a:sym typeface="Symbol" pitchFamily="18" charset="2"/>
              </a:rPr>
              <a:t>1</a:t>
            </a:r>
            <a:r>
              <a:rPr lang="en-US" sz="2300" i="1">
                <a:sym typeface="Symbol" pitchFamily="18" charset="2"/>
              </a:rPr>
              <a:t>M=MC</a:t>
            </a:r>
            <a:r>
              <a:rPr lang="en-US" sz="2300" i="1" baseline="-25000">
                <a:sym typeface="Symbol" pitchFamily="18" charset="2"/>
              </a:rPr>
              <a:t>1</a:t>
            </a:r>
            <a:r>
              <a:rPr lang="en-US" sz="2300" i="1">
                <a:sym typeface="Symbol" pitchFamily="18" charset="2"/>
              </a:rPr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arenR"/>
            </a:pPr>
            <a:r>
              <a:rPr lang="ru-RU" sz="2300" i="1">
                <a:sym typeface="Symbol" pitchFamily="18" charset="2"/>
              </a:rPr>
              <a:t>Постройте сечение плоскостью (</a:t>
            </a:r>
            <a:r>
              <a:rPr lang="en-US" sz="2300" i="1">
                <a:sym typeface="Symbol" pitchFamily="18" charset="2"/>
              </a:rPr>
              <a:t>BDM</a:t>
            </a:r>
            <a:r>
              <a:rPr lang="ru-RU" sz="2300" i="1">
                <a:sym typeface="Symbol" pitchFamily="18" charset="2"/>
              </a:rPr>
              <a:t>)</a:t>
            </a:r>
            <a:r>
              <a:rPr lang="en-US" sz="2300" i="1">
                <a:sym typeface="Symbol" pitchFamily="18" charset="2"/>
              </a:rPr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arenR"/>
            </a:pPr>
            <a:r>
              <a:rPr lang="ru-RU" sz="2300" i="1">
                <a:sym typeface="Symbol" pitchFamily="18" charset="2"/>
              </a:rPr>
              <a:t>Докажите, </a:t>
            </a:r>
            <a:r>
              <a:rPr lang="en-US" sz="2300" i="1">
                <a:sym typeface="Symbol" pitchFamily="18" charset="2"/>
              </a:rPr>
              <a:t>BDNM - </a:t>
            </a:r>
            <a:r>
              <a:rPr lang="ru-RU" sz="2300" i="1">
                <a:sym typeface="Symbol" pitchFamily="18" charset="2"/>
              </a:rPr>
              <a:t> равнобедренная трапеция.</a:t>
            </a:r>
            <a:endParaRPr lang="en-US" sz="2300" i="1">
              <a:sym typeface="Symbol" pitchFamily="18" charset="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arenR"/>
            </a:pPr>
            <a:r>
              <a:rPr lang="ru-RU" sz="2300" i="1">
                <a:sym typeface="Symbol" pitchFamily="18" charset="2"/>
              </a:rPr>
              <a:t>Найдите </a:t>
            </a:r>
            <a:r>
              <a:rPr lang="en-US" sz="2300" i="1">
                <a:sym typeface="Symbol" pitchFamily="18" charset="2"/>
              </a:rPr>
              <a:t>BD, DN, MN, BM, S</a:t>
            </a:r>
            <a:r>
              <a:rPr lang="en-US" sz="2300" i="1" baseline="-25000">
                <a:sym typeface="Symbol" pitchFamily="18" charset="2"/>
              </a:rPr>
              <a:t>BDNM</a:t>
            </a:r>
            <a:r>
              <a:rPr lang="ru-RU" sz="2300" i="1">
                <a:sym typeface="Symbol" pitchFamily="18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23" grpId="0" animBg="1"/>
      <p:bldP spid="64557" grpId="0" build="p"/>
      <p:bldP spid="88096" grpId="0" animBg="1"/>
      <p:bldP spid="88114" grpId="0" animBg="1"/>
      <p:bldP spid="88115" grpId="0" animBg="1"/>
      <p:bldP spid="88116" grpId="0" animBg="1"/>
      <p:bldP spid="88120" grpId="0"/>
      <p:bldP spid="88121" grpId="0" animBg="1"/>
      <p:bldP spid="88122" grpId="0"/>
      <p:bldP spid="88125" grpId="0" animBg="1"/>
      <p:bldP spid="88126" grpId="0" animBg="1"/>
      <p:bldP spid="2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25" name="AutoShape 37" descr="Широкий диагональный 2"/>
          <p:cNvSpPr>
            <a:spLocks noChangeArrowheads="1"/>
          </p:cNvSpPr>
          <p:nvPr/>
        </p:nvSpPr>
        <p:spPr bwMode="auto">
          <a:xfrm rot="20220000">
            <a:off x="827088" y="4427538"/>
            <a:ext cx="2089150" cy="1700212"/>
          </a:xfrm>
          <a:prstGeom prst="triangle">
            <a:avLst>
              <a:gd name="adj" fmla="val 25685"/>
            </a:avLst>
          </a:prstGeom>
          <a:pattFill prst="wdUpDiag">
            <a:fgClr>
              <a:srgbClr val="0000FF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67" name="AutoShape 79" descr="Широкий диагональный 2"/>
          <p:cNvSpPr>
            <a:spLocks noChangeArrowheads="1"/>
          </p:cNvSpPr>
          <p:nvPr/>
        </p:nvSpPr>
        <p:spPr bwMode="auto">
          <a:xfrm rot="20353352">
            <a:off x="1289050" y="4076700"/>
            <a:ext cx="1279525" cy="987425"/>
          </a:xfrm>
          <a:prstGeom prst="triangle">
            <a:avLst>
              <a:gd name="adj" fmla="val 21861"/>
            </a:avLst>
          </a:prstGeom>
          <a:pattFill prst="wdUpDiag">
            <a:fgClr>
              <a:srgbClr val="FF33CC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9168" name="AutoShape 42"/>
          <p:cNvCxnSpPr>
            <a:cxnSpLocks noChangeShapeType="1"/>
            <a:stCxn id="89172" idx="5"/>
            <a:endCxn id="89170" idx="5"/>
          </p:cNvCxnSpPr>
          <p:nvPr/>
        </p:nvCxnSpPr>
        <p:spPr bwMode="auto">
          <a:xfrm flipH="1" flipV="1">
            <a:off x="1404938" y="4222750"/>
            <a:ext cx="106362" cy="10318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9169" name="AutoShape 41"/>
          <p:cNvCxnSpPr>
            <a:cxnSpLocks noChangeShapeType="1"/>
            <a:stCxn id="89171" idx="2"/>
            <a:endCxn id="89170" idx="6"/>
          </p:cNvCxnSpPr>
          <p:nvPr/>
        </p:nvCxnSpPr>
        <p:spPr bwMode="auto">
          <a:xfrm flipH="1" flipV="1">
            <a:off x="1409700" y="4210050"/>
            <a:ext cx="1293813" cy="600075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89170" name="Oval 82"/>
          <p:cNvSpPr>
            <a:spLocks noChangeArrowheads="1"/>
          </p:cNvSpPr>
          <p:nvPr/>
        </p:nvSpPr>
        <p:spPr bwMode="auto">
          <a:xfrm>
            <a:off x="1373188" y="419100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71" name="Oval 83"/>
          <p:cNvSpPr>
            <a:spLocks noChangeArrowheads="1"/>
          </p:cNvSpPr>
          <p:nvPr/>
        </p:nvSpPr>
        <p:spPr bwMode="auto">
          <a:xfrm>
            <a:off x="2703513" y="4791075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72" name="Oval 84"/>
          <p:cNvSpPr>
            <a:spLocks noChangeArrowheads="1"/>
          </p:cNvSpPr>
          <p:nvPr/>
        </p:nvSpPr>
        <p:spPr bwMode="auto">
          <a:xfrm>
            <a:off x="1479550" y="5222875"/>
            <a:ext cx="36513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89173" name="AutoShape 42"/>
          <p:cNvCxnSpPr>
            <a:cxnSpLocks noChangeShapeType="1"/>
            <a:stCxn id="89172" idx="5"/>
            <a:endCxn id="89171" idx="6"/>
          </p:cNvCxnSpPr>
          <p:nvPr/>
        </p:nvCxnSpPr>
        <p:spPr bwMode="auto">
          <a:xfrm flipV="1">
            <a:off x="1511300" y="4810125"/>
            <a:ext cx="1228725" cy="444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8909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</a:t>
            </a:r>
          </a:p>
        </p:txBody>
      </p:sp>
      <p:sp>
        <p:nvSpPr>
          <p:cNvPr id="8909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468313" y="1268413"/>
            <a:ext cx="83518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№</a:t>
            </a:r>
            <a:r>
              <a:rPr lang="en-US" sz="2400"/>
              <a:t>2</a:t>
            </a:r>
            <a:r>
              <a:rPr lang="ru-RU" sz="2400"/>
              <a:t>. </a:t>
            </a:r>
            <a:r>
              <a:rPr lang="ru-RU" sz="2400" i="1"/>
              <a:t>В тетраэдре</a:t>
            </a:r>
            <a:r>
              <a:rPr lang="en-US" sz="2400" i="1"/>
              <a:t> DABC</a:t>
            </a:r>
            <a:r>
              <a:rPr lang="ru-RU" sz="2400" i="1"/>
              <a:t>, все рёбра которого равны 5, а точки </a:t>
            </a:r>
            <a:r>
              <a:rPr lang="en-US" sz="2400" i="1"/>
              <a:t>M,</a:t>
            </a:r>
            <a:r>
              <a:rPr lang="ru-RU" sz="2400" i="1"/>
              <a:t> </a:t>
            </a:r>
            <a:r>
              <a:rPr lang="en-US" sz="2400" i="1"/>
              <a:t>N, K </a:t>
            </a:r>
            <a:r>
              <a:rPr lang="ru-RU" sz="2400" i="1"/>
              <a:t>являются серединами рёбер </a:t>
            </a:r>
            <a:r>
              <a:rPr lang="en-US" sz="2400" i="1"/>
              <a:t>DA, DB, DC</a:t>
            </a:r>
            <a:r>
              <a:rPr lang="ru-RU" sz="2400" i="1"/>
              <a:t> соответственно.</a:t>
            </a:r>
            <a:r>
              <a:rPr lang="en-US" sz="2400" i="1">
                <a:sym typeface="Symbol" pitchFamily="18" charset="2"/>
              </a:rPr>
              <a:t> </a:t>
            </a:r>
            <a:r>
              <a:rPr lang="ru-RU" sz="2400" i="1">
                <a:sym typeface="Symbol" pitchFamily="18" charset="2"/>
              </a:rPr>
              <a:t>Постройте сечение тетраэдра, проходящее через точку К параллельно плоскости ВМС и найдите площадь сечения.</a:t>
            </a:r>
          </a:p>
        </p:txBody>
      </p:sp>
      <p:sp>
        <p:nvSpPr>
          <p:cNvPr id="2" name="Rectangle 45"/>
          <p:cNvSpPr>
            <a:spLocks noChangeArrowheads="1"/>
          </p:cNvSpPr>
          <p:nvPr/>
        </p:nvSpPr>
        <p:spPr bwMode="auto">
          <a:xfrm>
            <a:off x="4140200" y="3357563"/>
            <a:ext cx="48244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Дано:</a:t>
            </a:r>
            <a:r>
              <a:rPr lang="ru-RU" sz="2400" i="1"/>
              <a:t> </a:t>
            </a:r>
            <a:r>
              <a:rPr lang="en-US" sz="2400" i="1"/>
              <a:t>DABC</a:t>
            </a:r>
            <a:r>
              <a:rPr lang="en-US" sz="2400" i="1" baseline="-25000"/>
              <a:t> </a:t>
            </a:r>
            <a:r>
              <a:rPr lang="en-US" sz="2400" i="1"/>
              <a:t>-</a:t>
            </a:r>
            <a:r>
              <a:rPr lang="en-US" sz="2400" i="1" baseline="-25000"/>
              <a:t> </a:t>
            </a:r>
            <a:r>
              <a:rPr lang="ru-RU" sz="2400" i="1"/>
              <a:t>тетраэдр,</a:t>
            </a:r>
            <a:br>
              <a:rPr lang="ru-RU" sz="2400" i="1"/>
            </a:br>
            <a:r>
              <a:rPr lang="en-US" sz="2400" i="1"/>
              <a:t>DA=DB=DC=AB=DC=AC=5,</a:t>
            </a:r>
            <a:r>
              <a:rPr lang="en-US" sz="2400" i="1">
                <a:sym typeface="Symbol" pitchFamily="18" charset="2"/>
              </a:rPr>
              <a:t>DM=MA.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arenR"/>
            </a:pPr>
            <a:r>
              <a:rPr lang="ru-RU" sz="2400" i="1">
                <a:sym typeface="Symbol" pitchFamily="18" charset="2"/>
              </a:rPr>
              <a:t>Постройте сечение плоскостью </a:t>
            </a:r>
            <a:r>
              <a:rPr lang="en-US" sz="2400" i="1">
                <a:sym typeface="Symbol" pitchFamily="18" charset="2"/>
              </a:rPr>
              <a:t> (K, ||BMC).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arenR"/>
            </a:pPr>
            <a:r>
              <a:rPr lang="ru-RU" sz="2400" i="1">
                <a:sym typeface="Symbol" pitchFamily="18" charset="2"/>
              </a:rPr>
              <a:t>Найдите</a:t>
            </a:r>
            <a:r>
              <a:rPr lang="en-US" sz="2400" i="1">
                <a:sym typeface="Symbol" pitchFamily="18" charset="2"/>
              </a:rPr>
              <a:t> S</a:t>
            </a:r>
            <a:r>
              <a:rPr lang="ru-RU" sz="2400" i="1" baseline="-25000">
                <a:sym typeface="Symbol" pitchFamily="18" charset="2"/>
              </a:rPr>
              <a:t>сеч</a:t>
            </a:r>
            <a:r>
              <a:rPr lang="ru-RU" sz="2400" i="1">
                <a:sym typeface="Symbol" pitchFamily="18" charset="2"/>
              </a:rPr>
              <a:t>.</a:t>
            </a:r>
          </a:p>
        </p:txBody>
      </p:sp>
      <p:grpSp>
        <p:nvGrpSpPr>
          <p:cNvPr id="89126" name="Group 38"/>
          <p:cNvGrpSpPr>
            <a:grpSpLocks/>
          </p:cNvGrpSpPr>
          <p:nvPr/>
        </p:nvGrpSpPr>
        <p:grpSpPr bwMode="auto">
          <a:xfrm>
            <a:off x="0" y="3106738"/>
            <a:ext cx="3529013" cy="3751262"/>
            <a:chOff x="113" y="1480"/>
            <a:chExt cx="2223" cy="2363"/>
          </a:xfrm>
        </p:grpSpPr>
        <p:cxnSp>
          <p:nvCxnSpPr>
            <p:cNvPr id="89127" name="AutoShape 9"/>
            <p:cNvCxnSpPr>
              <a:cxnSpLocks noChangeShapeType="1"/>
            </p:cNvCxnSpPr>
            <p:nvPr/>
          </p:nvCxnSpPr>
          <p:spPr bwMode="auto">
            <a:xfrm rot="5400000" flipH="1" flipV="1">
              <a:off x="153" y="2464"/>
              <a:ext cx="1886" cy="42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9128" name="AutoShape 10"/>
            <p:cNvCxnSpPr>
              <a:cxnSpLocks noChangeShapeType="1"/>
            </p:cNvCxnSpPr>
            <p:nvPr/>
          </p:nvCxnSpPr>
          <p:spPr bwMode="auto">
            <a:xfrm rot="5400000" flipH="1" flipV="1">
              <a:off x="157" y="1932"/>
              <a:ext cx="1345" cy="94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9129" name="AutoShape 11"/>
            <p:cNvCxnSpPr>
              <a:cxnSpLocks noChangeShapeType="1"/>
            </p:cNvCxnSpPr>
            <p:nvPr/>
          </p:nvCxnSpPr>
          <p:spPr bwMode="auto">
            <a:xfrm rot="16200000" flipV="1">
              <a:off x="1056" y="1980"/>
              <a:ext cx="1345" cy="852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89130" name="Text Box 15"/>
            <p:cNvSpPr txBox="1">
              <a:spLocks noChangeArrowheads="1"/>
            </p:cNvSpPr>
            <p:nvPr/>
          </p:nvSpPr>
          <p:spPr bwMode="auto">
            <a:xfrm>
              <a:off x="1206" y="1480"/>
              <a:ext cx="22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  <a:endParaRPr lang="ru-RU"/>
            </a:p>
          </p:txBody>
        </p:sp>
        <p:grpSp>
          <p:nvGrpSpPr>
            <p:cNvPr id="89131" name="Group 43"/>
            <p:cNvGrpSpPr>
              <a:grpSpLocks/>
            </p:cNvGrpSpPr>
            <p:nvPr/>
          </p:nvGrpSpPr>
          <p:grpSpPr bwMode="auto">
            <a:xfrm>
              <a:off x="358" y="3074"/>
              <a:ext cx="1800" cy="543"/>
              <a:chOff x="358" y="3074"/>
              <a:chExt cx="1800" cy="543"/>
            </a:xfrm>
          </p:grpSpPr>
          <p:sp>
            <p:nvSpPr>
              <p:cNvPr id="89132" name="AutoShape 6"/>
              <p:cNvSpPr>
                <a:spLocks noChangeArrowheads="1"/>
              </p:cNvSpPr>
              <p:nvPr/>
            </p:nvSpPr>
            <p:spPr bwMode="auto">
              <a:xfrm rot="10800000">
                <a:off x="358" y="3074"/>
                <a:ext cx="1799" cy="542"/>
              </a:xfrm>
              <a:prstGeom prst="triangle">
                <a:avLst>
                  <a:gd name="adj" fmla="val 70866"/>
                </a:avLst>
              </a:prstGeom>
              <a:noFill/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/>
              </a:p>
            </p:txBody>
          </p:sp>
          <p:cxnSp>
            <p:nvCxnSpPr>
              <p:cNvPr id="89133" name="AutoShape 12"/>
              <p:cNvCxnSpPr>
                <a:cxnSpLocks noChangeShapeType="1"/>
                <a:stCxn id="89132" idx="0"/>
                <a:endCxn id="89132" idx="2"/>
              </p:cNvCxnSpPr>
              <p:nvPr/>
            </p:nvCxnSpPr>
            <p:spPr bwMode="auto">
              <a:xfrm flipV="1">
                <a:off x="883" y="3074"/>
                <a:ext cx="127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89134" name="AutoShape 13"/>
              <p:cNvCxnSpPr>
                <a:cxnSpLocks noChangeShapeType="1"/>
                <a:stCxn id="89132" idx="0"/>
                <a:endCxn id="89132" idx="4"/>
              </p:cNvCxnSpPr>
              <p:nvPr/>
            </p:nvCxnSpPr>
            <p:spPr bwMode="auto">
              <a:xfrm flipH="1" flipV="1">
                <a:off x="358" y="3075"/>
                <a:ext cx="525" cy="54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89135" name="Text Box 14"/>
            <p:cNvSpPr txBox="1">
              <a:spLocks noChangeArrowheads="1"/>
            </p:cNvSpPr>
            <p:nvPr/>
          </p:nvSpPr>
          <p:spPr bwMode="auto">
            <a:xfrm>
              <a:off x="113" y="2927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89136" name="Text Box 16"/>
            <p:cNvSpPr txBox="1">
              <a:spLocks noChangeArrowheads="1"/>
            </p:cNvSpPr>
            <p:nvPr/>
          </p:nvSpPr>
          <p:spPr bwMode="auto">
            <a:xfrm>
              <a:off x="748" y="3612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89137" name="Text Box 18"/>
            <p:cNvSpPr txBox="1">
              <a:spLocks noChangeArrowheads="1"/>
            </p:cNvSpPr>
            <p:nvPr/>
          </p:nvSpPr>
          <p:spPr bwMode="auto">
            <a:xfrm>
              <a:off x="2126" y="2945"/>
              <a:ext cx="2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</p:grpSp>
      <p:sp>
        <p:nvSpPr>
          <p:cNvPr id="89138" name="Text Box 44"/>
          <p:cNvSpPr txBox="1">
            <a:spLocks noChangeArrowheads="1"/>
          </p:cNvSpPr>
          <p:nvPr/>
        </p:nvSpPr>
        <p:spPr bwMode="auto">
          <a:xfrm>
            <a:off x="792163" y="4330700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89139" name="Text Box 46"/>
          <p:cNvSpPr txBox="1">
            <a:spLocks noChangeArrowheads="1"/>
          </p:cNvSpPr>
          <p:nvPr/>
        </p:nvSpPr>
        <p:spPr bwMode="auto">
          <a:xfrm>
            <a:off x="1476375" y="5229225"/>
            <a:ext cx="43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89140" name="Text Box 45"/>
          <p:cNvSpPr txBox="1">
            <a:spLocks noChangeArrowheads="1"/>
          </p:cNvSpPr>
          <p:nvPr/>
        </p:nvSpPr>
        <p:spPr bwMode="auto">
          <a:xfrm>
            <a:off x="2771775" y="45815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cxnSp>
        <p:nvCxnSpPr>
          <p:cNvPr id="89141" name="AutoShape 42"/>
          <p:cNvCxnSpPr>
            <a:cxnSpLocks noChangeShapeType="1"/>
            <a:stCxn id="89146" idx="5"/>
            <a:endCxn id="89144" idx="5"/>
          </p:cNvCxnSpPr>
          <p:nvPr/>
        </p:nvCxnSpPr>
        <p:spPr bwMode="auto">
          <a:xfrm flipH="1" flipV="1">
            <a:off x="1077913" y="4699000"/>
            <a:ext cx="141287" cy="17859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9142" name="AutoShape 41"/>
          <p:cNvCxnSpPr>
            <a:cxnSpLocks noChangeShapeType="1"/>
            <a:stCxn id="89145" idx="2"/>
            <a:endCxn id="89144" idx="6"/>
          </p:cNvCxnSpPr>
          <p:nvPr/>
        </p:nvCxnSpPr>
        <p:spPr bwMode="auto">
          <a:xfrm flipH="1" flipV="1">
            <a:off x="1082675" y="4686300"/>
            <a:ext cx="2120900" cy="960438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89144" name="Oval 56"/>
          <p:cNvSpPr>
            <a:spLocks noChangeArrowheads="1"/>
          </p:cNvSpPr>
          <p:nvPr/>
        </p:nvSpPr>
        <p:spPr bwMode="auto">
          <a:xfrm>
            <a:off x="1046163" y="466725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45" name="Oval 57"/>
          <p:cNvSpPr>
            <a:spLocks noChangeArrowheads="1"/>
          </p:cNvSpPr>
          <p:nvPr/>
        </p:nvSpPr>
        <p:spPr bwMode="auto">
          <a:xfrm>
            <a:off x="3203575" y="562768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46" name="Oval 58"/>
          <p:cNvSpPr>
            <a:spLocks noChangeArrowheads="1"/>
          </p:cNvSpPr>
          <p:nvPr/>
        </p:nvSpPr>
        <p:spPr bwMode="auto">
          <a:xfrm>
            <a:off x="1187450" y="6453188"/>
            <a:ext cx="36513" cy="3651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174" name="Text Box 45"/>
          <p:cNvSpPr txBox="1">
            <a:spLocks noChangeArrowheads="1"/>
          </p:cNvSpPr>
          <p:nvPr/>
        </p:nvSpPr>
        <p:spPr bwMode="auto">
          <a:xfrm>
            <a:off x="1116013" y="378936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5" grpId="0" animBg="1"/>
      <p:bldP spid="89167" grpId="0" animBg="1"/>
      <p:bldP spid="89170" grpId="0" animBg="1"/>
      <p:bldP spid="89171" grpId="0" animBg="1"/>
      <p:bldP spid="89172" grpId="0" animBg="1"/>
      <p:bldP spid="64557" grpId="0" build="p"/>
      <p:bldP spid="2" grpId="0" build="p"/>
      <p:bldP spid="89138" grpId="0"/>
      <p:bldP spid="89139" grpId="0"/>
      <p:bldP spid="89140" grpId="0"/>
      <p:bldP spid="89144" grpId="0" animBg="1"/>
      <p:bldP spid="89145" grpId="0" animBg="1"/>
      <p:bldP spid="89146" grpId="0" animBg="1"/>
      <p:bldP spid="891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Параллельность трёх прямых.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10366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Теорема.</a:t>
            </a:r>
            <a:r>
              <a:rPr lang="ru-RU" sz="2800" smtClean="0"/>
              <a:t> Если две прямые параллельны третьей, то они параллельны.</a:t>
            </a:r>
          </a:p>
        </p:txBody>
      </p:sp>
      <p:sp>
        <p:nvSpPr>
          <p:cNvPr id="1434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292725" y="3213100"/>
            <a:ext cx="35274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en-US" sz="2400" i="1">
                <a:sym typeface="Symbol" pitchFamily="18" charset="2"/>
              </a:rPr>
              <a:t>a</a:t>
            </a:r>
            <a:r>
              <a:rPr lang="ru-RU" sz="2400"/>
              <a:t> </a:t>
            </a:r>
            <a:r>
              <a:rPr lang="en-US" sz="2400" i="1">
                <a:sym typeface="Symbol" pitchFamily="18" charset="2"/>
              </a:rPr>
              <a:t>||</a:t>
            </a:r>
            <a:r>
              <a:rPr lang="ru-RU" sz="2400"/>
              <a:t> с, </a:t>
            </a:r>
            <a:r>
              <a:rPr lang="en-US" sz="2400" i="1">
                <a:sym typeface="Symbol" pitchFamily="18" charset="2"/>
              </a:rPr>
              <a:t>b ||</a:t>
            </a:r>
            <a:r>
              <a:rPr lang="ru-RU" sz="2400"/>
              <a:t> с</a:t>
            </a:r>
            <a:endParaRPr lang="ru-RU" sz="2400" i="1">
              <a:sym typeface="Symbol" pitchFamily="18" charset="2"/>
            </a:endParaRP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Доказать</a:t>
            </a:r>
            <a:r>
              <a:rPr lang="ru-RU" sz="2400" i="1">
                <a:sym typeface="Symbol" pitchFamily="18" charset="2"/>
              </a:rPr>
              <a:t>, что </a:t>
            </a:r>
            <a:r>
              <a:rPr lang="en-US" sz="2400" i="1">
                <a:sym typeface="Symbol" pitchFamily="18" charset="2"/>
              </a:rPr>
              <a:t>a</a:t>
            </a:r>
            <a:r>
              <a:rPr lang="ru-RU" sz="2400"/>
              <a:t> </a:t>
            </a:r>
            <a:r>
              <a:rPr lang="en-US" sz="2400" i="1">
                <a:sym typeface="Symbol" pitchFamily="18" charset="2"/>
              </a:rPr>
              <a:t>||</a:t>
            </a:r>
            <a:r>
              <a:rPr lang="ru-RU" sz="2400"/>
              <a:t> </a:t>
            </a:r>
            <a:r>
              <a:rPr lang="en-US" sz="2400" i="1">
                <a:sym typeface="Symbol" pitchFamily="18" charset="2"/>
              </a:rPr>
              <a:t>b</a:t>
            </a:r>
            <a:r>
              <a:rPr lang="ru-RU" sz="2400" i="1">
                <a:sym typeface="Symbol" pitchFamily="18" charset="2"/>
              </a:rPr>
              <a:t>.</a:t>
            </a:r>
            <a:endParaRPr lang="en-US" sz="2400" i="1">
              <a:sym typeface="Symbol" pitchFamily="18" charset="2"/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50825" y="3789363"/>
            <a:ext cx="4679950" cy="1800225"/>
            <a:chOff x="158" y="2387"/>
            <a:chExt cx="2948" cy="1134"/>
          </a:xfrm>
        </p:grpSpPr>
        <p:sp>
          <p:nvSpPr>
            <p:cNvPr id="14357" name="AutoShape 24"/>
            <p:cNvSpPr>
              <a:spLocks noChangeArrowheads="1"/>
            </p:cNvSpPr>
            <p:nvPr/>
          </p:nvSpPr>
          <p:spPr bwMode="auto">
            <a:xfrm>
              <a:off x="158" y="2387"/>
              <a:ext cx="2948" cy="1134"/>
            </a:xfrm>
            <a:prstGeom prst="parallelogram">
              <a:avLst>
                <a:gd name="adj" fmla="val 649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8" name="Text Box 25"/>
            <p:cNvSpPr txBox="1">
              <a:spLocks noChangeArrowheads="1"/>
            </p:cNvSpPr>
            <p:nvPr/>
          </p:nvSpPr>
          <p:spPr bwMode="auto">
            <a:xfrm>
              <a:off x="431" y="315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ym typeface="Symbol" pitchFamily="18" charset="2"/>
                </a:rPr>
                <a:t></a:t>
              </a: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1908175" y="4076700"/>
            <a:ext cx="2808288" cy="1152525"/>
            <a:chOff x="1111" y="2659"/>
            <a:chExt cx="1769" cy="726"/>
          </a:xfrm>
        </p:grpSpPr>
        <p:sp>
          <p:nvSpPr>
            <p:cNvPr id="14355" name="Line 27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Text Box 28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1908175" y="4221163"/>
            <a:ext cx="576263" cy="366712"/>
            <a:chOff x="884" y="2659"/>
            <a:chExt cx="363" cy="231"/>
          </a:xfrm>
        </p:grpSpPr>
        <p:sp>
          <p:nvSpPr>
            <p:cNvPr id="14353" name="Oval 30"/>
            <p:cNvSpPr>
              <a:spLocks noChangeArrowheads="1"/>
            </p:cNvSpPr>
            <p:nvPr/>
          </p:nvSpPr>
          <p:spPr bwMode="auto">
            <a:xfrm>
              <a:off x="1111" y="2750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4" name="Text Box 31"/>
            <p:cNvSpPr txBox="1">
              <a:spLocks noChangeArrowheads="1"/>
            </p:cNvSpPr>
            <p:nvPr/>
          </p:nvSpPr>
          <p:spPr bwMode="auto">
            <a:xfrm>
              <a:off x="884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М</a:t>
              </a:r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042988" y="3789363"/>
            <a:ext cx="2808287" cy="1152525"/>
            <a:chOff x="1111" y="2659"/>
            <a:chExt cx="1769" cy="726"/>
          </a:xfrm>
        </p:grpSpPr>
        <p:sp>
          <p:nvSpPr>
            <p:cNvPr id="14351" name="Line 33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Text Box 34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1042988" y="2708275"/>
            <a:ext cx="2808287" cy="1152525"/>
            <a:chOff x="1111" y="2659"/>
            <a:chExt cx="1769" cy="726"/>
          </a:xfrm>
        </p:grpSpPr>
        <p:sp>
          <p:nvSpPr>
            <p:cNvPr id="14349" name="Line 36"/>
            <p:cNvSpPr>
              <a:spLocks noChangeShapeType="1"/>
            </p:cNvSpPr>
            <p:nvPr/>
          </p:nvSpPr>
          <p:spPr bwMode="auto">
            <a:xfrm flipV="1">
              <a:off x="1111" y="2704"/>
              <a:ext cx="1542" cy="6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Text Box 37"/>
            <p:cNvSpPr txBox="1">
              <a:spLocks noChangeArrowheads="1"/>
            </p:cNvSpPr>
            <p:nvPr/>
          </p:nvSpPr>
          <p:spPr bwMode="auto">
            <a:xfrm>
              <a:off x="2517" y="2659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</p:grp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250825" y="60928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№16,17,18(а)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286250" y="5903913"/>
            <a:ext cx="36734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§1</a:t>
            </a:r>
            <a:r>
              <a:rPr lang="ru-RU" sz="2800">
                <a:solidFill>
                  <a:srgbClr val="FF33CC"/>
                </a:solidFill>
              </a:rPr>
              <a:t>,п4,5 теоремы №18(б), 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uild="p"/>
      <p:bldP spid="39947" grpId="0"/>
      <p:bldP spid="39974" grpId="0"/>
      <p:bldP spid="399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Параллельность трёх прямых.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35975" cy="10366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/>
              <a:t>№17</a:t>
            </a:r>
            <a:r>
              <a:rPr lang="ru-RU" sz="2800" smtClean="0"/>
              <a:t>.</a:t>
            </a:r>
          </a:p>
        </p:txBody>
      </p:sp>
      <p:sp>
        <p:nvSpPr>
          <p:cNvPr id="15364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43338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143500" y="2428875"/>
            <a:ext cx="3527425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12800" indent="-812800">
              <a:spcBef>
                <a:spcPct val="50000"/>
              </a:spcBef>
            </a:pPr>
            <a:r>
              <a:rPr lang="ru-RU" sz="2400"/>
              <a:t>Дано: </a:t>
            </a:r>
            <a:r>
              <a:rPr lang="en-US" sz="2400" i="1">
                <a:sym typeface="Symbol" pitchFamily="18" charset="2"/>
              </a:rPr>
              <a:t>M</a:t>
            </a:r>
            <a:r>
              <a:rPr lang="ru-RU" sz="2400" i="1">
                <a:sym typeface="Symbol" pitchFamily="18" charset="2"/>
              </a:rPr>
              <a:t>, </a:t>
            </a:r>
            <a:r>
              <a:rPr lang="en-US" sz="2400" i="1">
                <a:sym typeface="Symbol" pitchFamily="18" charset="2"/>
              </a:rPr>
              <a:t>N</a:t>
            </a:r>
            <a:r>
              <a:rPr lang="ru-RU" sz="2400" i="1">
                <a:sym typeface="Symbol" pitchFamily="18" charset="2"/>
              </a:rPr>
              <a:t>, </a:t>
            </a:r>
            <a:r>
              <a:rPr lang="en-US" sz="2400" i="1">
                <a:sym typeface="Symbol" pitchFamily="18" charset="2"/>
              </a:rPr>
              <a:t>P</a:t>
            </a:r>
            <a:r>
              <a:rPr lang="ru-RU" sz="2400" i="1">
                <a:sym typeface="Symbol" pitchFamily="18" charset="2"/>
              </a:rPr>
              <a:t>, </a:t>
            </a:r>
            <a:r>
              <a:rPr lang="en-US" sz="2400" i="1">
                <a:sym typeface="Symbol" pitchFamily="18" charset="2"/>
              </a:rPr>
              <a:t>Q</a:t>
            </a:r>
            <a:r>
              <a:rPr lang="ru-RU" sz="2400" i="1">
                <a:sym typeface="Symbol" pitchFamily="18" charset="2"/>
              </a:rPr>
              <a:t>- середины </a:t>
            </a:r>
            <a:r>
              <a:rPr lang="en-US" sz="2400" i="1">
                <a:sym typeface="Symbol" pitchFamily="18" charset="2"/>
              </a:rPr>
              <a:t>DB, DC, AC, AB, AD=12</a:t>
            </a:r>
            <a:r>
              <a:rPr lang="ru-RU" sz="2400" i="1">
                <a:sym typeface="Symbol" pitchFamily="18" charset="2"/>
              </a:rPr>
              <a:t> см, ВС=14см</a:t>
            </a:r>
          </a:p>
          <a:p>
            <a:pPr marL="812800" indent="-812800">
              <a:spcBef>
                <a:spcPct val="50000"/>
              </a:spcBef>
            </a:pPr>
            <a:r>
              <a:rPr lang="ru-RU" sz="2400">
                <a:sym typeface="Symbol" pitchFamily="18" charset="2"/>
              </a:rPr>
              <a:t>Найти Р</a:t>
            </a:r>
            <a:r>
              <a:rPr lang="en-US" sz="2400" baseline="-25000">
                <a:sym typeface="Symbol" pitchFamily="18" charset="2"/>
              </a:rPr>
              <a:t>MNQP</a:t>
            </a:r>
            <a:r>
              <a:rPr lang="ru-RU" sz="2400" i="1">
                <a:sym typeface="Symbol" pitchFamily="18" charset="2"/>
              </a:rPr>
              <a:t>.</a:t>
            </a:r>
            <a:endParaRPr lang="en-US" sz="2400" i="1">
              <a:sym typeface="Symbol" pitchFamily="18" charset="2"/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250825" y="6092825"/>
            <a:ext cx="323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</a:rPr>
              <a:t>№16,17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286250" y="5903913"/>
            <a:ext cx="36734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33CC"/>
                </a:solidFill>
              </a:rPr>
              <a:t>ДЗ: </a:t>
            </a:r>
            <a:r>
              <a:rPr lang="en-US" sz="2800">
                <a:solidFill>
                  <a:srgbClr val="FF33CC"/>
                </a:solidFill>
              </a:rPr>
              <a:t>§1</a:t>
            </a:r>
            <a:r>
              <a:rPr lang="ru-RU" sz="2800">
                <a:solidFill>
                  <a:srgbClr val="FF33CC"/>
                </a:solidFill>
              </a:rPr>
              <a:t>,п4,5 теоремы №18(б), 21</a:t>
            </a:r>
          </a:p>
        </p:txBody>
      </p:sp>
      <p:pic>
        <p:nvPicPr>
          <p:cNvPr id="153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000250"/>
            <a:ext cx="4357688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uild="p"/>
      <p:bldP spid="39947" grpId="0"/>
      <p:bldP spid="39974" grpId="0"/>
      <p:bldP spid="3997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2641</TotalTime>
  <Words>2558</Words>
  <Application>Microsoft Office PowerPoint</Application>
  <PresentationFormat>Экран (4:3)</PresentationFormat>
  <Paragraphs>729</Paragraphs>
  <Slides>71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Оформление по умолчанию</vt:lpstr>
      <vt:lpstr>Формула</vt:lpstr>
      <vt:lpstr>Фотография Photo Editor</vt:lpstr>
      <vt:lpstr>Параллельность прямых и плоскостей</vt:lpstr>
      <vt:lpstr>Содержание</vt:lpstr>
      <vt:lpstr>Параллельность прямых, прямой и плоскости.</vt:lpstr>
      <vt:lpstr>Параллельные прямые в пространстве.</vt:lpstr>
      <vt:lpstr>Параллельные прямые в пространстве.</vt:lpstr>
      <vt:lpstr>Параллельные прямые в пространстве.</vt:lpstr>
      <vt:lpstr>Параллельность трёх прямых.</vt:lpstr>
      <vt:lpstr>Параллельность трёх прямых.</vt:lpstr>
      <vt:lpstr>Параллельность трёх прямых.</vt:lpstr>
      <vt:lpstr>Параллельность прямой и плоскости.</vt:lpstr>
      <vt:lpstr>Параллельность прямой и плоскости.</vt:lpstr>
      <vt:lpstr>Параллельность прямой и плоскости.</vt:lpstr>
      <vt:lpstr>Параллельность прямой и плоскости.</vt:lpstr>
      <vt:lpstr>Параллельность прямой и плоскости.</vt:lpstr>
      <vt:lpstr>Параллельность прямой и плоскости.</vt:lpstr>
      <vt:lpstr>Решение задач.</vt:lpstr>
      <vt:lpstr>Решение задач.</vt:lpstr>
      <vt:lpstr>Решение задач.</vt:lpstr>
      <vt:lpstr>Решение задач.</vt:lpstr>
      <vt:lpstr>Взаимное расположение прямых в пространстве. Угол между двумя прямыми.</vt:lpstr>
      <vt:lpstr>Скрещивающиеся прямые</vt:lpstr>
      <vt:lpstr>Скрещивающиеся прямые</vt:lpstr>
      <vt:lpstr>Скрещивающиеся прямые</vt:lpstr>
      <vt:lpstr>Скрещивающиеся прямые</vt:lpstr>
      <vt:lpstr>Скрещивающиеся прямые</vt:lpstr>
      <vt:lpstr>Скрещивающиеся прямые</vt:lpstr>
      <vt:lpstr>Углы с сонаправленными сторонами. Угол между прямыми.</vt:lpstr>
      <vt:lpstr>Углы с сонаправленными сторонами. Угол между прямыми.</vt:lpstr>
      <vt:lpstr>Углы с сонаправленными сторонами. Угол между прямыми.</vt:lpstr>
      <vt:lpstr>Углы с сонаправленными сторонами. Угол между прямыми.</vt:lpstr>
      <vt:lpstr>Решение задач</vt:lpstr>
      <vt:lpstr>Решение задач</vt:lpstr>
      <vt:lpstr>Решение задач</vt:lpstr>
      <vt:lpstr>Параллельность плоскостей.</vt:lpstr>
      <vt:lpstr>Параллельные плоскости.</vt:lpstr>
      <vt:lpstr>Параллельные плоскости.</vt:lpstr>
      <vt:lpstr>Параллельные плоскости.</vt:lpstr>
      <vt:lpstr>Параллельные плоскости.</vt:lpstr>
      <vt:lpstr>Параллельные плоскости.</vt:lpstr>
      <vt:lpstr>Параллельные плоскости.</vt:lpstr>
      <vt:lpstr>Свойства параллельных плоскостей.</vt:lpstr>
      <vt:lpstr>Свойства параллельных плоскостей.</vt:lpstr>
      <vt:lpstr>Свойства параллельных плоскостей.</vt:lpstr>
      <vt:lpstr>Свойства параллельных плоскостей.</vt:lpstr>
      <vt:lpstr>Свойства параллельных плоскостей.</vt:lpstr>
      <vt:lpstr>Решение задач.</vt:lpstr>
      <vt:lpstr>Решение задач.</vt:lpstr>
      <vt:lpstr>Решение задач.</vt:lpstr>
      <vt:lpstr>Решение задач.</vt:lpstr>
      <vt:lpstr>Тетраэдр и параллелепипед.</vt:lpstr>
      <vt:lpstr>Тетраэдр</vt:lpstr>
      <vt:lpstr>Тетраэдр</vt:lpstr>
      <vt:lpstr>Тетраэдр</vt:lpstr>
      <vt:lpstr>Тетраэдр</vt:lpstr>
      <vt:lpstr>Параллелепипед</vt:lpstr>
      <vt:lpstr>Параллелепипед</vt:lpstr>
      <vt:lpstr>Параллелепипед</vt:lpstr>
      <vt:lpstr>Параллелепипед</vt:lpstr>
      <vt:lpstr>Сечения тетраэдра</vt:lpstr>
      <vt:lpstr>Сечения тетраэдра</vt:lpstr>
      <vt:lpstr>Сечения тетраэдра</vt:lpstr>
      <vt:lpstr>Сечения тетраэдра</vt:lpstr>
      <vt:lpstr>Сечения тетраэдра</vt:lpstr>
      <vt:lpstr>Сечения параллелепипеда</vt:lpstr>
      <vt:lpstr>Сечения параллелепипеда</vt:lpstr>
      <vt:lpstr>Сечения параллелепипеда</vt:lpstr>
      <vt:lpstr>Сечения параллелепипеда</vt:lpstr>
      <vt:lpstr>Сечения параллелепипеда</vt:lpstr>
      <vt:lpstr>Сечения параллелепипеда</vt:lpstr>
      <vt:lpstr>Решение задач</vt:lpstr>
      <vt:lpstr>Решение задач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Параллельность прямых и плоскостей</dc:title>
  <dc:creator>Любаша</dc:creator>
  <cp:lastModifiedBy>Любовь Сергеевна</cp:lastModifiedBy>
  <cp:revision>60</cp:revision>
  <dcterms:created xsi:type="dcterms:W3CDTF">2013-10-09T17:04:29Z</dcterms:created>
  <dcterms:modified xsi:type="dcterms:W3CDTF">2016-02-08T13:35:32Z</dcterms:modified>
</cp:coreProperties>
</file>