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21"/>
  </p:handoutMasterIdLst>
  <p:sldIdLst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59" r:id="rId19"/>
    <p:sldId id="273" r:id="rId2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мещающий образ слайда 1"/>
          <p:cNvSpPr/>
          <p:nvPr>
            <p:ph type="sldImg" idx="2"/>
          </p:nvPr>
        </p:nvSpPr>
        <p:spPr/>
      </p:sp>
      <p:sp>
        <p:nvSpPr>
          <p:cNvPr id="3" name="Замещающий текст 2"/>
          <p:cNvSpPr/>
          <p:nvPr>
            <p:ph type="body" idx="3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мещающий образ слайда 1"/>
          <p:cNvSpPr/>
          <p:nvPr>
            <p:ph type="sldImg" idx="2"/>
          </p:nvPr>
        </p:nvSpPr>
        <p:spPr/>
      </p:sp>
      <p:sp>
        <p:nvSpPr>
          <p:cNvPr id="3" name="Замещающий текст 2"/>
          <p:cNvSpPr/>
          <p:nvPr>
            <p:ph type="body" idx="3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Текстовое поле 3"/>
          <p:cNvSpPr txBox="1"/>
          <p:nvPr/>
        </p:nvSpPr>
        <p:spPr>
          <a:xfrm>
            <a:off x="1450975" y="483235"/>
            <a:ext cx="10066655" cy="60039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ru-RU" altLang="en-US" sz="4000" b="1">
                <a:latin typeface="Times New Roman" panose="02020603050405020304" charset="0"/>
                <a:cs typeface="Times New Roman" panose="02020603050405020304" charset="0"/>
              </a:rPr>
              <a:t>Гражданско – патриотическое воспитание как профилактика по предупреждению правонарушений несовершеннолетних </a:t>
            </a:r>
            <a:endParaRPr lang="ru-RU" altLang="en-US" sz="4000" b="1">
              <a:latin typeface="Times New Roman" panose="02020603050405020304" charset="0"/>
              <a:cs typeface="Times New Roman" panose="02020603050405020304" charset="0"/>
            </a:endParaRPr>
          </a:p>
          <a:p>
            <a:pPr algn="ctr"/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( на примере работы с учащимися 7 В класса МБОУ СОШ № 2 г. Алейска Алтайского края )</a:t>
            </a:r>
            <a:endParaRPr lang="ru-RU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algn="r"/>
            <a:endParaRPr lang="ru-RU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algn="r"/>
            <a:endParaRPr lang="ru-RU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algn="r"/>
            <a:endParaRPr lang="ru-RU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algn="r"/>
            <a:endParaRPr lang="ru-RU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algn="r"/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Автор: Юрина Светлана Викторовна,</a:t>
            </a:r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pPr algn="r"/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 учитель русского языка и литературы, </a:t>
            </a:r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  <a:p>
            <a:pPr algn="r"/>
            <a:r>
              <a:rPr lang="ru-RU" altLang="en-US">
                <a:latin typeface="Times New Roman" panose="02020603050405020304" charset="0"/>
                <a:cs typeface="Times New Roman" panose="02020603050405020304" charset="0"/>
              </a:rPr>
              <a:t>МБОУ СОШ № 2 г. Алейска Алтайского края</a:t>
            </a:r>
            <a:endParaRPr lang="ru-RU" altLang="en-US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480060" y="427355"/>
            <a:ext cx="11316335" cy="6047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С начала учебного года работа по плетению сетей была продолжена по выходным дням.</a:t>
            </a:r>
            <a:endParaRPr lang="ru-RU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Изображение 3" descr="photo_2023-10-01_17-42-30 (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87665" y="1317625"/>
            <a:ext cx="3808730" cy="5138420"/>
          </a:xfrm>
          <a:prstGeom prst="rect">
            <a:avLst/>
          </a:prstGeom>
        </p:spPr>
      </p:pic>
      <p:pic>
        <p:nvPicPr>
          <p:cNvPr id="5" name="Изображение 4" descr="photo_2023-10-01_17-42-30 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300" y="1317625"/>
            <a:ext cx="3801745" cy="5129530"/>
          </a:xfrm>
          <a:prstGeom prst="rect">
            <a:avLst/>
          </a:prstGeom>
        </p:spPr>
      </p:pic>
      <p:pic>
        <p:nvPicPr>
          <p:cNvPr id="7" name="Изображение 6" descr="photo_2023-09-24_17-27-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5765" y="1317625"/>
            <a:ext cx="3712845" cy="508444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360045" y="170815"/>
            <a:ext cx="11556365" cy="6362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В рамках национального проекта «Всероссийская школьная летопись» была написана и издана книга о нашем классном коллективе </a:t>
            </a:r>
            <a:r>
              <a:rPr lang="ru-RU" altLang="en-US" sz="2400" b="1">
                <a:latin typeface="Times New Roman" panose="02020603050405020304" charset="0"/>
                <a:cs typeface="Times New Roman" panose="02020603050405020304" charset="0"/>
              </a:rPr>
              <a:t>«Дети Великой страны»</a:t>
            </a:r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ru-RU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Изображение 4" descr="Дети великой страны_обложк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1795" y="1397635"/>
            <a:ext cx="6444615" cy="5135880"/>
          </a:xfrm>
          <a:prstGeom prst="rect">
            <a:avLst/>
          </a:prstGeom>
        </p:spPr>
      </p:pic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185" y="1190625"/>
            <a:ext cx="4257040" cy="55410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Текстовое поле 4"/>
          <p:cNvSpPr txBox="1"/>
          <p:nvPr/>
        </p:nvSpPr>
        <p:spPr>
          <a:xfrm>
            <a:off x="489585" y="339725"/>
            <a:ext cx="11177270" cy="6305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Все учащиеся класса получили печатный вариант книги </a:t>
            </a:r>
            <a:r>
              <a:rPr lang="ru-RU" altLang="en-US" sz="2400" b="1">
                <a:latin typeface="Times New Roman" panose="02020603050405020304" charset="0"/>
                <a:cs typeface="Times New Roman" panose="02020603050405020304" charset="0"/>
              </a:rPr>
              <a:t>«Дети Великой страны».</a:t>
            </a:r>
            <a:endParaRPr lang="ru-RU" altLang="en-US" sz="24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5165" y="894080"/>
            <a:ext cx="8620125" cy="575119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484505" y="600075"/>
            <a:ext cx="11254105" cy="5927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Участие в православном празднике «День славянской письменности и культуры».</a:t>
            </a:r>
            <a:endParaRPr lang="ru-RU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Изображение 2" descr="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5220" y="1307465"/>
            <a:ext cx="2871470" cy="5220335"/>
          </a:xfrm>
          <a:prstGeom prst="rect">
            <a:avLst/>
          </a:prstGeom>
        </p:spPr>
      </p:pic>
      <p:pic>
        <p:nvPicPr>
          <p:cNvPr id="4" name="Изображение 3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2945" y="1283970"/>
            <a:ext cx="2884170" cy="5243830"/>
          </a:xfrm>
          <a:prstGeom prst="rect">
            <a:avLst/>
          </a:prstGeom>
        </p:spPr>
      </p:pic>
      <p:pic>
        <p:nvPicPr>
          <p:cNvPr id="5" name="Изображение 4" descr="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8050" y="1283970"/>
            <a:ext cx="2883535" cy="52444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625475" y="303530"/>
            <a:ext cx="11018520" cy="60566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Знание своей истории, почитание ее деятелей, соблюдение традиций способствует проявлению  высоконравственных качеств.</a:t>
            </a:r>
            <a:endParaRPr lang="ru-RU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Изображение 2" descr="photo_2023-05-24_18-52-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5475" y="1130935"/>
            <a:ext cx="5726430" cy="4295140"/>
          </a:xfrm>
          <a:prstGeom prst="rect">
            <a:avLst/>
          </a:prstGeom>
        </p:spPr>
      </p:pic>
      <p:pic>
        <p:nvPicPr>
          <p:cNvPr id="4" name="Изображение 3" descr="photo_2023-05-24_18-52-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885" y="2082165"/>
            <a:ext cx="5579110" cy="41846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406400" y="380365"/>
            <a:ext cx="11362690" cy="64135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Воспитание ценностного отношения к семье у подростков сегодня является одной из приоритетных проблем в системе гражданско-патриотического воспитания.</a:t>
            </a:r>
            <a:endParaRPr lang="ru-RU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Изображение 3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98285" y="1259205"/>
            <a:ext cx="5170805" cy="2886710"/>
          </a:xfrm>
          <a:prstGeom prst="rect">
            <a:avLst/>
          </a:prstGeom>
        </p:spPr>
      </p:pic>
      <p:pic>
        <p:nvPicPr>
          <p:cNvPr id="5" name="Изображение 4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3942715"/>
            <a:ext cx="5106670" cy="2851150"/>
          </a:xfrm>
          <a:prstGeom prst="rect">
            <a:avLst/>
          </a:prstGeom>
        </p:spPr>
      </p:pic>
      <p:pic>
        <p:nvPicPr>
          <p:cNvPr id="6" name="Изображение 5" descr="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8285" y="4046220"/>
            <a:ext cx="5147945" cy="2747645"/>
          </a:xfrm>
          <a:prstGeom prst="rect">
            <a:avLst/>
          </a:prstGeom>
        </p:spPr>
      </p:pic>
      <p:pic>
        <p:nvPicPr>
          <p:cNvPr id="7" name="Изображение 6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035" y="1294130"/>
            <a:ext cx="5106035" cy="285178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Изображение 2" descr="photo_2023-09-24_12-15-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1260" y="3553460"/>
            <a:ext cx="2393315" cy="3190875"/>
          </a:xfrm>
          <a:prstGeom prst="rect">
            <a:avLst/>
          </a:prstGeom>
        </p:spPr>
      </p:pic>
      <p:pic>
        <p:nvPicPr>
          <p:cNvPr id="4" name="Изображение 3" descr="photo_2023-09-24_12-21-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8485" y="3810635"/>
            <a:ext cx="3825875" cy="2870200"/>
          </a:xfrm>
          <a:prstGeom prst="rect">
            <a:avLst/>
          </a:prstGeom>
        </p:spPr>
      </p:pic>
      <p:pic>
        <p:nvPicPr>
          <p:cNvPr id="5" name="Изображение 4" descr="photo_2023-09-24_11-52-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670" y="1406525"/>
            <a:ext cx="3254375" cy="2440940"/>
          </a:xfrm>
          <a:prstGeom prst="rect">
            <a:avLst/>
          </a:prstGeom>
        </p:spPr>
      </p:pic>
      <p:pic>
        <p:nvPicPr>
          <p:cNvPr id="6" name="Изображение 5" descr="SAM_27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5215" y="1450340"/>
            <a:ext cx="3021330" cy="2397125"/>
          </a:xfrm>
          <a:prstGeom prst="rect">
            <a:avLst/>
          </a:prstGeom>
        </p:spPr>
      </p:pic>
      <p:pic>
        <p:nvPicPr>
          <p:cNvPr id="8" name="Изображение 7" descr="WhatsApp Image 2023-05-28 at 21.15.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4690" y="1479550"/>
            <a:ext cx="3275965" cy="2456815"/>
          </a:xfrm>
          <a:prstGeom prst="rect">
            <a:avLst/>
          </a:prstGeom>
        </p:spPr>
      </p:pic>
      <p:sp>
        <p:nvSpPr>
          <p:cNvPr id="7" name="Текстовое поле 6"/>
          <p:cNvSpPr txBox="1"/>
          <p:nvPr/>
        </p:nvSpPr>
        <p:spPr>
          <a:xfrm>
            <a:off x="98425" y="0"/>
            <a:ext cx="11795760" cy="7486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  <a:sym typeface="+mn-ea"/>
              </a:rPr>
              <a:t>Эффективным инструментом воспитания гражданственности и патриотизма  для детей и подростков являются  туристические поездки по значимым  местам  края и страны, где они знакомятся с достопримечательностями и  историей нашей Родины,  учатся ее любить .  </a:t>
            </a:r>
            <a:endParaRPr lang="ru-RU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9" name="Изображение 8" descr="SAM_269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320" y="3847465"/>
            <a:ext cx="3814445" cy="286194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563245" y="334010"/>
            <a:ext cx="11081385" cy="65239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Гражданско-патриотическое воспитание  способствует  профилактике правонарушений и снижению уровня преступности в детской среде. Правильные нравственные принципы позволяют видеть границу дозволеннного. А загруженность ребенка полезными дела дает возможность реализовать свои способности в верном направлении. Так, ни один ученик класса не состоит ни на одном виде учета. Я думаю, что одним из факторов этого является системный характер  воспитательной работы в данном направлении, которое реализуется  мною уже третий год.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Изображение 4" descr="photo_2023-09-01_10-26-17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5245" y="2378710"/>
            <a:ext cx="6939915" cy="42945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457835" y="554355"/>
            <a:ext cx="11359515" cy="63030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 Гражданско – патриотическое воспитание  в моем классе носит приоритетный характер и  проходит через все направления деятельности воспитательной работы, целью которой является воспитание достойных граждан своей страны. </a:t>
            </a:r>
            <a:endParaRPr lang="ru-RU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Изображение 3" descr="Фото в рамке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9175" y="1843405"/>
            <a:ext cx="7091045" cy="50145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609600" y="213360"/>
            <a:ext cx="10872470" cy="64427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Впервые письма ребятами участникам СВО были написаны осенью 2022 года, их было ровно столько, сколько детей в классе. Никто не остался в стороне. </a:t>
            </a:r>
            <a:endParaRPr lang="ru-RU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Изображение 2" descr="WhatsApp Image 2023-04-23 at 12.48.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2055" y="1114425"/>
            <a:ext cx="7843520" cy="55714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 descr="WhatsApp Image 2023-04-23 at 12.12.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" y="258445"/>
            <a:ext cx="4236720" cy="3143250"/>
          </a:xfrm>
          <a:prstGeom prst="rect">
            <a:avLst/>
          </a:prstGeom>
        </p:spPr>
      </p:pic>
      <p:pic>
        <p:nvPicPr>
          <p:cNvPr id="3" name="Изображение 2" descr="WhatsApp Image 2023-04-23 at 12.11.49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010" y="3641090"/>
            <a:ext cx="4337050" cy="3216910"/>
          </a:xfrm>
          <a:prstGeom prst="rect">
            <a:avLst/>
          </a:prstGeom>
        </p:spPr>
      </p:pic>
      <p:pic>
        <p:nvPicPr>
          <p:cNvPr id="4" name="Изображение 3" descr="WhatsApp Image 2023-04-23 at 12.11.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6815" y="258445"/>
            <a:ext cx="6568440" cy="4872355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4832985" y="5375910"/>
            <a:ext cx="6732270" cy="1109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ru-RU" altLang="en-US" sz="2800">
                <a:latin typeface="Times New Roman" panose="02020603050405020304" charset="0"/>
                <a:cs typeface="Times New Roman" panose="02020603050405020304" charset="0"/>
              </a:rPr>
              <a:t>В данное время это дело для учащихся является необходимой нормой</a:t>
            </a:r>
            <a:r>
              <a:rPr lang="ru-RU" altLang="en-US"/>
              <a:t>. </a:t>
            </a:r>
            <a:endParaRPr lang="ru-RU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520700" y="379095"/>
            <a:ext cx="11194415" cy="60998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В мае 2023 года дети моего класса организовали сбор макулатуры (200 кг), которая была сдана на переработку, а вырученные деньги пошли на нужды СВО. </a:t>
            </a:r>
            <a:endParaRPr lang="ru-RU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Изображение 2" descr="photo_2023-05-23_23-04-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7130" y="1202690"/>
            <a:ext cx="7361555" cy="55213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 descr="photo_2023-07-03_13-51-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235" y="495935"/>
            <a:ext cx="3011170" cy="4062095"/>
          </a:xfrm>
          <a:prstGeom prst="rect">
            <a:avLst/>
          </a:prstGeom>
        </p:spPr>
      </p:pic>
      <p:pic>
        <p:nvPicPr>
          <p:cNvPr id="3" name="Изображение 2" descr="photo_2023-07-03_13-40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390" y="855345"/>
            <a:ext cx="3094355" cy="4126230"/>
          </a:xfrm>
          <a:prstGeom prst="rect">
            <a:avLst/>
          </a:prstGeom>
        </p:spPr>
      </p:pic>
      <p:pic>
        <p:nvPicPr>
          <p:cNvPr id="5" name="Изображение 4" descr="photo_2023-07-03_13-51-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7120" y="1711325"/>
            <a:ext cx="3141980" cy="4239260"/>
          </a:xfrm>
          <a:prstGeom prst="rect">
            <a:avLst/>
          </a:prstGeom>
        </p:spPr>
      </p:pic>
      <p:pic>
        <p:nvPicPr>
          <p:cNvPr id="6" name="Изображение 5" descr="photo_2023-07-03_13-51-24 (2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6445" y="1287145"/>
            <a:ext cx="3089275" cy="4168140"/>
          </a:xfrm>
          <a:prstGeom prst="rect">
            <a:avLst/>
          </a:prstGeom>
        </p:spPr>
      </p:pic>
      <p:sp>
        <p:nvSpPr>
          <p:cNvPr id="7" name="Текстовое поле 6"/>
          <p:cNvSpPr txBox="1"/>
          <p:nvPr/>
        </p:nvSpPr>
        <p:spPr>
          <a:xfrm>
            <a:off x="3114040" y="114935"/>
            <a:ext cx="8735695" cy="7410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  Помощь в погрузке макулатуры</a:t>
            </a:r>
            <a:endParaRPr lang="ru-RU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325755" y="154305"/>
            <a:ext cx="11590020" cy="61995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ru-RU" altLang="en-US" sz="24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На фото ребята из 6 «а» и 7 «в»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классов 🤗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Не поверите, дети провели в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своем классе благотворительный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розыгрыш и собрали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2650 рублей 🔥 которые передали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нам для ребят!!! 🙏❤️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Спасибо огромное вам, наши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маленькие помощники со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взрослыми взглядами на жизнь ❤️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Вы пример для нас всех!!!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Отдельное спасибо Светлане Викторовне - классному руководителю ребят, спасибо огромное родителям!!!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>
                <a:latin typeface="Times New Roman" panose="02020603050405020304" charset="0"/>
                <a:cs typeface="Times New Roman" panose="02020603050405020304" charset="0"/>
              </a:rPr>
              <a:t>Знайте, взрослые, у вас растет достойное ваше продолжение!!! ❤️❤️❤️</a:t>
            </a:r>
            <a:endParaRPr lang="ru-RU" altLang="en-US" sz="200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ru-RU" altLang="en-US" sz="2000" b="1" i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sz="2000" b="1" i="1">
                <a:latin typeface="Times New Roman" panose="02020603050405020304" charset="0"/>
                <a:cs typeface="Times New Roman" panose="02020603050405020304" charset="0"/>
              </a:rPr>
              <a:t>(Из чата Телеграмм-канала группы «Своих не бросаем. Алейск») </a:t>
            </a:r>
            <a:endParaRPr lang="ru-RU" altLang="en-US" sz="2000" b="1" i="1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" name="Изображение 2" descr="photo_7@16-09-2023_13-18-40_thum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8660" y="154305"/>
            <a:ext cx="2926080" cy="3963035"/>
          </a:xfrm>
          <a:prstGeom prst="rect">
            <a:avLst/>
          </a:prstGeom>
        </p:spPr>
      </p:pic>
      <p:pic>
        <p:nvPicPr>
          <p:cNvPr id="4" name="Изображение 3" descr="photo_5@16-09-2023_13-18-40_thum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6065" y="375285"/>
            <a:ext cx="2909570" cy="3940810"/>
          </a:xfrm>
          <a:prstGeom prst="rect">
            <a:avLst/>
          </a:prstGeom>
        </p:spPr>
      </p:pic>
      <p:pic>
        <p:nvPicPr>
          <p:cNvPr id="5" name="Изображение 4" descr="photo_6@16-09-2023_13-18-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0310" y="687070"/>
            <a:ext cx="3085465" cy="38341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342900" y="341630"/>
            <a:ext cx="11590655" cy="61690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Летом, во время каникул, ученики моего класса плели  маскировочные сети.</a:t>
            </a:r>
            <a:r>
              <a:rPr lang="ru-RU" altLang="en-US"/>
              <a:t> </a:t>
            </a:r>
            <a:endParaRPr lang="ru-RU" altLang="en-US"/>
          </a:p>
        </p:txBody>
      </p:sp>
      <p:pic>
        <p:nvPicPr>
          <p:cNvPr id="3" name="Изображение 2" descr="photo_2023-07-06_10-44-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3005" y="976630"/>
            <a:ext cx="4102735" cy="5534660"/>
          </a:xfrm>
          <a:prstGeom prst="rect">
            <a:avLst/>
          </a:prstGeom>
        </p:spPr>
      </p:pic>
      <p:pic>
        <p:nvPicPr>
          <p:cNvPr id="4" name="Изображение 3" descr="photo_2023-07-13_12-00-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5705" y="976630"/>
            <a:ext cx="41148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308610" y="222885"/>
            <a:ext cx="11505565" cy="63125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ru-RU" altLang="en-US" sz="2400">
                <a:latin typeface="Times New Roman" panose="02020603050405020304" charset="0"/>
                <a:cs typeface="Times New Roman" panose="02020603050405020304" charset="0"/>
              </a:rPr>
              <a:t>Весь цикл состоит из нескольких этапов: плетение сетки, вплетение лент-листиков, соединение и обвязка изделия. Каждый ребенок трудился, как правило, над одной операцией, но были и те, кто освоил весь процесс. </a:t>
            </a:r>
            <a:endParaRPr lang="ru-RU" altLang="en-US" sz="24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Изображение 3" descr="photo_2023-07-03_13-51-27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445" y="1457960"/>
            <a:ext cx="3436620" cy="4635500"/>
          </a:xfrm>
          <a:prstGeom prst="rect">
            <a:avLst/>
          </a:prstGeom>
        </p:spPr>
      </p:pic>
      <p:pic>
        <p:nvPicPr>
          <p:cNvPr id="6" name="Изображение 5" descr="photo_2023-07-13_11-17-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1330" y="1630045"/>
            <a:ext cx="3540125" cy="4720590"/>
          </a:xfrm>
          <a:prstGeom prst="rect">
            <a:avLst/>
          </a:prstGeom>
        </p:spPr>
      </p:pic>
      <p:pic>
        <p:nvPicPr>
          <p:cNvPr id="9" name="Изображение 8" descr="photo_2023-07-13_11-18-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6720" y="1847850"/>
            <a:ext cx="3634740" cy="468820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3106</Words>
  <Application>WPS Presentation</Application>
  <PresentationFormat>宽屏</PresentationFormat>
  <Paragraphs>58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SimSun</vt:lpstr>
      <vt:lpstr>Wingdings</vt:lpstr>
      <vt:lpstr>Calibri Light</vt:lpstr>
      <vt:lpstr>Times New Roman</vt:lpstr>
      <vt:lpstr>Microsoft YaHei</vt:lpstr>
      <vt:lpstr>Arial Unicode MS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</cp:lastModifiedBy>
  <cp:revision>10</cp:revision>
  <dcterms:created xsi:type="dcterms:W3CDTF">2023-11-11T10:39:00Z</dcterms:created>
  <dcterms:modified xsi:type="dcterms:W3CDTF">2023-11-19T11:04:34Z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1049-12.2.0.13306</vt:lpwstr>
  </property>
  <property fmtid="{D5CDD505-2E9C-101B-9397-08002B2CF9AE}" pid="3" name="ICV">
    <vt:lpwstr>3E51403E2C2B4BBDB3E48544F716E249_11</vt:lpwstr>
  </property>
</Properties>
</file>