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_rels/presentation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7.xml.rels" ContentType="application/vnd.openxmlformats-package.relationships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presProps.xml" ContentType="application/vnd.openxmlformats-officedocument.presentationml.presProps+xml"/>
  <Override PartName="/ppt/media/image6.png" ContentType="image/png"/>
  <Override PartName="/ppt/media/image5.jpeg" ContentType="image/jpeg"/>
  <Override PartName="/ppt/media/image7.png" ContentType="image/png"/>
  <Override PartName="/ppt/media/image4.jpeg" ContentType="image/jpeg"/>
  <Override PartName="/ppt/media/image8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presentation.xml" ContentType="application/vnd.openxmlformats-officedocument.presentationml.presentation.main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1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10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11.xml" ContentType="application/vnd.openxmlformats-officedocument.theme+xml"/>
  <Override PartName="/ppt/theme/theme8.xml" ContentType="application/vnd.openxmlformats-officedocument.theme+xml"/>
  <Override PartName="/ppt/theme/theme1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7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B988BD2-7AEA-4D2A-9974-87579BBF9AC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1D2358BE-0FC4-4D36-B22B-A25DF4D4061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83FDA5C2-9790-48BD-858D-9F5E499D536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4A12AB7-B039-49D4-9BA8-D9EA17AAF42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B2F9B35-4E93-432D-9C43-A1D592E5B3E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2DACC5BC-1EEC-4049-A12E-1DFF3903C1D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C63F3259-A299-4952-95C9-D121459E7B1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B9C4816B-C85A-4A60-8268-FDC9DDAACDD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BB7FF2C9-969A-406B-962B-BCE55EC5278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F7E39898-8036-40F8-904E-27D86823808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D473EE82-8DC1-4D36-8166-574129A72CB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3" name="Rectangl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9080" bIns="190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8000" spc="-52" strike="noStrike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Образец заголовка</a:t>
            </a:r>
            <a:endParaRPr b="0" lang="en-US" sz="8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ftr" idx="2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4"/>
          <p:cNvSpPr>
            <a:spLocks noGrp="1"/>
          </p:cNvSpPr>
          <p:nvPr>
            <p:ph type="sldNum" idx="3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BC2C6A90-96FA-40CF-9CD8-A0D1824BB49D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440" y="4343400"/>
            <a:ext cx="987588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1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Для правки структуры щёлкните мышью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Четвёртый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6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97" name="Rectangle 7"/>
          <p:cNvSpPr/>
          <p:nvPr/>
        </p:nvSpPr>
        <p:spPr>
          <a:xfrm>
            <a:off x="0" y="0"/>
            <a:ext cx="405036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Rectangle 8"/>
          <p:cNvSpPr/>
          <p:nvPr/>
        </p:nvSpPr>
        <p:spPr>
          <a:xfrm>
            <a:off x="4039920" y="0"/>
            <a:ext cx="63720" cy="6857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3200040" cy="2285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3600" spc="-52" strike="noStrike">
                <a:solidFill>
                  <a:srgbClr val="ffffff"/>
                </a:solidFill>
                <a:latin typeface="Calibri Light"/>
              </a:rPr>
              <a:t>Образец заголовка</a:t>
            </a:r>
            <a:endParaRPr b="0" lang="en-US" sz="3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800600" y="731520"/>
            <a:ext cx="6491880" cy="525744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2926080"/>
            <a:ext cx="3200040" cy="3378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1500" spc="-1" strike="noStrike">
                <a:solidFill>
                  <a:srgbClr val="ffffff"/>
                </a:solidFill>
                <a:latin typeface="Calibri"/>
              </a:rPr>
              <a:t>Образец текста</a:t>
            </a:r>
            <a:endParaRPr b="0" lang="en-US" sz="15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dt" idx="28"/>
          </p:nvPr>
        </p:nvSpPr>
        <p:spPr>
          <a:xfrm>
            <a:off x="465480" y="6459840"/>
            <a:ext cx="261828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3" name="PlaceHolder 5"/>
          <p:cNvSpPr>
            <a:spLocks noGrp="1"/>
          </p:cNvSpPr>
          <p:nvPr>
            <p:ph type="ftr" idx="29"/>
          </p:nvPr>
        </p:nvSpPr>
        <p:spPr>
          <a:xfrm>
            <a:off x="4800600" y="6459840"/>
            <a:ext cx="46479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4" name="PlaceHolder 6"/>
          <p:cNvSpPr>
            <a:spLocks noGrp="1"/>
          </p:cNvSpPr>
          <p:nvPr>
            <p:ph type="sldNum" idx="30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chemeClr val="dk2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77F2608-23DE-4D72-B527-67521414320E}" type="slidenum">
              <a:rPr b="0" lang="ru-RU" sz="1050" spc="-1" strike="noStrike">
                <a:solidFill>
                  <a:schemeClr val="dk2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7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108" name="Rectangle 7"/>
          <p:cNvSpPr/>
          <p:nvPr/>
        </p:nvSpPr>
        <p:spPr>
          <a:xfrm>
            <a:off x="0" y="4952880"/>
            <a:ext cx="12188520" cy="1904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8"/>
          <p:cNvSpPr/>
          <p:nvPr/>
        </p:nvSpPr>
        <p:spPr>
          <a:xfrm>
            <a:off x="0" y="491508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9080" bIns="190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2760" cy="822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0" bIns="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3600" spc="-52" strike="noStrike">
                <a:solidFill>
                  <a:srgbClr val="ffffff"/>
                </a:solidFill>
                <a:latin typeface="Calibri Light"/>
              </a:rPr>
              <a:t>Образец заголовка</a:t>
            </a:r>
            <a:endParaRPr b="0" lang="en-US" sz="3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12191760" cy="4914720"/>
          </a:xfrm>
          <a:prstGeom prst="rect">
            <a:avLst/>
          </a:prstGeom>
          <a:blipFill rotWithShape="0">
            <a:blip r:embed="rId2"/>
            <a:stretch/>
          </a:blipFill>
          <a:ln w="0">
            <a:noFill/>
          </a:ln>
        </p:spPr>
        <p:txBody>
          <a:bodyPr lIns="457200" rIns="90000" tIns="457200" bIns="45000" anchor="t">
            <a:noAutofit/>
          </a:bodyPr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lt1"/>
                </a:solidFill>
                <a:latin typeface="Calibri"/>
              </a:rPr>
              <a:t>Вставка рисунка</a:t>
            </a:r>
            <a:endParaRPr b="0" lang="en-US" sz="32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1097280" y="5906880"/>
            <a:ext cx="10112760" cy="594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0" bIns="0" anchor="t">
            <a:normAutofit/>
          </a:bodyPr>
          <a:p>
            <a:pPr indent="0" defTabSz="914400">
              <a:lnSpc>
                <a:spcPct val="90000"/>
              </a:lnSpc>
              <a:spcAft>
                <a:spcPts val="601"/>
              </a:spcAft>
              <a:buNone/>
              <a:tabLst>
                <a:tab algn="l" pos="0"/>
              </a:tabLst>
            </a:pPr>
            <a:r>
              <a:rPr b="0" lang="ru-RU" sz="1500" spc="-1" strike="noStrike">
                <a:solidFill>
                  <a:srgbClr val="ffffff"/>
                </a:solidFill>
                <a:latin typeface="Calibri"/>
              </a:rPr>
              <a:t>Образец текста</a:t>
            </a:r>
            <a:endParaRPr b="0" lang="en-US" sz="15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dt" idx="31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ftr" idx="32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5" name="PlaceHolder 6"/>
          <p:cNvSpPr>
            <a:spLocks noGrp="1"/>
          </p:cNvSpPr>
          <p:nvPr>
            <p:ph type="sldNum" idx="33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6A99191-D608-44CD-A4FC-1EB0488D1C2F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Rectangle 8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5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0" bIns="0" anchor="t" vert="eaVer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4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5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6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C246BB5-AE9A-48CF-810A-8C4EA552D1B1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3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24" name="Rectangl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Rectangl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9080" bIns="190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724960" y="414720"/>
            <a:ext cx="2628720" cy="57571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 vert="eaVert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414720"/>
            <a:ext cx="7733880" cy="575712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0" bIns="0" anchor="t" vert="eaVer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dt" idx="7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ftr" idx="8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sldNum" idx="9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728DCD6-958D-4119-97B6-0350B3373B90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6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Rectangle 8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3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dt" idx="10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ftr" idx="11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sldNum" idx="12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002AAE9-4D75-4A1E-A01C-6A677258879D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3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44" name="Rectangl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9080" bIns="190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8000" spc="-52" strike="noStrike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Образец заголовка</a:t>
            </a:r>
            <a:endParaRPr b="0" lang="en-US" sz="8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1097280" y="4453200"/>
            <a:ext cx="100580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199" strike="noStrike" cap="all">
                <a:solidFill>
                  <a:schemeClr val="dk2"/>
                </a:solidFill>
                <a:latin typeface="Calibri Light"/>
              </a:rPr>
              <a:t>Образец текста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dt" idx="13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ftr" idx="14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sldNum" idx="15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EA16FF6-AF8A-42C5-8970-CF43E6012663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51" name="Straight Connector 8"/>
          <p:cNvCxnSpPr/>
          <p:nvPr/>
        </p:nvCxnSpPr>
        <p:spPr>
          <a:xfrm>
            <a:off x="1207440" y="4343400"/>
            <a:ext cx="987588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6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Rectangle 8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4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17920" y="1845720"/>
            <a:ext cx="4937400" cy="402300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16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17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18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04F7851-8165-4460-BE93-9D72E5B1BC7E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Rectangle 8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6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1097280" y="1846080"/>
            <a:ext cx="4937400" cy="735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000" spc="-1" strike="noStrike" cap="all">
                <a:solidFill>
                  <a:schemeClr val="dk2"/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1097280" y="2582280"/>
            <a:ext cx="4937400" cy="337788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217920" y="1846080"/>
            <a:ext cx="4937400" cy="735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000" spc="-1" strike="noStrike" cap="all">
                <a:solidFill>
                  <a:schemeClr val="dk2"/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6217920" y="2582280"/>
            <a:ext cx="4937400" cy="337788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Образец текста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38412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8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</a:t>
            </a:r>
            <a:endParaRPr b="0" lang="en-US" sz="18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56700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74988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Четвертый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932760" indent="-182880" defTabSz="91440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b="0" lang="ru-RU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 type="dt" idx="19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3" name="PlaceHolder 7"/>
          <p:cNvSpPr>
            <a:spLocks noGrp="1"/>
          </p:cNvSpPr>
          <p:nvPr>
            <p:ph type="ftr" idx="20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4" name="PlaceHolder 8"/>
          <p:cNvSpPr>
            <a:spLocks noGrp="1"/>
          </p:cNvSpPr>
          <p:nvPr>
            <p:ph type="sldNum" idx="21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6E9AA10-7727-4E6E-9AE7-35BBF3303F7B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6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Rectangle 8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77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Образец заголовка</a:t>
            </a:r>
            <a:endParaRPr b="0" lang="en-US" sz="4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dt" idx="22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ftr" idx="23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sldNum" idx="24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015539A-AA2F-4978-A4B9-FA4648095168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Для правки структуры щёлкните мышью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Четвёртый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0880" bIns="208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86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87" name="Rectangle 4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9080" bIns="1908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1"/>
          <p:cNvSpPr>
            <a:spLocks noGrp="1"/>
          </p:cNvSpPr>
          <p:nvPr>
            <p:ph type="dt" idx="25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ftr" idx="26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sldNum" idx="27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E5E4271-0A17-4A31-87C6-4158200B819F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Для правки текста заглавия щёлкните мышью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Для правки структуры щёлкните мышью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Четвёртый уровень структуры</a:t>
            </a:r>
            <a:endParaRPr b="0" lang="en-US" sz="1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78520" y="280080"/>
            <a:ext cx="10450080" cy="1100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r" defTabSz="914400">
              <a:lnSpc>
                <a:spcPct val="85000"/>
              </a:lnSpc>
              <a:buNone/>
            </a:pPr>
            <a:r>
              <a:rPr b="0" lang="ru-RU" sz="36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Используя слова, составьте рассказ о путешествиях Джеймса Кука</a:t>
            </a:r>
            <a:endParaRPr b="0" lang="en-US" sz="3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648000" y="1026360"/>
            <a:ext cx="6032520" cy="549540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Неизвестная Южная Земля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Великобритания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Кенгуру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Австралия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Новая Зеландия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Кругосветка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Гавайские острова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Россия 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Камчатка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Берингов пролив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Times New Roman"/>
              </a:rPr>
              <a:t>Ледовитый океан</a:t>
            </a:r>
            <a:endParaRPr b="0" lang="en-US" sz="24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18" name="Прямоугольник 3"/>
          <p:cNvSpPr/>
          <p:nvPr/>
        </p:nvSpPr>
        <p:spPr>
          <a:xfrm>
            <a:off x="8537400" y="1931400"/>
            <a:ext cx="3006360" cy="3846960"/>
          </a:xfrm>
          <a:prstGeom prst="rect">
            <a:avLst/>
          </a:prstGeom>
          <a:solidFill>
            <a:schemeClr val="bg1"/>
          </a:solidFill>
          <a:ln>
            <a:solidFill>
              <a:srgbClr val="a8600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b="1" i="1" lang="ru-RU" sz="3600" spc="-1" strike="noStrike">
                <a:solidFill>
                  <a:schemeClr val="dk1"/>
                </a:solidFill>
                <a:latin typeface="Calibri"/>
              </a:rPr>
              <a:t>1768 г.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1" i="1" lang="ru-RU" sz="3600" spc="-1" strike="noStrike">
                <a:solidFill>
                  <a:schemeClr val="dk1"/>
                </a:solidFill>
                <a:latin typeface="Calibri"/>
              </a:rPr>
              <a:t>1772 г.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1" i="1" lang="ru-RU" sz="3600" spc="-1" strike="noStrike">
                <a:solidFill>
                  <a:schemeClr val="dk1"/>
                </a:solidFill>
                <a:latin typeface="Calibri"/>
              </a:rPr>
              <a:t>1776 г.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2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7" dur="500"/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2" dur="500"/>
                                        <p:tgtEl>
                                          <p:spTgt spid="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7" dur="500"/>
                                        <p:tgtEl>
                                          <p:spTgt spid="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32" dur="500"/>
                                        <p:tgtEl>
                                          <p:spTgt spid="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37" dur="500"/>
                                        <p:tgtEl>
                                          <p:spTgt spid="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42" dur="500"/>
                                        <p:tgtEl>
                                          <p:spTgt spid="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47" dur="500"/>
                                        <p:tgtEl>
                                          <p:spTgt spid="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52" dur="500"/>
                                        <p:tgtEl>
                                          <p:spTgt spid="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57" dur="500"/>
                                        <p:tgtEl>
                                          <p:spTgt spid="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62" dur="500"/>
                                        <p:tgtEl>
                                          <p:spTgt spid="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Рисунок 2" descr=""/>
          <p:cNvPicPr/>
          <p:nvPr/>
        </p:nvPicPr>
        <p:blipFill>
          <a:blip r:embed="rId1"/>
          <a:stretch/>
        </p:blipFill>
        <p:spPr>
          <a:xfrm>
            <a:off x="1150920" y="475920"/>
            <a:ext cx="9541440" cy="6181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38480" y="1782000"/>
            <a:ext cx="11131200" cy="2649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65221"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4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1. </a:t>
            </a:r>
            <a:r>
              <a:rPr b="0" lang="ru-RU" sz="49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Путешественники </a:t>
            </a:r>
            <a:br>
              <a:rPr sz="4900"/>
            </a:br>
            <a:r>
              <a:rPr b="0" lang="ru-RU" sz="49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2. Смелые, отважные</a:t>
            </a:r>
            <a:br>
              <a:rPr sz="4900"/>
            </a:br>
            <a:r>
              <a:rPr b="0" lang="ru-RU" sz="49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3. Осваивают, изучают, присоединяют</a:t>
            </a:r>
            <a:br>
              <a:rPr sz="4900"/>
            </a:br>
            <a:r>
              <a:rPr b="0" lang="ru-RU" sz="49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4. Путешественники открывали новые земли</a:t>
            </a:r>
            <a:br>
              <a:rPr sz="4900"/>
            </a:br>
            <a:r>
              <a:rPr b="0" lang="ru-RU" sz="49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5. Первооткрыватели</a:t>
            </a:r>
            <a:br>
              <a:rPr sz="4900"/>
            </a:br>
            <a:endParaRPr b="0" lang="en-US" sz="49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8000" spc="-52" strike="noStrike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Русские путешественники </a:t>
            </a:r>
            <a:endParaRPr b="0" lang="en-US" sz="8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subTitle"/>
          </p:nvPr>
        </p:nvSpPr>
        <p:spPr>
          <a:xfrm>
            <a:off x="1100160" y="4455720"/>
            <a:ext cx="100580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>
              <a:buNone/>
            </a:pPr>
            <a:endParaRPr b="0" lang="ru-RU" sz="2400" spc="199" strike="noStrike" cap="all">
              <a:solidFill>
                <a:schemeClr val="dk2"/>
              </a:solidFill>
              <a:latin typeface="Calibri Ligh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727920" y="146880"/>
            <a:ext cx="10739160" cy="6206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Рисунок 4" descr=""/>
          <p:cNvPicPr/>
          <p:nvPr/>
        </p:nvPicPr>
        <p:blipFill>
          <a:blip r:embed="rId1"/>
          <a:stretch/>
        </p:blipFill>
        <p:spPr>
          <a:xfrm>
            <a:off x="438480" y="246600"/>
            <a:ext cx="11270880" cy="6056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Таблица 4"/>
          <p:cNvGraphicFramePr/>
          <p:nvPr/>
        </p:nvGraphicFramePr>
        <p:xfrm>
          <a:off x="1007640" y="1212840"/>
          <a:ext cx="10039320" cy="4825800"/>
        </p:xfrm>
        <a:graphic>
          <a:graphicData uri="http://schemas.openxmlformats.org/drawingml/2006/table">
            <a:tbl>
              <a:tblPr/>
              <a:tblGrid>
                <a:gridCol w="2957400"/>
                <a:gridCol w="847080"/>
                <a:gridCol w="6234840"/>
              </a:tblGrid>
              <a:tr h="40320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Российские путешественники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669960"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путешественник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Вклад в открытие новых земель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2192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i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Освоение Сибири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46040"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Начало освоения Сибири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69080"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Открыл Охотское море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1004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Семен Дежнев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16160"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Пролив между Азией и Америкой, море, остров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10040"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Основал первые укрепления на берегах Амура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5784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i="1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Изучение территории России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10040"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Море Лаптевых (Северно-Ледовитый океан)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1004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Семен Челюскин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endParaRPr b="0" lang="ru-RU" sz="2800" spc="-1" strike="noStrike">
                        <a:solidFill>
                          <a:schemeClr val="dk1"/>
                        </a:solidFill>
                        <a:latin typeface="Calibri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4" name="TextBox 2"/>
          <p:cNvSpPr/>
          <p:nvPr/>
        </p:nvSpPr>
        <p:spPr>
          <a:xfrm>
            <a:off x="1763640" y="457200"/>
            <a:ext cx="818244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7000"/>
              </a:lnSpc>
              <a:spcAft>
                <a:spcPts val="799"/>
              </a:spcAft>
            </a:pPr>
            <a:r>
              <a:rPr b="0" lang="ru-RU" sz="3600" spc="-1" strike="noStrike">
                <a:solidFill>
                  <a:schemeClr val="dk1"/>
                </a:solidFill>
                <a:latin typeface="Times New Roman"/>
                <a:ea typeface="Calibri"/>
              </a:rPr>
              <a:t>Прочитать текст на стр. 22  в учебнике 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" name="Таблица 2"/>
          <p:cNvGraphicFramePr/>
          <p:nvPr/>
        </p:nvGraphicFramePr>
        <p:xfrm>
          <a:off x="615960" y="342000"/>
          <a:ext cx="10496520" cy="5547600"/>
        </p:xfrm>
        <a:graphic>
          <a:graphicData uri="http://schemas.openxmlformats.org/drawingml/2006/table">
            <a:tbl>
              <a:tblPr/>
              <a:tblGrid>
                <a:gridCol w="3084120"/>
                <a:gridCol w="886320"/>
                <a:gridCol w="6525720"/>
              </a:tblGrid>
              <a:tr h="69696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Российские путешественники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696960"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путешественник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Вклад в открытие новых земель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3920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i="1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Освоение Сибири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6440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Ермак Тимофеевич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1581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Начало освоения Сибири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8816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Иван Москвитин 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1639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Открыл Охотское море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9996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Семен Дежнев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1648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</a:rPr>
                        <a:t>Первым из европейцев прошел проливом между Азией и Америкой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3308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Витус Беринг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1748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Пролив между Азией и Америкой, море, остров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220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Ерофей Хабаров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1650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Основал первые укрепления на берегах Амура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72240"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b="1" i="1" lang="ru-RU" sz="2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Изучение территории России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1760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Харитон Лаптев и Дмитрий Лаптев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1739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Море Лаптевых (Северный Ледовитый океан)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15000"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4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Семен Челюскин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1739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b="0" lang="ru-RU" sz="2000" spc="-1" strike="noStrike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Открыл и описал самую северную точку Евразии </a:t>
                      </a:r>
                      <a:endParaRPr b="0" lang="ru-RU" sz="20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1306440" y="911520"/>
            <a:ext cx="4291560" cy="380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85000"/>
              </a:lnSpc>
              <a:buNone/>
            </a:pPr>
            <a:r>
              <a:rPr b="0" lang="ru-RU" sz="1800" spc="-52" strike="noStrike">
                <a:solidFill>
                  <a:schemeClr val="dk1">
                    <a:lumMod val="85000"/>
                    <a:lumOff val="15000"/>
                  </a:schemeClr>
                </a:solidFill>
                <a:latin typeface="Times New Roman"/>
              </a:rPr>
              <a:t>ИВАН ФЕДОРОВИЧ КРУЗЕНШТЕРН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subTitle"/>
          </p:nvPr>
        </p:nvSpPr>
        <p:spPr>
          <a:xfrm>
            <a:off x="6214320" y="911520"/>
            <a:ext cx="4671000" cy="345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 defTabSz="914400">
              <a:lnSpc>
                <a:spcPct val="85000"/>
              </a:lnSpc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1800" spc="-52" strike="noStrike" cap="all">
                <a:solidFill>
                  <a:schemeClr val="dk1">
                    <a:lumMod val="85000"/>
                    <a:lumOff val="15000"/>
                  </a:schemeClr>
                </a:solidFill>
                <a:latin typeface="Times New Roman"/>
              </a:rPr>
              <a:t>Юрий Федорович Лисянский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8" name="Picture 2" descr="http://player.myshared.ru/17/1170555/data/images/img3.jpg"/>
          <p:cNvPicPr/>
          <p:nvPr/>
        </p:nvPicPr>
        <p:blipFill>
          <a:blip r:embed="rId1"/>
          <a:stretch/>
        </p:blipFill>
        <p:spPr>
          <a:xfrm>
            <a:off x="1175760" y="1776960"/>
            <a:ext cx="3887280" cy="4047840"/>
          </a:xfrm>
          <a:prstGeom prst="rect">
            <a:avLst/>
          </a:prstGeom>
          <a:ln w="0">
            <a:noFill/>
          </a:ln>
        </p:spPr>
      </p:pic>
      <p:pic>
        <p:nvPicPr>
          <p:cNvPr id="129" name="Picture 4" descr="http://player.myshared.ru/17/1170555/data/images/img4.jpg"/>
          <p:cNvPicPr/>
          <p:nvPr/>
        </p:nvPicPr>
        <p:blipFill>
          <a:blip r:embed="rId2"/>
          <a:stretch/>
        </p:blipFill>
        <p:spPr>
          <a:xfrm>
            <a:off x="6372720" y="1776960"/>
            <a:ext cx="4129920" cy="4047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2"/>
          <p:cNvSpPr/>
          <p:nvPr/>
        </p:nvSpPr>
        <p:spPr>
          <a:xfrm>
            <a:off x="413640" y="1698120"/>
            <a:ext cx="11364480" cy="404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 algn="just" defTabSz="457200">
              <a:lnSpc>
                <a:spcPct val="107000"/>
              </a:lnSpc>
              <a:spcAft>
                <a:spcPts val="799"/>
              </a:spcAft>
              <a:buClr>
                <a:srgbClr val="000000"/>
              </a:buClr>
              <a:buFont typeface="Calibri Light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Times New Roman"/>
                <a:ea typeface="Calibri"/>
              </a:rPr>
              <a:t>Иван Крузенштерн и Юрий Лисянский  пересекли _____________ океан с севера на юг. 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algn="just" defTabSz="457200">
              <a:lnSpc>
                <a:spcPct val="107000"/>
              </a:lnSpc>
              <a:spcAft>
                <a:spcPts val="799"/>
              </a:spcAft>
              <a:buClr>
                <a:srgbClr val="000000"/>
              </a:buClr>
              <a:buFont typeface="Calibri Light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Times New Roman"/>
                <a:ea typeface="Calibri"/>
              </a:rPr>
              <a:t>Обогнув Южную Америку, через пролив Дрейка они попали в __________ океан.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just" defTabSz="457200">
              <a:lnSpc>
                <a:spcPct val="107000"/>
              </a:lnSpc>
              <a:spcAft>
                <a:spcPts val="799"/>
              </a:spcAft>
            </a:pPr>
            <a:r>
              <a:rPr b="0" lang="ru-RU" sz="2800" spc="-1" strike="noStrike">
                <a:solidFill>
                  <a:schemeClr val="dk1"/>
                </a:solidFill>
                <a:latin typeface="Times New Roman"/>
                <a:ea typeface="Calibri"/>
              </a:rPr>
              <a:t>3. Открыв во время плавания несколько островов, И.Крузенштерн и Ю. Лисянский добрались до ________ и ___________.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7000"/>
              </a:lnSpc>
              <a:spcAft>
                <a:spcPts val="799"/>
              </a:spcAft>
            </a:pPr>
            <a:r>
              <a:rPr b="0" lang="ru-RU" sz="2800" spc="-1" strike="noStrike">
                <a:solidFill>
                  <a:schemeClr val="dk1"/>
                </a:solidFill>
                <a:latin typeface="Times New Roman"/>
                <a:ea typeface="Calibri"/>
              </a:rPr>
              <a:t>4.  Затем путешественники добрались до ____________, проплыли через ______________ океан, обогнув _______________, вернулись обратно.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TextBox 3"/>
          <p:cNvSpPr/>
          <p:nvPr/>
        </p:nvSpPr>
        <p:spPr>
          <a:xfrm>
            <a:off x="2733840" y="681120"/>
            <a:ext cx="6411960" cy="7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7000"/>
              </a:lnSpc>
              <a:spcAft>
                <a:spcPts val="799"/>
              </a:spcAft>
            </a:pPr>
            <a:r>
              <a:rPr b="0" lang="ru-RU" sz="4000" spc="-1" strike="noStrike">
                <a:solidFill>
                  <a:schemeClr val="dk1"/>
                </a:solidFill>
                <a:latin typeface="Times New Roman"/>
                <a:ea typeface="Calibri"/>
              </a:rPr>
              <a:t>Прочитать текст на стр. 24 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239880" y="332640"/>
            <a:ext cx="3240000" cy="719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2800" spc="-52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Михаил Петрович Лазарев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1567440" y="404640"/>
            <a:ext cx="3448080" cy="892080"/>
          </a:xfrm>
          <a:prstGeom prst="rect">
            <a:avLst/>
          </a:prstGeom>
          <a:noFill/>
          <a:ln w="0">
            <a:noFill/>
          </a:ln>
        </p:spPr>
        <p:txBody>
          <a:bodyPr lIns="0" rIns="0" tIns="45720" bIns="45720" anchor="t">
            <a:normAutofit/>
          </a:bodyPr>
          <a:p>
            <a:pPr indent="0" algn="ctr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Фаддей Фаддеевич Беллинсгаузен</a:t>
            </a:r>
            <a:endParaRPr b="0" lang="en-US" sz="2000" spc="-1" strike="noStrike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pic>
        <p:nvPicPr>
          <p:cNvPr id="134" name="Picture 2" descr=""/>
          <p:cNvPicPr/>
          <p:nvPr/>
        </p:nvPicPr>
        <p:blipFill>
          <a:blip r:embed="rId1"/>
          <a:stretch/>
        </p:blipFill>
        <p:spPr>
          <a:xfrm>
            <a:off x="1828800" y="1412640"/>
            <a:ext cx="3374640" cy="4266720"/>
          </a:xfrm>
          <a:prstGeom prst="rect">
            <a:avLst/>
          </a:prstGeom>
          <a:ln w="0">
            <a:noFill/>
          </a:ln>
        </p:spPr>
      </p:pic>
      <p:pic>
        <p:nvPicPr>
          <p:cNvPr id="135" name="Picture 3" descr=""/>
          <p:cNvPicPr/>
          <p:nvPr/>
        </p:nvPicPr>
        <p:blipFill>
          <a:blip r:embed="rId2"/>
          <a:stretch/>
        </p:blipFill>
        <p:spPr>
          <a:xfrm>
            <a:off x="6239880" y="1412640"/>
            <a:ext cx="3444840" cy="4141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Ретро">
  <a:themeElements>
    <a:clrScheme name="Ретро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 l="0" t="0" r="0" b="0"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 l="0" t="0" r="0" b="0"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315</TotalTime>
  <Application>LibreOffice/7.6.7.2$Linux_X86_64 LibreOffice_project/60$Build-2</Application>
  <AppVersion>15.0000</AppVersion>
  <Words>284</Words>
  <Paragraphs>69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2022-10-20T18:39:14Z</dcterms:created>
  <dc:creator>НАТАША</dc:creator>
  <dc:description/>
  <dc:language>ru-RU</dc:language>
  <cp:lastModifiedBy/>
  <dcterms:modified xsi:type="dcterms:W3CDTF">2025-10-21T09:29:08Z</dcterms:modified>
  <cp:revision>7</cp:revision>
  <dc:subject/>
  <dc:title>Русские путешественники 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11</vt:i4>
  </property>
</Properties>
</file>