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57" r:id="rId5"/>
    <p:sldId id="258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2403"/>
    <a:srgbClr val="3419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6994" y="59399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72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567928" y="2549826"/>
            <a:ext cx="1847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endParaRPr lang="ru-RU" sz="2800" b="1" i="1" dirty="0">
              <a:solidFill>
                <a:srgbClr val="34190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5564248"/>
            <a:ext cx="43232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Воспитатель: </a:t>
            </a:r>
            <a:r>
              <a:rPr lang="ru-RU" b="1" dirty="0" err="1">
                <a:solidFill>
                  <a:schemeClr val="accent6">
                    <a:lumMod val="50000"/>
                  </a:schemeClr>
                </a:solidFill>
              </a:rPr>
              <a:t>Сторчак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 Елена Анатольевна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255560" y="2348880"/>
            <a:ext cx="66247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i="1" dirty="0">
                <a:solidFill>
                  <a:schemeClr val="accent6">
                    <a:lumMod val="50000"/>
                  </a:schemeClr>
                </a:solidFill>
              </a:rPr>
              <a:t>«Работа по созданию мультимедиа</a:t>
            </a:r>
          </a:p>
          <a:p>
            <a:pPr lvl="0" algn="ctr"/>
            <a:r>
              <a:rPr lang="ru-RU" sz="2800" b="1" i="1" dirty="0">
                <a:solidFill>
                  <a:schemeClr val="accent6">
                    <a:lumMod val="50000"/>
                  </a:schemeClr>
                </a:solidFill>
              </a:rPr>
              <a:t> фильмов, как эффективный способ </a:t>
            </a:r>
          </a:p>
          <a:p>
            <a:pPr lvl="0" algn="ctr"/>
            <a:r>
              <a:rPr lang="ru-RU" sz="2800" b="1" i="1" dirty="0">
                <a:solidFill>
                  <a:schemeClr val="accent6">
                    <a:lumMod val="50000"/>
                  </a:schemeClr>
                </a:solidFill>
              </a:rPr>
              <a:t>изучения основ финансовой грамотности»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11601" y="404664"/>
            <a:ext cx="7112653" cy="1685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kern="150" dirty="0" smtClean="0">
                <a:latin typeface="Times New Roman"/>
                <a:ea typeface="SimSun"/>
                <a:cs typeface="F"/>
              </a:rPr>
              <a:t>Муниципальное бюджетное дошкольное образовательное учреждение</a:t>
            </a:r>
            <a:endParaRPr lang="ru-RU" sz="1050" kern="150" dirty="0">
              <a:ea typeface="SimSun"/>
              <a:cs typeface="F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kern="150" dirty="0" smtClean="0">
                <a:latin typeface="Times New Roman"/>
                <a:ea typeface="SimSun"/>
                <a:cs typeface="F"/>
              </a:rPr>
              <a:t>детский сад </a:t>
            </a:r>
            <a:r>
              <a:rPr lang="ru-RU" kern="150" dirty="0">
                <a:latin typeface="Times New Roman"/>
                <a:ea typeface="SimSun"/>
                <a:cs typeface="F"/>
              </a:rPr>
              <a:t>№ 31 «Солнышко» станицы Березанской</a:t>
            </a:r>
            <a:endParaRPr lang="ru-RU" sz="1050" kern="150" dirty="0">
              <a:ea typeface="SimSun"/>
              <a:cs typeface="F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kern="150" dirty="0">
                <a:latin typeface="Times New Roman"/>
                <a:ea typeface="SimSun"/>
                <a:cs typeface="F"/>
              </a:rPr>
              <a:t>муниципального образования</a:t>
            </a:r>
            <a:endParaRPr lang="ru-RU" sz="1050" kern="150" dirty="0">
              <a:ea typeface="SimSun"/>
              <a:cs typeface="F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kern="150" dirty="0" err="1">
                <a:latin typeface="Times New Roman"/>
                <a:ea typeface="SimSun"/>
                <a:cs typeface="F"/>
              </a:rPr>
              <a:t>Выселковский</a:t>
            </a:r>
            <a:r>
              <a:rPr lang="ru-RU" kern="150" dirty="0">
                <a:latin typeface="Times New Roman"/>
                <a:ea typeface="SimSun"/>
                <a:cs typeface="F"/>
              </a:rPr>
              <a:t> район</a:t>
            </a:r>
            <a:endParaRPr lang="ru-RU" sz="1050" kern="150" dirty="0">
              <a:ea typeface="SimSun"/>
              <a:cs typeface="F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kern="150" dirty="0">
                <a:ea typeface="SimSun"/>
                <a:cs typeface="F"/>
              </a:rPr>
              <a:t> </a:t>
            </a:r>
            <a:endParaRPr lang="ru-RU" sz="1050" kern="150" dirty="0">
              <a:ea typeface="SimSun"/>
              <a:cs typeface="F"/>
            </a:endParaRPr>
          </a:p>
        </p:txBody>
      </p:sp>
      <p:pic>
        <p:nvPicPr>
          <p:cNvPr id="1029" name="Picture 5" descr="C:\Users\User\Desktop\рублик 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581128"/>
            <a:ext cx="1609266" cy="2147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1965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 descr="C:\Users\User\Downloads\16955083182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924944"/>
            <a:ext cx="4599424" cy="34495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7172" name="Picture 4" descr="C:\Users\User\Downloads\169550831172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45" y="1213911"/>
            <a:ext cx="3651255" cy="410445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6" name="Picture 2" descr="C:\Users\User\Downloads\169550832707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80" y="456045"/>
            <a:ext cx="3963940" cy="297295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4933" y="5310334"/>
            <a:ext cx="1079067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8729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224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35181"/>
            <a:ext cx="8064896" cy="60329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7215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224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 descr="C:\Users\User\Downloads\1695534520128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852936"/>
            <a:ext cx="4876800" cy="36480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User\Downloads\169553452011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08720"/>
            <a:ext cx="4464496" cy="33396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8032" y="5383133"/>
            <a:ext cx="1079500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750488" y="188640"/>
            <a:ext cx="4269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Первый детский совет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7504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224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User\Downloads\169553460185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744" y="764704"/>
            <a:ext cx="7848872" cy="587132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4500" y="5197752"/>
            <a:ext cx="1079500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63964" y="78562"/>
            <a:ext cx="3888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Второй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детский совет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6072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224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01512"/>
            <a:ext cx="4813068" cy="36004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045728"/>
            <a:ext cx="4428022" cy="33123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51720" y="260648"/>
            <a:ext cx="59593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Составление плана работы на неделю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8206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" y="-31224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492896"/>
            <a:ext cx="4464496" cy="3339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6192" y="1268760"/>
            <a:ext cx="4876800" cy="364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172164" y="260648"/>
            <a:ext cx="28134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Трекер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привычек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1730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4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 descr="C:\Users\User\Downloads\лампочка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714832"/>
            <a:ext cx="7208802" cy="4054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7504" y="191612"/>
            <a:ext cx="8856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Первый этап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48608" y="743050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ИДЕЯ!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Выгнутая влево стрелка 7"/>
          <p:cNvSpPr/>
          <p:nvPr/>
        </p:nvSpPr>
        <p:spPr>
          <a:xfrm>
            <a:off x="543120" y="2603604"/>
            <a:ext cx="1584176" cy="1944216"/>
          </a:xfrm>
          <a:prstGeom prst="curved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Выгнутая вправо стрелка 8"/>
          <p:cNvSpPr/>
          <p:nvPr/>
        </p:nvSpPr>
        <p:spPr>
          <a:xfrm>
            <a:off x="6948264" y="2603604"/>
            <a:ext cx="1656184" cy="1745932"/>
          </a:xfrm>
          <a:prstGeom prst="curvedLef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4933" y="5310334"/>
            <a:ext cx="1079067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0417" y="4230598"/>
            <a:ext cx="3368633" cy="25198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103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224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553460"/>
            <a:ext cx="7604646" cy="56886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419872" y="-21989"/>
            <a:ext cx="20192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Второй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этап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5434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224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07604" y="229838"/>
            <a:ext cx="7128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Третий этап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User\Downloads\16955374693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8111" y="980729"/>
            <a:ext cx="6738295" cy="50405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4933" y="5310334"/>
            <a:ext cx="1079067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6972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224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45334"/>
            <a:ext cx="5220105" cy="390488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397775"/>
            <a:ext cx="4176464" cy="312419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127972" y="620688"/>
            <a:ext cx="26706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Четвёртый 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этап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5297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792" y="982761"/>
            <a:ext cx="6480720" cy="4860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045676"/>
            <a:ext cx="1219200" cy="162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Овальная выноска 6"/>
          <p:cNvSpPr/>
          <p:nvPr/>
        </p:nvSpPr>
        <p:spPr>
          <a:xfrm>
            <a:off x="683568" y="988466"/>
            <a:ext cx="1944216" cy="1584176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971600" y="1426611"/>
            <a:ext cx="1368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Что такое зарплата?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ьная выноска 8"/>
          <p:cNvSpPr/>
          <p:nvPr/>
        </p:nvSpPr>
        <p:spPr>
          <a:xfrm>
            <a:off x="6048164" y="434468"/>
            <a:ext cx="1944216" cy="1584176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228184" y="1026501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Рост цен….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ьная выноска 10"/>
          <p:cNvSpPr/>
          <p:nvPr/>
        </p:nvSpPr>
        <p:spPr>
          <a:xfrm>
            <a:off x="6415216" y="2924944"/>
            <a:ext cx="1944216" cy="1584176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653688" y="3471327"/>
            <a:ext cx="16921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Ипотеки</a:t>
            </a:r>
            <a:r>
              <a:rPr lang="ru-RU" sz="2000" b="1" dirty="0" smtClean="0"/>
              <a:t>……</a:t>
            </a:r>
            <a:endParaRPr lang="ru-RU" sz="2000" b="1" dirty="0"/>
          </a:p>
        </p:txBody>
      </p:sp>
      <p:sp>
        <p:nvSpPr>
          <p:cNvPr id="13" name="Овальная выноска 12"/>
          <p:cNvSpPr/>
          <p:nvPr/>
        </p:nvSpPr>
        <p:spPr>
          <a:xfrm>
            <a:off x="72440" y="3861048"/>
            <a:ext cx="1944216" cy="1584176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51520" y="4299193"/>
            <a:ext cx="15841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Хочу игрушку…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9490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224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63688" y="2348880"/>
            <a:ext cx="58326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Спасибо за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внимание!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3827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6928" y="3013501"/>
            <a:ext cx="5472608" cy="83099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Экономика для человека, а не человек для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экономики»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s://presentacii.ru/documents_2/9e01596ae225ed733890582e78bd80fd/img115.jpg"/>
          <p:cNvPicPr>
            <a:picLocks noChangeAspect="1" noChangeArrowheads="1"/>
          </p:cNvPicPr>
          <p:nvPr/>
        </p:nvPicPr>
        <p:blipFill>
          <a:blip r:embed="rId3" cstate="print"/>
          <a:srcRect l="58589" t="18900" r="3611" b="11801"/>
          <a:stretch>
            <a:fillRect/>
          </a:stretch>
        </p:blipFill>
        <p:spPr bwMode="auto">
          <a:xfrm>
            <a:off x="5796136" y="1186882"/>
            <a:ext cx="2880320" cy="396044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923928" y="5400952"/>
            <a:ext cx="60841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/>
              <a:t>Николай Александрович </a:t>
            </a:r>
            <a:r>
              <a:rPr lang="ru-RU" i="1" dirty="0" smtClean="0"/>
              <a:t> Бердяев</a:t>
            </a:r>
            <a:r>
              <a:rPr lang="ru-RU" i="1" dirty="0"/>
              <a:t/>
            </a:r>
            <a:br>
              <a:rPr lang="ru-RU" i="1" dirty="0"/>
            </a:br>
            <a:r>
              <a:rPr lang="ru-RU" i="1" dirty="0"/>
              <a:t> 1874 -  1948 </a:t>
            </a:r>
            <a:br>
              <a:rPr lang="ru-RU" i="1" dirty="0"/>
            </a:br>
            <a:r>
              <a:rPr lang="ru-RU" i="1" dirty="0"/>
              <a:t>религиозный русский философ </a:t>
            </a:r>
            <a:br>
              <a:rPr lang="ru-RU" i="1" dirty="0"/>
            </a:br>
            <a:r>
              <a:rPr lang="ru-RU" i="1" dirty="0"/>
              <a:t>XX века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022267" y="548680"/>
            <a:ext cx="6393541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31540" y="188640"/>
            <a:ext cx="82809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В формировании основ экономической культуры большое внимание уделено нравственному аспекту воспитания, соответствующему принципу </a:t>
            </a:r>
            <a:endParaRPr lang="ru-RU" alt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. А. Бердяева: </a:t>
            </a:r>
          </a:p>
        </p:txBody>
      </p:sp>
    </p:spTree>
    <p:extLst>
      <p:ext uri="{BB962C8B-B14F-4D97-AF65-F5344CB8AC3E}">
        <p14:creationId xmlns:p14="http://schemas.microsoft.com/office/powerpoint/2010/main" val="270014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s://catherineasquithgallery.com/uploads/posts/2021-03/1614787781_33-p-strogii-fon-dlya-prezentatsii-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11234" y="684143"/>
            <a:ext cx="82446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формировать финансовую грамотность дошкольников посредством</a:t>
            </a:r>
          </a:p>
          <a:p>
            <a:pPr lvl="0"/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создания мультимедиа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фильмов.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19" y="1420629"/>
            <a:ext cx="8992718" cy="46987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ru-RU" sz="2000" dirty="0">
                <a:latin typeface="Times New Roman" pitchFamily="18" charset="0"/>
                <a:ea typeface="Calibri"/>
                <a:cs typeface="Times New Roman" pitchFamily="18" charset="0"/>
              </a:rPr>
              <a:t>познакомить дошкольников с денежной сферой жизни;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2000" dirty="0">
                <a:latin typeface="Times New Roman" pitchFamily="18" charset="0"/>
                <a:ea typeface="Calibri"/>
                <a:cs typeface="Times New Roman" pitchFamily="18" charset="0"/>
              </a:rPr>
              <a:t>сформировать начальные навыки обращения с деньгами;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2000" dirty="0">
                <a:latin typeface="Times New Roman" pitchFamily="18" charset="0"/>
                <a:ea typeface="Calibri"/>
                <a:cs typeface="Times New Roman" pitchFamily="18" charset="0"/>
              </a:rPr>
              <a:t>заложить основы ответственного отношения к денежным ресурсам;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2000" dirty="0">
                <a:latin typeface="Times New Roman" pitchFamily="18" charset="0"/>
                <a:ea typeface="Calibri"/>
                <a:cs typeface="Times New Roman" pitchFamily="18" charset="0"/>
              </a:rPr>
              <a:t>дать дошкольникам первичные финансовые и экономические представления;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2000" dirty="0">
                <a:latin typeface="Times New Roman" pitchFamily="18" charset="0"/>
                <a:ea typeface="Calibri"/>
                <a:cs typeface="Times New Roman" pitchFamily="18" charset="0"/>
              </a:rPr>
              <a:t>стимулировать мотивацию к бережливости;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2000" dirty="0">
                <a:latin typeface="Times New Roman" pitchFamily="18" charset="0"/>
                <a:ea typeface="Calibri"/>
                <a:cs typeface="Times New Roman" pitchFamily="18" charset="0"/>
              </a:rPr>
              <a:t>сформировать умение рационально организовывать свою трудовую </a:t>
            </a:r>
            <a:endParaRPr lang="ru-RU" sz="20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latin typeface="Times New Roman" pitchFamily="18" charset="0"/>
                <a:ea typeface="Calibri"/>
                <a:cs typeface="Times New Roman" pitchFamily="18" charset="0"/>
              </a:rPr>
              <a:t>деятельность</a:t>
            </a:r>
            <a:r>
              <a:rPr lang="ru-RU" sz="2000" dirty="0">
                <a:latin typeface="Times New Roman" pitchFamily="18" charset="0"/>
                <a:ea typeface="Calibri"/>
                <a:cs typeface="Times New Roman" pitchFamily="18" charset="0"/>
              </a:rPr>
              <a:t>;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2000" dirty="0" smtClean="0">
                <a:latin typeface="Times New Roman" pitchFamily="18" charset="0"/>
                <a:ea typeface="Calibri"/>
                <a:cs typeface="Times New Roman" pitchFamily="18" charset="0"/>
              </a:rPr>
              <a:t>воспитывать  </a:t>
            </a:r>
            <a:r>
              <a:rPr lang="ru-RU" sz="2000" dirty="0">
                <a:latin typeface="Times New Roman" pitchFamily="18" charset="0"/>
                <a:ea typeface="Calibri"/>
                <a:cs typeface="Times New Roman" pitchFamily="18" charset="0"/>
              </a:rPr>
              <a:t>уважение к своему и чужому труду;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2000" dirty="0" smtClean="0">
                <a:latin typeface="Times New Roman" pitchFamily="18" charset="0"/>
                <a:ea typeface="Calibri"/>
                <a:cs typeface="Times New Roman" pitchFamily="18" charset="0"/>
              </a:rPr>
              <a:t>воспитывать нравственно - экономические качества </a:t>
            </a:r>
            <a:r>
              <a:rPr lang="ru-RU" sz="2000" dirty="0">
                <a:latin typeface="Times New Roman" pitchFamily="18" charset="0"/>
                <a:ea typeface="Calibri"/>
                <a:cs typeface="Times New Roman" pitchFamily="18" charset="0"/>
              </a:rPr>
              <a:t>личности: </a:t>
            </a:r>
            <a:r>
              <a:rPr lang="ru-RU" sz="2000" dirty="0" smtClean="0">
                <a:latin typeface="Times New Roman" pitchFamily="18" charset="0"/>
                <a:ea typeface="Calibri"/>
                <a:cs typeface="Times New Roman" pitchFamily="18" charset="0"/>
              </a:rPr>
              <a:t>трудолюбие, </a:t>
            </a: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latin typeface="Times New Roman" pitchFamily="18" charset="0"/>
                <a:ea typeface="Calibri"/>
                <a:cs typeface="Times New Roman" pitchFamily="18" charset="0"/>
              </a:rPr>
              <a:t>добросовестность, ответственность;</a:t>
            </a:r>
            <a:endParaRPr lang="ru-RU" sz="2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Wingdings"/>
              <a:buChar char=""/>
            </a:pPr>
            <a:r>
              <a:rPr lang="ru-RU" sz="2000" dirty="0" smtClean="0">
                <a:latin typeface="Times New Roman" pitchFamily="18" charset="0"/>
                <a:ea typeface="Calibri"/>
                <a:cs typeface="Times New Roman" pitchFamily="18" charset="0"/>
              </a:rPr>
              <a:t>воспитывать бережное отношение </a:t>
            </a:r>
            <a:r>
              <a:rPr lang="ru-RU" sz="2000" dirty="0">
                <a:latin typeface="Times New Roman" pitchFamily="18" charset="0"/>
                <a:ea typeface="Calibri"/>
                <a:cs typeface="Times New Roman" pitchFamily="18" charset="0"/>
              </a:rPr>
              <a:t>ко всем видам собственности.</a:t>
            </a:r>
          </a:p>
          <a:p>
            <a:endParaRPr lang="ru-RU" dirty="0"/>
          </a:p>
        </p:txBody>
      </p:sp>
      <p:pic>
        <p:nvPicPr>
          <p:cNvPr id="2055" name="Picture 7" descr="C:\Users\User\Desktop\рублик 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075" y="5229200"/>
            <a:ext cx="1220764" cy="16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2540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s://catherineasquithgallery.com/uploads/posts/2021-03/1614787781_33-p-strogii-fon-dlya-prezentatsii-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User\Downloads\IMG-20230921-WA01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664" y="764704"/>
            <a:ext cx="7429491" cy="555930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9486" y="5085184"/>
            <a:ext cx="1219200" cy="162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8821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44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 descr="C:\Users\Acer\Desktop\экономика\1619641092405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412776"/>
            <a:ext cx="5968202" cy="44644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Выноска-облако 3"/>
          <p:cNvSpPr/>
          <p:nvPr/>
        </p:nvSpPr>
        <p:spPr>
          <a:xfrm>
            <a:off x="251520" y="1268760"/>
            <a:ext cx="1805920" cy="1274978"/>
          </a:xfrm>
          <a:prstGeom prst="cloudCallou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«Где они хранятся?»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7241966" y="1268760"/>
            <a:ext cx="1794530" cy="1368152"/>
          </a:xfrm>
          <a:prstGeom prst="cloudCallou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«Откуда появились 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еньги?»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7241966" y="4271930"/>
            <a:ext cx="1530414" cy="1274978"/>
          </a:xfrm>
          <a:prstGeom prst="cloudCallou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«Почему они такие разные?»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335007" y="4149080"/>
            <a:ext cx="2009229" cy="1397828"/>
          </a:xfrm>
          <a:prstGeom prst="cloudCallou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«Как их заработать?»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44237" y="404664"/>
            <a:ext cx="44914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Как всё начиналось…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1757" y="5546908"/>
            <a:ext cx="952379" cy="1271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613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C:\Users\Acer\Desktop\экономика\IMG_20210326_1002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960" y="3573016"/>
            <a:ext cx="3960441" cy="296259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Acer\Desktop\экономика\IMG_20210326_09133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04664"/>
            <a:ext cx="4092235" cy="30611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36" y="447675"/>
            <a:ext cx="3925887" cy="29813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" name="Picture 3" descr="C:\Users\Acer\Desktop\экономика\IMG_20210415_09232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394" y="3627444"/>
            <a:ext cx="4123445" cy="308453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1990" y="5271815"/>
            <a:ext cx="1079067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29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 descr="C:\Users\Acer\Desktop\экономика\IMG_20210326_0957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4032448" cy="30164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Users\Acer\Desktop\экономика\161964778274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1807" y="244665"/>
            <a:ext cx="4059387" cy="30366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Acer\Desktop\экономика\161964776662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1808" y="3490467"/>
            <a:ext cx="4046067" cy="30266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Acer\Desktop\экономика\IMG_20210326_08451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60" y="3434251"/>
            <a:ext cx="4121216" cy="30828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0767" y="5271815"/>
            <a:ext cx="1079067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206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224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818146"/>
            <a:ext cx="7200800" cy="53865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4933" y="5310334"/>
            <a:ext cx="1079067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2467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</TotalTime>
  <Words>221</Words>
  <Application>Microsoft Office PowerPoint</Application>
  <PresentationFormat>Экран (4:3)</PresentationFormat>
  <Paragraphs>47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27</cp:revision>
  <dcterms:created xsi:type="dcterms:W3CDTF">2023-09-23T19:30:12Z</dcterms:created>
  <dcterms:modified xsi:type="dcterms:W3CDTF">2023-10-01T20:24:09Z</dcterms:modified>
</cp:coreProperties>
</file>