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45119B-5D24-4D3C-94B3-DF203E03B8A9}" v="192" dt="2019-04-28T18:15:18.0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73" d="100"/>
          <a:sy n="73" d="100"/>
        </p:scale>
        <p:origin x="-58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rgbClr val="262626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52246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7729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450100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5144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73297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127313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27173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1565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87862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192653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20000"/>
              <a:lumOff val="8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694102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7/20/2019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86721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752FD7-76EF-4EBF-8807-5A08A9C8EA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9601" y="4385067"/>
            <a:ext cx="10923638" cy="94458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/>
                <a:cs typeface="Times New Roman"/>
              </a:rPr>
              <a:t>Тема урока: Обобщение  знаний о глаголе</a:t>
            </a:r>
            <a:br>
              <a:rPr lang="ru-RU" sz="2800" b="1" dirty="0" smtClean="0">
                <a:latin typeface="Times New Roman"/>
                <a:cs typeface="Times New Roman"/>
              </a:rPr>
            </a:br>
            <a:r>
              <a:rPr lang="ru-RU" sz="2800" b="1" dirty="0" smtClean="0">
                <a:latin typeface="Times New Roman"/>
                <a:cs typeface="Times New Roman"/>
              </a:rPr>
              <a:t>Ц ель урока: закрепить знания о морфологических признаках глагола.</a:t>
            </a:r>
            <a:endParaRPr lang="tr-TR" sz="2800" b="1" dirty="0">
              <a:latin typeface="Times New Roman"/>
              <a:cs typeface="Times New Roman"/>
            </a:endParaRPr>
          </a:p>
        </p:txBody>
      </p:sp>
      <p:pic>
        <p:nvPicPr>
          <p:cNvPr id="4" name="Рисунок 14" descr="Изображение выглядит как книга, текс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8D3FA61A-06E6-4A54-8082-BBC20A9D3AE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368" r="-1" b="5589"/>
          <a:stretch/>
        </p:blipFill>
        <p:spPr>
          <a:xfrm>
            <a:off x="2610" y="200962"/>
            <a:ext cx="12195072" cy="40418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628684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="" xmlns:a16="http://schemas.microsoft.com/office/drawing/2014/main" id="{1358F714-5F2B-4C37-89F9-29222079D6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308" y="642663"/>
            <a:ext cx="8487322" cy="283151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/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Ярмарка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 —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большой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торг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обычно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с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увеселениями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развлечениями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устраиваемый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регулярно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в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одном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и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том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же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месте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и в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одно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 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время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.</a:t>
            </a:r>
            <a:endParaRPr lang="ru-RU" dirty="0">
              <a:solidFill>
                <a:schemeClr val="bg2">
                  <a:lumMod val="50000"/>
                </a:schemeClr>
              </a:solidFill>
              <a:cs typeface="Calibri Light"/>
            </a:endParaRPr>
          </a:p>
          <a:p>
            <a:pPr algn="just"/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(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сл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. С. </a:t>
            </a:r>
            <a:r>
              <a:rPr lang="en-US" dirty="0" err="1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Ожегова</a:t>
            </a:r>
            <a:r>
              <a:rPr lang="en-US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)</a:t>
            </a:r>
            <a:endParaRPr lang="en-US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10" name="Рисунок 12" descr="Изображение выглядит как человек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2CAF7963-321A-4BD7-8338-DDBC86227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6298" y="2658254"/>
            <a:ext cx="4951708" cy="3711254"/>
          </a:xfrm>
          <a:prstGeom prst="rect">
            <a:avLst/>
          </a:prstGeom>
        </p:spPr>
      </p:pic>
      <p:pic>
        <p:nvPicPr>
          <p:cNvPr id="15" name="Рисунок 15" descr="Изображение выглядит как стол, небо, еда, внешний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517E50C4-D48E-4164-AC31-C459D99D17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485" y="2658605"/>
            <a:ext cx="4925877" cy="37105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86208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6A596519-129E-423E-B57B-107086603D0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4093" y="3548595"/>
            <a:ext cx="2840613" cy="3042931"/>
          </a:xfrm>
          <a:prstGeom prst="rect">
            <a:avLst/>
          </a:prstGeom>
        </p:spPr>
      </p:pic>
      <p:pic>
        <p:nvPicPr>
          <p:cNvPr id="3" name="Рисунок 2" descr="jarmork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8777" y="326571"/>
            <a:ext cx="8438606" cy="54602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12380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5C9403B-1AF1-4FF6-B17E-EA05C20D1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224" y="-4162"/>
            <a:ext cx="10772775" cy="1658198"/>
          </a:xfrm>
        </p:spPr>
        <p:txBody>
          <a:bodyPr/>
          <a:lstStyle/>
          <a:p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«Поймай </a:t>
            </a:r>
            <a:r>
              <a:rPr lang="ru-RU" b="1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свой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глагол»</a:t>
            </a:r>
            <a:endParaRPr lang="ru-RU" b="1" dirty="0">
              <a:solidFill>
                <a:schemeClr val="bg2">
                  <a:lumMod val="50000"/>
                </a:schemeClr>
              </a:solidFill>
              <a:latin typeface="Times New Roman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D049F0E-8BBD-4701-96D7-BFFE8A107C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826" y="1559646"/>
            <a:ext cx="10766640" cy="4218219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000" dirty="0" err="1">
                <a:latin typeface="Times New Roman"/>
                <a:cs typeface="Calibri Light"/>
              </a:rPr>
              <a:t>Ед.ч</a:t>
            </a:r>
            <a:r>
              <a:rPr lang="ru-RU" sz="4000" dirty="0">
                <a:latin typeface="Times New Roman"/>
                <a:cs typeface="Calibri Light"/>
              </a:rPr>
              <a:t>. — светит, цветет, греет, помогает. </a:t>
            </a:r>
            <a:endParaRPr lang="ru-RU" sz="4000">
              <a:latin typeface="Times New Roman"/>
              <a:cs typeface="Times New Roman"/>
            </a:endParaRPr>
          </a:p>
          <a:p>
            <a:r>
              <a:rPr lang="ru-RU" sz="4000" dirty="0" err="1">
                <a:latin typeface="Times New Roman"/>
                <a:cs typeface="Calibri Light"/>
              </a:rPr>
              <a:t>Мн.ч</a:t>
            </a:r>
            <a:r>
              <a:rPr lang="ru-RU" sz="4000" dirty="0">
                <a:latin typeface="Times New Roman"/>
                <a:cs typeface="Calibri Light"/>
              </a:rPr>
              <a:t>. — любят, дружат, мечтают, дарят.</a:t>
            </a:r>
            <a:endParaRPr lang="ru-RU" sz="4000" dirty="0"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книга, текст&#10;&#10;Описание создано с очень высокой степенью достоверности">
            <a:extLst>
              <a:ext uri="{FF2B5EF4-FFF2-40B4-BE49-F238E27FC236}">
                <a16:creationId xmlns="" xmlns:a16="http://schemas.microsoft.com/office/drawing/2014/main" id="{0AC7455E-EB56-45DA-B9EE-22427FC9C5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583" y="3254449"/>
            <a:ext cx="12197165" cy="360374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127452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982414D-C6C7-486E-8764-8A75A42C3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2926" y="2011680"/>
            <a:ext cx="7124540" cy="37661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Терпенье и труд все перетрут</a:t>
            </a:r>
          </a:p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Кто много читает, тот много знает</a:t>
            </a:r>
          </a:p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Труд кормит, а лень портит</a:t>
            </a:r>
          </a:p>
          <a:p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Times New Roman"/>
              </a:rPr>
              <a:t>Поздно встаешь, мало сделаешь</a:t>
            </a:r>
            <a:endParaRPr lang="ru-RU" dirty="0">
              <a:solidFill>
                <a:schemeClr val="bg2">
                  <a:lumMod val="50000"/>
                </a:schemeClr>
              </a:solidFill>
              <a:latin typeface="Times New Roman"/>
              <a:cs typeface="Calibri Light"/>
            </a:endParaRPr>
          </a:p>
        </p:txBody>
      </p:sp>
      <p:pic>
        <p:nvPicPr>
          <p:cNvPr id="4" name="Рисунок 4" descr="Изображение выглядит как внутренний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4EEE522B-7CC3-4033-9711-74AF65120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404" y="2779363"/>
            <a:ext cx="2727802" cy="411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3177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="" xmlns:a16="http://schemas.microsoft.com/office/drawing/2014/main" id="{1318363A-10B3-4AB2-A85B-8B9E782D3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4" y="-3100"/>
            <a:ext cx="11580132" cy="722747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9B07A4B-45A9-4E32-A33E-60426DFB14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88113" y="2541205"/>
            <a:ext cx="3585759" cy="4321541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перетрут — 1  </a:t>
            </a:r>
            <a:r>
              <a:rPr lang="ru-RU" sz="3200" dirty="0" err="1">
                <a:solidFill>
                  <a:schemeClr val="tx1"/>
                </a:solidFill>
                <a:latin typeface="Times New Roman"/>
                <a:cs typeface="Times New Roman"/>
              </a:rPr>
              <a:t>спр</a:t>
            </a: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  <a:endParaRPr lang="ru-RU"/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читает — 1 </a:t>
            </a:r>
            <a:r>
              <a:rPr lang="ru-RU" sz="3200" dirty="0" err="1">
                <a:solidFill>
                  <a:schemeClr val="tx1"/>
                </a:solidFill>
                <a:latin typeface="Times New Roman"/>
                <a:cs typeface="Times New Roman"/>
              </a:rPr>
              <a:t>спр</a:t>
            </a: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знает — 1 </a:t>
            </a:r>
            <a:r>
              <a:rPr lang="ru-RU" sz="3200" dirty="0" err="1">
                <a:solidFill>
                  <a:schemeClr val="tx1"/>
                </a:solidFill>
                <a:latin typeface="Times New Roman"/>
                <a:cs typeface="Times New Roman"/>
              </a:rPr>
              <a:t>спр</a:t>
            </a: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</a:pP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кормит — 2 </a:t>
            </a:r>
            <a:r>
              <a:rPr lang="ru-RU" sz="3200" err="1">
                <a:solidFill>
                  <a:schemeClr val="tx1"/>
                </a:solidFill>
                <a:latin typeface="Times New Roman"/>
                <a:cs typeface="Times New Roman"/>
              </a:rPr>
              <a:t>спр</a:t>
            </a:r>
            <a:r>
              <a:rPr lang="ru-RU" sz="3200" dirty="0">
                <a:solidFill>
                  <a:schemeClr val="tx1"/>
                </a:solidFill>
                <a:latin typeface="Times New Roman"/>
                <a:cs typeface="Times New Roman"/>
              </a:rPr>
              <a:t>.</a:t>
            </a:r>
            <a:endParaRPr lang="ru-RU">
              <a:solidFill>
                <a:schemeClr val="tx1"/>
              </a:solidFill>
              <a:latin typeface="Times New Roman"/>
              <a:cs typeface="Times New Roman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A0CEDBD-0F45-468E-9C15-6BC6EABD797E}"/>
              </a:ext>
            </a:extLst>
          </p:cNvPr>
          <p:cNvSpPr txBox="1"/>
          <p:nvPr/>
        </p:nvSpPr>
        <p:spPr>
          <a:xfrm>
            <a:off x="6248400" y="2541722"/>
            <a:ext cx="4551335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ru-RU" sz="3200" dirty="0">
                <a:latin typeface="Times New Roman"/>
                <a:cs typeface="Arial"/>
              </a:rPr>
              <a:t>портит — 2 </a:t>
            </a:r>
            <a:r>
              <a:rPr lang="ru-RU" sz="3200" dirty="0" err="1">
                <a:latin typeface="Times New Roman"/>
                <a:cs typeface="Arial"/>
              </a:rPr>
              <a:t>спр</a:t>
            </a:r>
            <a:r>
              <a:rPr lang="ru-RU" sz="3200" dirty="0">
                <a:latin typeface="Times New Roman"/>
                <a:cs typeface="Arial"/>
              </a:rPr>
              <a:t>.</a:t>
            </a:r>
            <a:r>
              <a:rPr lang="en-US" sz="3200" dirty="0">
                <a:latin typeface="Times New Roman"/>
                <a:cs typeface="Arial"/>
              </a:rPr>
              <a:t>​</a:t>
            </a:r>
            <a:endParaRPr lang="ru-RU">
              <a:cs typeface="Calibri Light"/>
            </a:endParaRPr>
          </a:p>
          <a:p>
            <a:r>
              <a:rPr lang="ru-RU" sz="3200" dirty="0">
                <a:latin typeface="Times New Roman"/>
                <a:cs typeface="Arial"/>
              </a:rPr>
              <a:t>встаешь — 1 </a:t>
            </a:r>
            <a:r>
              <a:rPr lang="ru-RU" sz="3200" err="1">
                <a:latin typeface="Times New Roman"/>
                <a:cs typeface="Arial"/>
              </a:rPr>
              <a:t>спр</a:t>
            </a:r>
            <a:r>
              <a:rPr lang="ru-RU" sz="3200" dirty="0">
                <a:latin typeface="Times New Roman"/>
                <a:cs typeface="Arial"/>
              </a:rPr>
              <a:t>.</a:t>
            </a:r>
            <a:r>
              <a:rPr lang="en-US" sz="3200" dirty="0">
                <a:latin typeface="Times New Roman"/>
                <a:cs typeface="Arial"/>
              </a:rPr>
              <a:t>​</a:t>
            </a:r>
          </a:p>
          <a:p>
            <a:r>
              <a:rPr lang="ru-RU" sz="3200" dirty="0">
                <a:latin typeface="Times New Roman"/>
                <a:cs typeface="Arial"/>
              </a:rPr>
              <a:t>сделаешь — 1 </a:t>
            </a:r>
            <a:r>
              <a:rPr lang="ru-RU" sz="3200" err="1">
                <a:latin typeface="Times New Roman"/>
                <a:cs typeface="Arial"/>
              </a:rPr>
              <a:t>спр</a:t>
            </a:r>
            <a:r>
              <a:rPr lang="ru-RU" sz="3200" dirty="0">
                <a:latin typeface="Times New Roman"/>
                <a:cs typeface="Arial"/>
              </a:rPr>
              <a:t>.​</a:t>
            </a:r>
          </a:p>
        </p:txBody>
      </p:sp>
    </p:spTree>
    <p:extLst>
      <p:ext uri="{BB962C8B-B14F-4D97-AF65-F5344CB8AC3E}">
        <p14:creationId xmlns="" xmlns:p14="http://schemas.microsoft.com/office/powerpoint/2010/main" val="9467420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5630EAEF-6D02-49F1-A8B0-02B5682F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" y="1685108"/>
            <a:ext cx="10753725" cy="4092757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Пишу, </a:t>
            </a:r>
            <a:r>
              <a:rPr lang="ru-RU" sz="3200" u="sng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скрипишь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вою, скулим. 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3200" u="sng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Встречают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визжит, скрипит, дует. 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Прочитаем, </a:t>
            </a:r>
            <a:r>
              <a:rPr lang="ru-RU" sz="3200" u="sng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покупает</a:t>
            </a:r>
            <a:r>
              <a:rPr lang="ru-RU" sz="3200" dirty="0">
                <a:solidFill>
                  <a:schemeClr val="bg2">
                    <a:lumMod val="50000"/>
                  </a:schemeClr>
                </a:solidFill>
                <a:latin typeface="Times New Roman"/>
                <a:cs typeface="Calibri Light"/>
              </a:rPr>
              <a:t>, запишем, нарисуем.</a:t>
            </a:r>
            <a:endParaRPr lang="ru-RU" sz="3200" dirty="0">
              <a:solidFill>
                <a:schemeClr val="bg2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4" name="Рисунок 4" descr="Изображение выглядит как внутренний, кукла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99775C50-80B7-4F44-A51F-C3FEB8AB5E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3925" y="3065321"/>
            <a:ext cx="2743200" cy="3646206"/>
          </a:xfrm>
          <a:prstGeom prst="rect">
            <a:avLst/>
          </a:prstGeom>
        </p:spPr>
      </p:pic>
      <p:pic>
        <p:nvPicPr>
          <p:cNvPr id="6" name="Рисунок 6" descr="Изображение выглядит как текст&#10;&#10;Описание создано с высокой степенью достоверности">
            <a:extLst>
              <a:ext uri="{FF2B5EF4-FFF2-40B4-BE49-F238E27FC236}">
                <a16:creationId xmlns="" xmlns:a16="http://schemas.microsoft.com/office/drawing/2014/main" id="{CFC566C5-D98F-45D2-9460-AF19E880F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8977" y="53843"/>
            <a:ext cx="3091911" cy="27595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484504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5ED9CA8-CDF1-4D7A-BDA9-8CA2C2D60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4" y="-3100"/>
            <a:ext cx="11580132" cy="7227473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5B4D2EC-033B-47DD-B5F6-E82C0A4C82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92181" y="2889917"/>
            <a:ext cx="10753725" cy="376618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>
                <a:latin typeface="Times New Roman"/>
                <a:cs typeface="Calibri Light"/>
              </a:rPr>
              <a:t>1. В) 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dirty="0">
                <a:latin typeface="Times New Roman"/>
                <a:cs typeface="Calibri Light"/>
              </a:rPr>
              <a:t>2. В) 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dirty="0">
                <a:latin typeface="Times New Roman"/>
                <a:cs typeface="Calibri Light"/>
              </a:rPr>
              <a:t>3. А) 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dirty="0">
                <a:latin typeface="Times New Roman"/>
                <a:cs typeface="Calibri Light"/>
              </a:rPr>
              <a:t>4. Б) </a:t>
            </a:r>
            <a:endParaRPr lang="ru-RU">
              <a:latin typeface="Times New Roman"/>
              <a:cs typeface="Times New Roman"/>
            </a:endParaRPr>
          </a:p>
          <a:p>
            <a:r>
              <a:rPr lang="ru-RU" dirty="0">
                <a:latin typeface="Times New Roman"/>
                <a:cs typeface="Calibri Light"/>
              </a:rPr>
              <a:t>5. А)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A11755E9-012F-4FBF-8EAE-06F45447532D}"/>
              </a:ext>
            </a:extLst>
          </p:cNvPr>
          <p:cNvSpPr txBox="1"/>
          <p:nvPr/>
        </p:nvSpPr>
        <p:spPr>
          <a:xfrm>
            <a:off x="5602638" y="2218841"/>
            <a:ext cx="2743200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 dirty="0" err="1">
                <a:latin typeface="Times New Roman"/>
                <a:cs typeface="Calibri Light"/>
              </a:rPr>
              <a:t>Тест</a:t>
            </a:r>
            <a:r>
              <a:rPr lang="en-US" sz="3200" b="1" dirty="0">
                <a:latin typeface="Times New Roman"/>
                <a:cs typeface="Calibri Light"/>
              </a:rPr>
              <a:t> </a:t>
            </a:r>
            <a:endParaRPr lang="en-US" sz="3200" b="1" dirty="0">
              <a:latin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882532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tropolitan" id="{4C5440D6-04D2-4954-96CF-F251137069B2}" vid="{0941A018-FB9B-4401-A32C-7E04526866E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Metropolitan</Template>
  <TotalTime>13</TotalTime>
  <Words>66</Words>
  <Application>Microsoft Office PowerPoint</Application>
  <PresentationFormat>Произвольный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Метрополия</vt:lpstr>
      <vt:lpstr>Тема урока: Обобщение  знаний о глаголе Ц ель урока: закрепить знания о морфологических признаках глагола.</vt:lpstr>
      <vt:lpstr>Слайд 2</vt:lpstr>
      <vt:lpstr>Слайд 3</vt:lpstr>
      <vt:lpstr>«Поймай свой глагол»</vt:lpstr>
      <vt:lpstr>Слайд 5</vt:lpstr>
      <vt:lpstr>Слайд 6</vt:lpstr>
      <vt:lpstr>Слайд 7</vt:lpstr>
      <vt:lpstr>Слайд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ШКОЛА</cp:lastModifiedBy>
  <cp:revision>275</cp:revision>
  <dcterms:created xsi:type="dcterms:W3CDTF">2017-04-12T06:43:19Z</dcterms:created>
  <dcterms:modified xsi:type="dcterms:W3CDTF">2019-07-20T11:11:06Z</dcterms:modified>
</cp:coreProperties>
</file>