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7" r:id="rId10"/>
    <p:sldId id="278" r:id="rId11"/>
    <p:sldId id="279" r:id="rId12"/>
    <p:sldId id="280" r:id="rId13"/>
    <p:sldId id="281" r:id="rId14"/>
    <p:sldId id="282" r:id="rId15"/>
    <p:sldId id="283" r:id="rId16"/>
    <p:sldId id="266" r:id="rId17"/>
    <p:sldId id="284" r:id="rId18"/>
    <p:sldId id="285" r:id="rId19"/>
    <p:sldId id="267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304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5DA643-7CAB-4782-BF8D-85895E6E0BBC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2DE21C-A8E6-43EE-9392-68BB5389325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C6FA132-E053-481B-8200-9ABA29D22A7E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C561DECB-C20D-441D-847A-C4111CEEA4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FA132-E053-481B-8200-9ABA29D22A7E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DECB-C20D-441D-847A-C4111CEEA4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FA132-E053-481B-8200-9ABA29D22A7E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DECB-C20D-441D-847A-C4111CEEA4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C6FA132-E053-481B-8200-9ABA29D22A7E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561DECB-C20D-441D-847A-C4111CEEA4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C6FA132-E053-481B-8200-9ABA29D22A7E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C561DECB-C20D-441D-847A-C4111CEEA4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FA132-E053-481B-8200-9ABA29D22A7E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DECB-C20D-441D-847A-C4111CEEA4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FA132-E053-481B-8200-9ABA29D22A7E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DECB-C20D-441D-847A-C4111CEEA4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C6FA132-E053-481B-8200-9ABA29D22A7E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561DECB-C20D-441D-847A-C4111CEEA4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6FA132-E053-481B-8200-9ABA29D22A7E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DECB-C20D-441D-847A-C4111CEEA4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C6FA132-E053-481B-8200-9ABA29D22A7E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561DECB-C20D-441D-847A-C4111CEEA4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C6FA132-E053-481B-8200-9ABA29D22A7E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561DECB-C20D-441D-847A-C4111CEEA4C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C6FA132-E053-481B-8200-9ABA29D22A7E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561DECB-C20D-441D-847A-C4111CEEA4C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899592" y="404664"/>
            <a:ext cx="82444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b="1" cap="all" dirty="0" smtClean="0"/>
              <a:t>IV ВСЕРОССИЙСКИЙ ПЕДАГОГИЧЕСКИЙ КОНКУРС  «МОЙ ЛУЧШИЙ СЦЕНАРИЙ</a:t>
            </a:r>
            <a:r>
              <a:rPr lang="ru-RU" b="1" cap="all" dirty="0" smtClean="0"/>
              <a:t>»</a:t>
            </a:r>
            <a:endParaRPr lang="ru-RU" sz="2000" cap="all" dirty="0" smtClean="0"/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1691680" y="1772816"/>
            <a:ext cx="7452320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Урок геометрии по теме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«Равнобедренная трапеция и ее свойства»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(8 класс)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2339752" y="4437112"/>
            <a:ext cx="658822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Автор работы: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Колганова Елена Петровна</a:t>
            </a: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учитель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математики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высшей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квалификационной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категории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МОБУ СОШ №65 г. Сочи им. Героя Советского Союза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Турчинского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А.П.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тел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8-963-16-07-037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e-mail: EPKolganova@yandex.ru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620688"/>
            <a:ext cx="79208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Выберите правильную формулу для нахождения длины средней линии трапеции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3068960"/>
            <a:ext cx="6268811" cy="792088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7905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115616" y="2348880"/>
            <a:ext cx="484428" cy="2677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1)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2)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3)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2204864"/>
            <a:ext cx="6264696" cy="814184"/>
          </a:xfrm>
          <a:prstGeom prst="rect">
            <a:avLst/>
          </a:prstGeom>
          <a:noFill/>
        </p:spPr>
      </p:pic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3933056"/>
            <a:ext cx="6264696" cy="814184"/>
          </a:xfrm>
          <a:prstGeom prst="rect">
            <a:avLst/>
          </a:prstGeom>
          <a:noFill/>
        </p:spPr>
      </p:pic>
      <p:sp>
        <p:nvSpPr>
          <p:cNvPr id="26" name="Прямоугольник 25"/>
          <p:cNvSpPr/>
          <p:nvPr/>
        </p:nvSpPr>
        <p:spPr>
          <a:xfrm>
            <a:off x="1115616" y="3068960"/>
            <a:ext cx="6912768" cy="79208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548680"/>
            <a:ext cx="81369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Решим устно: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dirty="0" smtClean="0"/>
              <a:t>Основания трапеции относятся как 4 : 6, а средняя линия равна 30 см. Найти основания трапеции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2267744" y="2636912"/>
            <a:ext cx="4260776" cy="3259524"/>
            <a:chOff x="2051720" y="1412776"/>
            <a:chExt cx="4260776" cy="3259524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2051720" y="4149080"/>
              <a:ext cx="44435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dirty="0" smtClean="0"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2771800" y="1412776"/>
              <a:ext cx="42351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dirty="0" smtClean="0">
                  <a:latin typeface="Times New Roman" pitchFamily="18" charset="0"/>
                  <a:cs typeface="Times New Roman" pitchFamily="18" charset="0"/>
                </a:rPr>
                <a:t>В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5148064" y="1412776"/>
              <a:ext cx="42351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dirty="0" smtClean="0"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5868144" y="4149080"/>
              <a:ext cx="44435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D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8" name="Трапеция 7"/>
          <p:cNvSpPr/>
          <p:nvPr/>
        </p:nvSpPr>
        <p:spPr>
          <a:xfrm>
            <a:off x="2627784" y="3140968"/>
            <a:ext cx="3528392" cy="2232248"/>
          </a:xfrm>
          <a:prstGeom prst="trapezoi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635896" y="2564904"/>
            <a:ext cx="13019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 части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707904" y="5373216"/>
            <a:ext cx="14606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6 частей</a:t>
            </a:r>
            <a:endParaRPr lang="ru-RU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2915816" y="4149080"/>
            <a:ext cx="2952328" cy="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2483768" y="3789040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868144" y="3861048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851920" y="3573016"/>
            <a:ext cx="10198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30 см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764704"/>
            <a:ext cx="80648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/>
              <a:t>Равнобедренная (равнобокая) трапеция – это трапеция, у которой боковые стороны равны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755576" y="2564904"/>
            <a:ext cx="4260776" cy="3259524"/>
            <a:chOff x="2051720" y="1412776"/>
            <a:chExt cx="4260776" cy="3259524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2051720" y="4149080"/>
              <a:ext cx="44435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dirty="0" smtClean="0"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2771800" y="1412776"/>
              <a:ext cx="42351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dirty="0" smtClean="0">
                  <a:latin typeface="Times New Roman" pitchFamily="18" charset="0"/>
                  <a:cs typeface="Times New Roman" pitchFamily="18" charset="0"/>
                </a:rPr>
                <a:t>В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5148064" y="1412776"/>
              <a:ext cx="42351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dirty="0" smtClean="0"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5868144" y="4149080"/>
              <a:ext cx="44435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D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8" name="Трапеция 7"/>
          <p:cNvSpPr/>
          <p:nvPr/>
        </p:nvSpPr>
        <p:spPr>
          <a:xfrm>
            <a:off x="1115616" y="3140968"/>
            <a:ext cx="3528392" cy="2232248"/>
          </a:xfrm>
          <a:prstGeom prst="trapezoi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259632" y="4005064"/>
            <a:ext cx="288032" cy="144016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4139952" y="4005064"/>
            <a:ext cx="360040" cy="144016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5327576" y="2996952"/>
            <a:ext cx="38164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АВС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-трапеция,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CD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Следовательно,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АВС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-равнобокая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трапеция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764704"/>
            <a:ext cx="79928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Карточка №1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Докажите, что в равнобедренной трапеции углы при основаниях равны.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755576" y="2564904"/>
            <a:ext cx="4260776" cy="3259524"/>
            <a:chOff x="2051720" y="1412776"/>
            <a:chExt cx="4260776" cy="3259524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2051720" y="4149080"/>
              <a:ext cx="44435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dirty="0" smtClean="0"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2771800" y="1412776"/>
              <a:ext cx="42351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dirty="0" smtClean="0">
                  <a:latin typeface="Times New Roman" pitchFamily="18" charset="0"/>
                  <a:cs typeface="Times New Roman" pitchFamily="18" charset="0"/>
                </a:rPr>
                <a:t>В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5148064" y="1412776"/>
              <a:ext cx="42351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dirty="0" smtClean="0"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5868144" y="4149080"/>
              <a:ext cx="44435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D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8" name="Трапеция 7"/>
          <p:cNvSpPr/>
          <p:nvPr/>
        </p:nvSpPr>
        <p:spPr>
          <a:xfrm>
            <a:off x="1115616" y="3140968"/>
            <a:ext cx="3528392" cy="2232248"/>
          </a:xfrm>
          <a:prstGeom prst="trapezoi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259632" y="4005064"/>
            <a:ext cx="288032" cy="144016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4139952" y="4005064"/>
            <a:ext cx="360040" cy="144016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5004048" y="2564904"/>
            <a:ext cx="38164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Дано: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АВС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-трапеция,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CD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Доказать:</a:t>
            </a:r>
          </a:p>
          <a:p>
            <a:r>
              <a:rPr lang="ru-RU" sz="2800" i="1" dirty="0" smtClean="0"/>
              <a:t>&lt;А= &lt;</a:t>
            </a:r>
            <a:r>
              <a:rPr lang="en-US" sz="2800" i="1" dirty="0" smtClean="0"/>
              <a:t>D</a:t>
            </a:r>
            <a:r>
              <a:rPr lang="ru-RU" sz="2800" i="1" dirty="0" smtClean="0"/>
              <a:t>, &lt;В=&lt;С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764704"/>
            <a:ext cx="79928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Карточка №2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Докажите, что в равнобедренной трапеции диагонали равны.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755576" y="2564904"/>
            <a:ext cx="4260776" cy="3259524"/>
            <a:chOff x="2051720" y="1412776"/>
            <a:chExt cx="4260776" cy="3259524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2051720" y="4149080"/>
              <a:ext cx="44435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dirty="0" smtClean="0"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2771800" y="1412776"/>
              <a:ext cx="42351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dirty="0" smtClean="0">
                  <a:latin typeface="Times New Roman" pitchFamily="18" charset="0"/>
                  <a:cs typeface="Times New Roman" pitchFamily="18" charset="0"/>
                </a:rPr>
                <a:t>В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5148064" y="1412776"/>
              <a:ext cx="42351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dirty="0" smtClean="0"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5868144" y="4149080"/>
              <a:ext cx="44435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D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8" name="Трапеция 7"/>
          <p:cNvSpPr/>
          <p:nvPr/>
        </p:nvSpPr>
        <p:spPr>
          <a:xfrm>
            <a:off x="1115616" y="3140968"/>
            <a:ext cx="3528392" cy="2232248"/>
          </a:xfrm>
          <a:prstGeom prst="trapezoi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259632" y="4005064"/>
            <a:ext cx="288032" cy="144016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4139952" y="4005064"/>
            <a:ext cx="360040" cy="144016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5004048" y="2708920"/>
            <a:ext cx="381642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Дано: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АВС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-трапеция,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CD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Доказать:</a:t>
            </a:r>
          </a:p>
          <a:p>
            <a:r>
              <a:rPr lang="ru-RU" sz="2800" i="1" dirty="0" smtClean="0"/>
              <a:t>АС= В</a:t>
            </a:r>
            <a:r>
              <a:rPr lang="en-US" sz="2800" i="1" dirty="0" smtClean="0"/>
              <a:t>D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1691680" y="3140968"/>
            <a:ext cx="2952328" cy="2232248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1115616" y="3140968"/>
            <a:ext cx="2952328" cy="2232248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04664"/>
            <a:ext cx="79928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Карточка №3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Докажите, что в равнобедренной трапеции высота, проведенная из вершины тупого угла, делит основание трапеции на два отрезка, меньший из которых равен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полуразности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оснований, а больший –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полусумме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оснований (то есть средней линии трапеции)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755576" y="2564904"/>
            <a:ext cx="4260776" cy="3259524"/>
            <a:chOff x="2051720" y="1412776"/>
            <a:chExt cx="4260776" cy="3259524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2051720" y="4149080"/>
              <a:ext cx="44435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dirty="0" smtClean="0"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2771800" y="1412776"/>
              <a:ext cx="42351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dirty="0" smtClean="0">
                  <a:latin typeface="Times New Roman" pitchFamily="18" charset="0"/>
                  <a:cs typeface="Times New Roman" pitchFamily="18" charset="0"/>
                </a:rPr>
                <a:t>В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5148064" y="1412776"/>
              <a:ext cx="42351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dirty="0" smtClean="0"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5868144" y="4149080"/>
              <a:ext cx="44435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D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8" name="Трапеция 7"/>
          <p:cNvSpPr/>
          <p:nvPr/>
        </p:nvSpPr>
        <p:spPr>
          <a:xfrm>
            <a:off x="1115616" y="3140968"/>
            <a:ext cx="3528392" cy="2232248"/>
          </a:xfrm>
          <a:prstGeom prst="trapezoi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259632" y="4005064"/>
            <a:ext cx="288032" cy="144016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4139952" y="4005064"/>
            <a:ext cx="360040" cy="144016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5004048" y="2780928"/>
            <a:ext cx="3816424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Дано: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АВС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-трапеция,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CD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Доказать: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1)</a:t>
            </a: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2)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691680" y="3140968"/>
            <a:ext cx="0" cy="2232248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067944" y="3140968"/>
            <a:ext cx="0" cy="2232248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1475656" y="5373216"/>
            <a:ext cx="5036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851920" y="537321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067944" y="5085184"/>
            <a:ext cx="288032" cy="288032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1403648" y="5085184"/>
            <a:ext cx="288032" cy="288032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1691680" y="5373216"/>
            <a:ext cx="2952328" cy="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115616" y="5373216"/>
            <a:ext cx="611872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8913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6136" y="4653136"/>
            <a:ext cx="1744810" cy="648072"/>
          </a:xfrm>
          <a:prstGeom prst="rect">
            <a:avLst/>
          </a:prstGeom>
          <a:noFill/>
        </p:spPr>
      </p:pic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6136" y="5301208"/>
            <a:ext cx="1872208" cy="6823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539552" y="548680"/>
            <a:ext cx="1497204" cy="5184575"/>
            <a:chOff x="554516" y="404664"/>
            <a:chExt cx="1944216" cy="5529121"/>
          </a:xfrm>
        </p:grpSpPr>
        <p:sp>
          <p:nvSpPr>
            <p:cNvPr id="3" name="Блок-схема: ручное управление 2"/>
            <p:cNvSpPr/>
            <p:nvPr/>
          </p:nvSpPr>
          <p:spPr>
            <a:xfrm>
              <a:off x="611560" y="404664"/>
              <a:ext cx="1800200" cy="1296144"/>
            </a:xfrm>
            <a:prstGeom prst="flowChartManualOperatio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Блок-схема: ручной ввод 3"/>
            <p:cNvSpPr/>
            <p:nvPr/>
          </p:nvSpPr>
          <p:spPr>
            <a:xfrm rot="7602884">
              <a:off x="1058572" y="2117105"/>
              <a:ext cx="936104" cy="1944216"/>
            </a:xfrm>
            <a:prstGeom prst="flowChartManualInpu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Трапеция 4"/>
            <p:cNvSpPr/>
            <p:nvPr/>
          </p:nvSpPr>
          <p:spPr>
            <a:xfrm rot="17919274">
              <a:off x="567768" y="4385613"/>
              <a:ext cx="1800200" cy="1296144"/>
            </a:xfrm>
            <a:prstGeom prst="trapezoid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2267744" y="656982"/>
            <a:ext cx="6480720" cy="495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Свойства равнобедренной трапеции: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ru-RU" sz="2400" u="none" strike="noStrike" cap="none" normalizeH="0" baseline="3000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0</a:t>
            </a:r>
            <a:r>
              <a:rPr kumimoji="0" lang="ru-RU" sz="240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Если трапеция равнобедренная, то  углы при основаниях равны.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ru-RU" sz="2400" u="none" strike="noStrike" cap="none" normalizeH="0" baseline="3000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0</a:t>
            </a:r>
            <a:r>
              <a:rPr kumimoji="0" lang="ru-RU" sz="240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Если трапеция равнобедренная, то диагонали равны.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ru-RU" sz="2400" u="none" strike="noStrike" cap="none" normalizeH="0" baseline="3000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0</a:t>
            </a:r>
            <a:r>
              <a:rPr kumimoji="0" lang="ru-RU" sz="240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Если трапеция равнобедренная, то  высота, проведенная из вершины тупого угла, делит основание трапеции на два отрезка, меньший из которых равен </a:t>
            </a:r>
            <a:r>
              <a:rPr kumimoji="0" lang="ru-RU" sz="240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полуразности</a:t>
            </a:r>
            <a:r>
              <a:rPr kumimoji="0" lang="ru-RU" sz="240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оснований, а больший – </a:t>
            </a:r>
            <a:r>
              <a:rPr kumimoji="0" lang="ru-RU" sz="240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полусумме</a:t>
            </a:r>
            <a:r>
              <a:rPr kumimoji="0" lang="ru-RU" sz="240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оснований (то есть средней линии трапеции).</a:t>
            </a:r>
            <a:r>
              <a:rPr kumimoji="0" lang="ru-RU" sz="240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20688"/>
            <a:ext cx="79928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№ 226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Найдите углы равнобокой трапеции, если разность ее противолежащих углов равна </a:t>
            </a:r>
            <a:r>
              <a:rPr lang="ru-RU" sz="2800" dirty="0" smtClean="0"/>
              <a:t>20</a:t>
            </a:r>
            <a:r>
              <a:rPr lang="ru-RU" sz="2800" baseline="30000" dirty="0" smtClean="0"/>
              <a:t>0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755576" y="2564904"/>
            <a:ext cx="4260776" cy="3259524"/>
            <a:chOff x="2051720" y="1412776"/>
            <a:chExt cx="4260776" cy="3259524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2051720" y="4149080"/>
              <a:ext cx="44435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dirty="0" smtClean="0"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2771800" y="1412776"/>
              <a:ext cx="42351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dirty="0" smtClean="0">
                  <a:latin typeface="Times New Roman" pitchFamily="18" charset="0"/>
                  <a:cs typeface="Times New Roman" pitchFamily="18" charset="0"/>
                </a:rPr>
                <a:t>В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5148064" y="1412776"/>
              <a:ext cx="42351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dirty="0" smtClean="0"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5868144" y="4149080"/>
              <a:ext cx="44435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D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8" name="Трапеция 7"/>
          <p:cNvSpPr/>
          <p:nvPr/>
        </p:nvSpPr>
        <p:spPr>
          <a:xfrm>
            <a:off x="1115616" y="3140968"/>
            <a:ext cx="3528392" cy="2232248"/>
          </a:xfrm>
          <a:prstGeom prst="trapezoi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259632" y="4005064"/>
            <a:ext cx="288032" cy="144016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4139952" y="4005064"/>
            <a:ext cx="360040" cy="144016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5004048" y="2276872"/>
            <a:ext cx="38164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Дано: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АВС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-трапеция,</a:t>
            </a:r>
          </a:p>
          <a:p>
            <a:r>
              <a:rPr lang="ru-RU" sz="2800" i="1" dirty="0" smtClean="0"/>
              <a:t>&lt;В - &lt;</a:t>
            </a:r>
            <a:r>
              <a:rPr lang="en-US" sz="2800" i="1" dirty="0" smtClean="0"/>
              <a:t>D</a:t>
            </a:r>
            <a:r>
              <a:rPr lang="ru-RU" sz="2800" i="1" dirty="0" smtClean="0"/>
              <a:t> = </a:t>
            </a:r>
            <a:r>
              <a:rPr lang="ru-RU" sz="2800" dirty="0" smtClean="0"/>
              <a:t>20</a:t>
            </a:r>
            <a:r>
              <a:rPr lang="ru-RU" sz="2800" baseline="30000" dirty="0" smtClean="0"/>
              <a:t>0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Найти:</a:t>
            </a:r>
          </a:p>
          <a:p>
            <a:r>
              <a:rPr lang="ru-RU" sz="2800" i="1" dirty="0" smtClean="0"/>
              <a:t>&lt;А, &lt;В, &lt;С, &lt;</a:t>
            </a:r>
            <a:r>
              <a:rPr lang="en-US" sz="2800" i="1" dirty="0" smtClean="0"/>
              <a:t> D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20688"/>
            <a:ext cx="79928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№ 233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Высота равнобокой трапеции, проведенная из конца меньшего основания, делит большее основание на отрезки длиной 6 см и 10 см. Найдите основания трапеции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755576" y="2564904"/>
            <a:ext cx="4260776" cy="3259524"/>
            <a:chOff x="2051720" y="1412776"/>
            <a:chExt cx="4260776" cy="3259524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2051720" y="4149080"/>
              <a:ext cx="44435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dirty="0" smtClean="0"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2771800" y="1412776"/>
              <a:ext cx="42351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dirty="0" smtClean="0">
                  <a:latin typeface="Times New Roman" pitchFamily="18" charset="0"/>
                  <a:cs typeface="Times New Roman" pitchFamily="18" charset="0"/>
                </a:rPr>
                <a:t>В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5148064" y="1412776"/>
              <a:ext cx="42351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dirty="0" smtClean="0"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5868144" y="4149080"/>
              <a:ext cx="44435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D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8" name="Трапеция 7"/>
          <p:cNvSpPr/>
          <p:nvPr/>
        </p:nvSpPr>
        <p:spPr>
          <a:xfrm>
            <a:off x="1115616" y="3140968"/>
            <a:ext cx="3528392" cy="2232248"/>
          </a:xfrm>
          <a:prstGeom prst="trapezoi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259632" y="4005064"/>
            <a:ext cx="288032" cy="144016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4139952" y="4005064"/>
            <a:ext cx="360040" cy="144016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5292080" y="2492896"/>
            <a:ext cx="32768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Дано: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АВС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-трапеция,</a:t>
            </a:r>
          </a:p>
          <a:p>
            <a:r>
              <a:rPr lang="ru-RU" sz="2800" dirty="0" smtClean="0"/>
              <a:t>АН=6 см,</a:t>
            </a:r>
          </a:p>
          <a:p>
            <a:r>
              <a:rPr lang="ru-RU" sz="2800" dirty="0" smtClean="0"/>
              <a:t>Н</a:t>
            </a:r>
            <a:r>
              <a:rPr lang="en-US" sz="2800" dirty="0" smtClean="0"/>
              <a:t>D</a:t>
            </a:r>
            <a:r>
              <a:rPr lang="ru-RU" sz="2800" dirty="0" smtClean="0"/>
              <a:t>=10 см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Найти: ВС, 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D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1691680" y="3140968"/>
            <a:ext cx="0" cy="2232248"/>
          </a:xfrm>
          <a:prstGeom prst="line">
            <a:avLst/>
          </a:prstGeom>
          <a:ln w="381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1619672" y="5301208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475656" y="5157192"/>
            <a:ext cx="216024" cy="21602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1115616" y="5373216"/>
            <a:ext cx="6062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 см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771800" y="5373216"/>
            <a:ext cx="7216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10 см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2690336"/>
            <a:ext cx="734481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Домашнее задание:</a:t>
            </a:r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параграф 8, выучить наизусть определение равнобедренной трапеции и ее свойства, выполнить письменно в тетради № 227, 234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 rot="16200000">
            <a:off x="3707905" y="-1179512"/>
            <a:ext cx="1656184" cy="4968553"/>
            <a:chOff x="554516" y="404664"/>
            <a:chExt cx="1944216" cy="5529121"/>
          </a:xfrm>
        </p:grpSpPr>
        <p:sp>
          <p:nvSpPr>
            <p:cNvPr id="4" name="Блок-схема: ручное управление 3"/>
            <p:cNvSpPr/>
            <p:nvPr/>
          </p:nvSpPr>
          <p:spPr>
            <a:xfrm>
              <a:off x="611560" y="404664"/>
              <a:ext cx="1800200" cy="1296144"/>
            </a:xfrm>
            <a:prstGeom prst="flowChartManualOperatio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Блок-схема: ручной ввод 4"/>
            <p:cNvSpPr/>
            <p:nvPr/>
          </p:nvSpPr>
          <p:spPr>
            <a:xfrm rot="7602884">
              <a:off x="1058572" y="2117105"/>
              <a:ext cx="936104" cy="1944216"/>
            </a:xfrm>
            <a:prstGeom prst="flowChartManualInpu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Трапеция 5"/>
            <p:cNvSpPr/>
            <p:nvPr/>
          </p:nvSpPr>
          <p:spPr>
            <a:xfrm rot="17919274">
              <a:off x="567768" y="4385613"/>
              <a:ext cx="1800200" cy="1296144"/>
            </a:xfrm>
            <a:prstGeom prst="trapezoid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араллелограмм 3"/>
          <p:cNvSpPr/>
          <p:nvPr/>
        </p:nvSpPr>
        <p:spPr>
          <a:xfrm>
            <a:off x="611560" y="548680"/>
            <a:ext cx="2448272" cy="1656184"/>
          </a:xfrm>
          <a:prstGeom prst="parallelogram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ый треугольник 4"/>
          <p:cNvSpPr/>
          <p:nvPr/>
        </p:nvSpPr>
        <p:spPr>
          <a:xfrm>
            <a:off x="3851920" y="260648"/>
            <a:ext cx="1656184" cy="2448272"/>
          </a:xfrm>
          <a:prstGeom prst="rt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процесс 5"/>
          <p:cNvSpPr/>
          <p:nvPr/>
        </p:nvSpPr>
        <p:spPr>
          <a:xfrm>
            <a:off x="5868144" y="548680"/>
            <a:ext cx="2592288" cy="1728192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омб 6"/>
          <p:cNvSpPr/>
          <p:nvPr/>
        </p:nvSpPr>
        <p:spPr>
          <a:xfrm>
            <a:off x="3995936" y="2996952"/>
            <a:ext cx="1152128" cy="2808312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Трапеция 7"/>
          <p:cNvSpPr/>
          <p:nvPr/>
        </p:nvSpPr>
        <p:spPr>
          <a:xfrm>
            <a:off x="467544" y="3429000"/>
            <a:ext cx="2592288" cy="2016224"/>
          </a:xfrm>
          <a:prstGeom prst="trapezoi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ручной ввод 8"/>
          <p:cNvSpPr/>
          <p:nvPr/>
        </p:nvSpPr>
        <p:spPr>
          <a:xfrm>
            <a:off x="6300192" y="3140968"/>
            <a:ext cx="1440160" cy="2808312"/>
          </a:xfrm>
          <a:prstGeom prst="flowChartManualInp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043608" y="2204864"/>
            <a:ext cx="10951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Рис. 1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55976" y="332656"/>
            <a:ext cx="1122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Рис. 2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04248" y="2276872"/>
            <a:ext cx="10951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Рис. 3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115616" y="5445224"/>
            <a:ext cx="10951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Рис. 4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95936" y="5805264"/>
            <a:ext cx="10951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Рис. 5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444208" y="5949280"/>
            <a:ext cx="10951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Рис. 6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veciy.ru/origdocs/97/96407/96407_html_m7102637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4850"/>
          <a:stretch/>
        </p:blipFill>
        <p:spPr bwMode="auto">
          <a:xfrm>
            <a:off x="1259632" y="1628800"/>
            <a:ext cx="6720745" cy="3787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87624" y="908720"/>
            <a:ext cx="67687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Оцените себя: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554516" y="404664"/>
            <a:ext cx="1944216" cy="5529121"/>
            <a:chOff x="554516" y="404664"/>
            <a:chExt cx="1944216" cy="5529121"/>
          </a:xfrm>
        </p:grpSpPr>
        <p:sp>
          <p:nvSpPr>
            <p:cNvPr id="4" name="Блок-схема: ручное управление 3"/>
            <p:cNvSpPr/>
            <p:nvPr/>
          </p:nvSpPr>
          <p:spPr>
            <a:xfrm>
              <a:off x="611560" y="404664"/>
              <a:ext cx="1800200" cy="1296144"/>
            </a:xfrm>
            <a:prstGeom prst="flowChartManualOperatio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Блок-схема: ручной ввод 4"/>
            <p:cNvSpPr/>
            <p:nvPr/>
          </p:nvSpPr>
          <p:spPr>
            <a:xfrm rot="7602884">
              <a:off x="1058572" y="2117105"/>
              <a:ext cx="936104" cy="1944216"/>
            </a:xfrm>
            <a:prstGeom prst="flowChartManualInpu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Трапеция 5"/>
            <p:cNvSpPr/>
            <p:nvPr/>
          </p:nvSpPr>
          <p:spPr>
            <a:xfrm rot="17919274">
              <a:off x="567768" y="4385613"/>
              <a:ext cx="1800200" cy="1296144"/>
            </a:xfrm>
            <a:prstGeom prst="trapezoid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2627784" y="548680"/>
            <a:ext cx="60486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Найдите ошибку в определении трапеции: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Трапеция – это четырехугольник, у которого противоположные стороны параллельны</a:t>
            </a:r>
            <a:endParaRPr lang="ru-RU" sz="2800" b="1" i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83768" y="2924944"/>
            <a:ext cx="6048672" cy="1384995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Трапеция – это четырехугольник, у которого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две стороны параллельны, а две другие не параллельны</a:t>
            </a:r>
            <a:endParaRPr lang="ru-RU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699792" y="1988840"/>
            <a:ext cx="5653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Правильное определение трапеции: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620688"/>
            <a:ext cx="61269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Из каких элементов состоит трапеция?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рапеция 2"/>
          <p:cNvSpPr/>
          <p:nvPr/>
        </p:nvSpPr>
        <p:spPr>
          <a:xfrm>
            <a:off x="2411760" y="1988840"/>
            <a:ext cx="3528392" cy="2232248"/>
          </a:xfrm>
          <a:prstGeom prst="trapezoi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" name="Группа 9"/>
          <p:cNvGrpSpPr/>
          <p:nvPr/>
        </p:nvGrpSpPr>
        <p:grpSpPr>
          <a:xfrm>
            <a:off x="1979712" y="1412776"/>
            <a:ext cx="4404792" cy="3331532"/>
            <a:chOff x="1979712" y="1412776"/>
            <a:chExt cx="4404792" cy="3331532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1979712" y="4221088"/>
              <a:ext cx="44435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dirty="0" smtClean="0"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2771800" y="1412776"/>
              <a:ext cx="42351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dirty="0" smtClean="0">
                  <a:latin typeface="Times New Roman" pitchFamily="18" charset="0"/>
                  <a:cs typeface="Times New Roman" pitchFamily="18" charset="0"/>
                </a:rPr>
                <a:t>В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5148064" y="1412776"/>
              <a:ext cx="42351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dirty="0" smtClean="0"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5940152" y="4221088"/>
              <a:ext cx="44435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D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755576" y="4941168"/>
            <a:ext cx="70567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Назовите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углы при основании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AD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при основании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764704"/>
            <a:ext cx="81369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Решим устно: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Найдите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углы А и С трапеции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с основаниями А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и ВС, если угол &lt;В =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121</a:t>
            </a:r>
            <a:r>
              <a:rPr lang="ru-RU" sz="2800" baseline="300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а &lt;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= 43</a:t>
            </a:r>
            <a:r>
              <a:rPr lang="ru-RU" sz="2800" baseline="30000" dirty="0">
                <a:latin typeface="Times New Roman" pitchFamily="18" charset="0"/>
                <a:cs typeface="Times New Roman" pitchFamily="18" charset="0"/>
              </a:rPr>
              <a:t>0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2267744" y="2636912"/>
            <a:ext cx="4260776" cy="3259524"/>
            <a:chOff x="2051720" y="1412776"/>
            <a:chExt cx="4260776" cy="3259524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2051720" y="4149080"/>
              <a:ext cx="44435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dirty="0" smtClean="0"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2771800" y="1412776"/>
              <a:ext cx="42351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dirty="0" smtClean="0">
                  <a:latin typeface="Times New Roman" pitchFamily="18" charset="0"/>
                  <a:cs typeface="Times New Roman" pitchFamily="18" charset="0"/>
                </a:rPr>
                <a:t>В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5148064" y="1412776"/>
              <a:ext cx="42351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dirty="0" smtClean="0"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5868144" y="4149080"/>
              <a:ext cx="44435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D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8" name="Трапеция 7"/>
          <p:cNvSpPr/>
          <p:nvPr/>
        </p:nvSpPr>
        <p:spPr>
          <a:xfrm>
            <a:off x="2627784" y="3140968"/>
            <a:ext cx="3528392" cy="2232248"/>
          </a:xfrm>
          <a:prstGeom prst="trapezoi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Дуга 9"/>
          <p:cNvSpPr/>
          <p:nvPr/>
        </p:nvSpPr>
        <p:spPr>
          <a:xfrm rot="5965904">
            <a:off x="2679854" y="2381789"/>
            <a:ext cx="1152128" cy="936104"/>
          </a:xfrm>
          <a:prstGeom prst="arc">
            <a:avLst>
              <a:gd name="adj1" fmla="val 18377916"/>
              <a:gd name="adj2" fmla="val 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уга 10"/>
          <p:cNvSpPr/>
          <p:nvPr/>
        </p:nvSpPr>
        <p:spPr>
          <a:xfrm rot="15864664">
            <a:off x="5719320" y="5230256"/>
            <a:ext cx="853722" cy="619893"/>
          </a:xfrm>
          <a:prstGeom prst="arc">
            <a:avLst>
              <a:gd name="adj1" fmla="val 18377916"/>
              <a:gd name="adj2" fmla="val 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Дуга 11"/>
          <p:cNvSpPr/>
          <p:nvPr/>
        </p:nvSpPr>
        <p:spPr>
          <a:xfrm rot="15864664">
            <a:off x="5381819" y="5179607"/>
            <a:ext cx="1301563" cy="747258"/>
          </a:xfrm>
          <a:prstGeom prst="arc">
            <a:avLst>
              <a:gd name="adj1" fmla="val 18377916"/>
              <a:gd name="adj2" fmla="val 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275856" y="3429000"/>
            <a:ext cx="8435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121</a:t>
            </a:r>
            <a:r>
              <a:rPr lang="ru-RU" sz="2800" baseline="30000" dirty="0" smtClean="0">
                <a:latin typeface="Times New Roman" pitchFamily="18" charset="0"/>
                <a:cs typeface="Times New Roman" pitchFamily="18" charset="0"/>
              </a:rPr>
              <a:t>0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076056" y="4581128"/>
            <a:ext cx="6639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43</a:t>
            </a:r>
            <a:r>
              <a:rPr lang="ru-RU" sz="2800" baseline="30000" dirty="0" smtClean="0">
                <a:latin typeface="Times New Roman" pitchFamily="18" charset="0"/>
                <a:cs typeface="Times New Roman" pitchFamily="18" charset="0"/>
              </a:rPr>
              <a:t>0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548680"/>
            <a:ext cx="82089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Найдите ошибку в 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определение высоты трапеции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Высотой трапеции называют отрезок, опущенный из любой точки прямой, содержащей одно из оснований, на прямую содержащую другое основание.</a:t>
            </a:r>
            <a:endParaRPr lang="ru-RU" b="1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 rot="16200000">
            <a:off x="3412126" y="2140604"/>
            <a:ext cx="1944216" cy="5529121"/>
            <a:chOff x="554516" y="404664"/>
            <a:chExt cx="1944216" cy="5529121"/>
          </a:xfrm>
        </p:grpSpPr>
        <p:sp>
          <p:nvSpPr>
            <p:cNvPr id="4" name="Блок-схема: ручное управление 3"/>
            <p:cNvSpPr/>
            <p:nvPr/>
          </p:nvSpPr>
          <p:spPr>
            <a:xfrm>
              <a:off x="611560" y="404664"/>
              <a:ext cx="1800200" cy="1296144"/>
            </a:xfrm>
            <a:prstGeom prst="flowChartManualOperatio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Блок-схема: ручной ввод 4"/>
            <p:cNvSpPr/>
            <p:nvPr/>
          </p:nvSpPr>
          <p:spPr>
            <a:xfrm rot="7602884">
              <a:off x="1058572" y="2117105"/>
              <a:ext cx="936104" cy="1944216"/>
            </a:xfrm>
            <a:prstGeom prst="flowChartManualInpu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Трапеция 5"/>
            <p:cNvSpPr/>
            <p:nvPr/>
          </p:nvSpPr>
          <p:spPr>
            <a:xfrm rot="17919274">
              <a:off x="567768" y="4385613"/>
              <a:ext cx="1800200" cy="1296144"/>
            </a:xfrm>
            <a:prstGeom prst="trapezoid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899592" y="1052736"/>
            <a:ext cx="7344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Правильное определение высоты трапеции: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99592" y="1700808"/>
            <a:ext cx="734481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Высотой трапеции называют перпендикуляр, опущенный из любой точки прямой, содержащей одно из оснований, на прямую содержащую другое основание.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620688"/>
            <a:ext cx="77768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из отрезков являются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высотами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трапеции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?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рапеция 2"/>
          <p:cNvSpPr/>
          <p:nvPr/>
        </p:nvSpPr>
        <p:spPr>
          <a:xfrm>
            <a:off x="2411760" y="1988840"/>
            <a:ext cx="3528392" cy="2232248"/>
          </a:xfrm>
          <a:prstGeom prst="trapezoi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1979712" y="1412776"/>
            <a:ext cx="4404792" cy="3331532"/>
            <a:chOff x="1979712" y="1412776"/>
            <a:chExt cx="4404792" cy="3331532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1979712" y="4221088"/>
              <a:ext cx="44435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dirty="0" smtClean="0"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771800" y="1412776"/>
              <a:ext cx="42351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dirty="0" smtClean="0">
                  <a:latin typeface="Times New Roman" pitchFamily="18" charset="0"/>
                  <a:cs typeface="Times New Roman" pitchFamily="18" charset="0"/>
                </a:rPr>
                <a:t>В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5148064" y="1412776"/>
              <a:ext cx="423514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dirty="0" smtClean="0"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5940152" y="4221088"/>
              <a:ext cx="44435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D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cxnSp>
        <p:nvCxnSpPr>
          <p:cNvPr id="14" name="Прямая соединительная линия 13"/>
          <p:cNvCxnSpPr/>
          <p:nvPr/>
        </p:nvCxnSpPr>
        <p:spPr>
          <a:xfrm>
            <a:off x="2987824" y="1988840"/>
            <a:ext cx="0" cy="2232248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2411760" y="1988840"/>
            <a:ext cx="2952328" cy="2232248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2987824" y="1988840"/>
            <a:ext cx="2952328" cy="2232248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2699792" y="2996952"/>
            <a:ext cx="2970330" cy="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2771800" y="429309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195736" y="2636912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724128" y="2636912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5364088" y="1988840"/>
            <a:ext cx="0" cy="2232248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563888" y="1988840"/>
            <a:ext cx="0" cy="2232248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3347864" y="429309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148064" y="4293096"/>
            <a:ext cx="5036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347864" y="141277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Х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980728"/>
            <a:ext cx="561662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 называется отрезок, который соединяет середины боковых сторон трапеции?</a:t>
            </a:r>
          </a:p>
          <a:p>
            <a:endParaRPr lang="ru-RU" sz="2800" b="1" i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* Высота</a:t>
            </a:r>
          </a:p>
          <a:p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* Медиана</a:t>
            </a:r>
          </a:p>
          <a:p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* Биссектриса</a:t>
            </a:r>
          </a:p>
          <a:p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* Средняя линия</a:t>
            </a:r>
          </a:p>
          <a:p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* Основание</a:t>
            </a:r>
          </a:p>
          <a:p>
            <a:endParaRPr lang="ru-RU" sz="2800" b="1" i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6372200" y="692696"/>
            <a:ext cx="1944216" cy="5529121"/>
            <a:chOff x="554516" y="404664"/>
            <a:chExt cx="1944216" cy="5529121"/>
          </a:xfrm>
        </p:grpSpPr>
        <p:sp>
          <p:nvSpPr>
            <p:cNvPr id="4" name="Блок-схема: ручное управление 3"/>
            <p:cNvSpPr/>
            <p:nvPr/>
          </p:nvSpPr>
          <p:spPr>
            <a:xfrm>
              <a:off x="611560" y="404664"/>
              <a:ext cx="1800200" cy="1296144"/>
            </a:xfrm>
            <a:prstGeom prst="flowChartManualOperation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Блок-схема: ручной ввод 4"/>
            <p:cNvSpPr/>
            <p:nvPr/>
          </p:nvSpPr>
          <p:spPr>
            <a:xfrm rot="7602884">
              <a:off x="1058572" y="2117105"/>
              <a:ext cx="936104" cy="1944216"/>
            </a:xfrm>
            <a:prstGeom prst="flowChartManualInpu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Трапеция 5"/>
            <p:cNvSpPr/>
            <p:nvPr/>
          </p:nvSpPr>
          <p:spPr>
            <a:xfrm rot="17919274">
              <a:off x="567768" y="4385613"/>
              <a:ext cx="1800200" cy="1296144"/>
            </a:xfrm>
            <a:prstGeom prst="trapezoid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8" name="Прямая соединительная линия 7"/>
          <p:cNvCxnSpPr/>
          <p:nvPr/>
        </p:nvCxnSpPr>
        <p:spPr>
          <a:xfrm>
            <a:off x="1115616" y="4005064"/>
            <a:ext cx="2376264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76672"/>
            <a:ext cx="77768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На каком из рисунков отрезок ТО является средней линией трапеции </a:t>
            </a:r>
            <a:r>
              <a:rPr lang="en-US" sz="2800" dirty="0" smtClean="0"/>
              <a:t>ABCD</a:t>
            </a:r>
            <a:r>
              <a:rPr lang="ru-RU" sz="2800" dirty="0" smtClean="0"/>
              <a:t>?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555776" y="256490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95536" y="1988840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95536" y="4869160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D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555776" y="4365104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644008" y="1484784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043608" y="5805264"/>
            <a:ext cx="10054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Рис.1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Блок-схема: ручное управление 27"/>
          <p:cNvSpPr/>
          <p:nvPr/>
        </p:nvSpPr>
        <p:spPr>
          <a:xfrm rot="16200000">
            <a:off x="287524" y="2816932"/>
            <a:ext cx="2808312" cy="1728192"/>
          </a:xfrm>
          <a:prstGeom prst="flowChartManualOperati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Блок-схема: ручной ввод 28"/>
          <p:cNvSpPr/>
          <p:nvPr/>
        </p:nvSpPr>
        <p:spPr>
          <a:xfrm rot="5400000">
            <a:off x="5847497" y="1145391"/>
            <a:ext cx="1425197" cy="2968079"/>
          </a:xfrm>
          <a:prstGeom prst="flowChartManualInp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Трапеция 29"/>
          <p:cNvSpPr/>
          <p:nvPr/>
        </p:nvSpPr>
        <p:spPr>
          <a:xfrm rot="12519274">
            <a:off x="3673936" y="4241419"/>
            <a:ext cx="2629240" cy="1731155"/>
          </a:xfrm>
          <a:prstGeom prst="trapezoi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6300192" y="3429000"/>
            <a:ext cx="10054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Рис.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644008" y="321297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956376" y="321297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524328" y="1484784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D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5" name="Прямая соединительная линия 34"/>
          <p:cNvCxnSpPr>
            <a:endCxn id="28" idx="1"/>
          </p:cNvCxnSpPr>
          <p:nvPr/>
        </p:nvCxnSpPr>
        <p:spPr>
          <a:xfrm>
            <a:off x="1691680" y="2564904"/>
            <a:ext cx="0" cy="2239449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>
            <a:stCxn id="29" idx="2"/>
          </p:cNvCxnSpPr>
          <p:nvPr/>
        </p:nvCxnSpPr>
        <p:spPr>
          <a:xfrm flipV="1">
            <a:off x="5076056" y="2564623"/>
            <a:ext cx="2671271" cy="64808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>
            <a:stCxn id="30" idx="3"/>
            <a:endCxn id="30" idx="1"/>
          </p:cNvCxnSpPr>
          <p:nvPr/>
        </p:nvCxnSpPr>
        <p:spPr>
          <a:xfrm>
            <a:off x="4024834" y="4580366"/>
            <a:ext cx="1927445" cy="105326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Прямоугольник 49"/>
          <p:cNvSpPr/>
          <p:nvPr/>
        </p:nvSpPr>
        <p:spPr>
          <a:xfrm>
            <a:off x="3779912" y="5949280"/>
            <a:ext cx="10054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Рис.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3275856" y="5373216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3779912" y="3212976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6588224" y="4581128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5148064" y="6334780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D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971600" y="1916832"/>
            <a:ext cx="6527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 c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1835696" y="2204864"/>
            <a:ext cx="6527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 c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971600" y="5013176"/>
            <a:ext cx="6527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1907704" y="4725144"/>
            <a:ext cx="6527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 c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4427984" y="2060848"/>
            <a:ext cx="6527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4427984" y="2780928"/>
            <a:ext cx="6527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7596336" y="1916832"/>
            <a:ext cx="6527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7884368" y="2636912"/>
            <a:ext cx="6527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3419872" y="3861048"/>
            <a:ext cx="6527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3203848" y="4653136"/>
            <a:ext cx="6527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6300192" y="5157192"/>
            <a:ext cx="6527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5580112" y="5877272"/>
            <a:ext cx="6527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 c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1547664" y="2060848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1475656" y="4797152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4644008" y="2348880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3635896" y="4221088"/>
            <a:ext cx="4042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7740352" y="2276872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5940152" y="5517232"/>
            <a:ext cx="4443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176</TotalTime>
  <Words>737</Words>
  <Application>Microsoft Office PowerPoint</Application>
  <PresentationFormat>Экран (4:3)</PresentationFormat>
  <Paragraphs>195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Эркер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32</cp:revision>
  <dcterms:created xsi:type="dcterms:W3CDTF">2020-11-08T17:07:45Z</dcterms:created>
  <dcterms:modified xsi:type="dcterms:W3CDTF">2020-12-17T19:00:13Z</dcterms:modified>
</cp:coreProperties>
</file>