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sldIdLst>
    <p:sldId id="328" r:id="rId3"/>
    <p:sldId id="292" r:id="rId4"/>
    <p:sldId id="313" r:id="rId5"/>
    <p:sldId id="325" r:id="rId6"/>
    <p:sldId id="324" r:id="rId7"/>
    <p:sldId id="318" r:id="rId8"/>
    <p:sldId id="320" r:id="rId9"/>
    <p:sldId id="304" r:id="rId10"/>
    <p:sldId id="308" r:id="rId11"/>
    <p:sldId id="282" r:id="rId12"/>
    <p:sldId id="289" r:id="rId13"/>
    <p:sldId id="306" r:id="rId14"/>
    <p:sldId id="307" r:id="rId15"/>
    <p:sldId id="274" r:id="rId16"/>
    <p:sldId id="316" r:id="rId17"/>
    <p:sldId id="305" r:id="rId18"/>
    <p:sldId id="268" r:id="rId19"/>
    <p:sldId id="294" r:id="rId20"/>
    <p:sldId id="330" r:id="rId21"/>
    <p:sldId id="332" r:id="rId22"/>
    <p:sldId id="279" r:id="rId23"/>
    <p:sldId id="295" r:id="rId24"/>
    <p:sldId id="346" r:id="rId25"/>
    <p:sldId id="322" r:id="rId26"/>
    <p:sldId id="341" r:id="rId27"/>
    <p:sldId id="296" r:id="rId28"/>
    <p:sldId id="299" r:id="rId29"/>
    <p:sldId id="300" r:id="rId30"/>
    <p:sldId id="333" r:id="rId31"/>
    <p:sldId id="334" r:id="rId32"/>
    <p:sldId id="348" r:id="rId33"/>
    <p:sldId id="270" r:id="rId34"/>
    <p:sldId id="335" r:id="rId35"/>
    <p:sldId id="336" r:id="rId36"/>
    <p:sldId id="337" r:id="rId37"/>
    <p:sldId id="338" r:id="rId38"/>
    <p:sldId id="339" r:id="rId39"/>
    <p:sldId id="342" r:id="rId40"/>
    <p:sldId id="303" r:id="rId41"/>
    <p:sldId id="344" r:id="rId42"/>
    <p:sldId id="345" r:id="rId43"/>
    <p:sldId id="327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FF99FF"/>
    <a:srgbClr val="572709"/>
    <a:srgbClr val="660033"/>
    <a:srgbClr val="24D307"/>
    <a:srgbClr val="E86F2C"/>
    <a:srgbClr val="4F4C11"/>
    <a:srgbClr val="FF9900"/>
    <a:srgbClr val="7E36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2966" autoAdjust="0"/>
  </p:normalViewPr>
  <p:slideViewPr>
    <p:cSldViewPr>
      <p:cViewPr>
        <p:scale>
          <a:sx n="68" d="100"/>
          <a:sy n="68" d="100"/>
        </p:scale>
        <p:origin x="11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D9D620-D0F5-457B-A339-B1780CDD407D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E312A-6D51-43AD-A73F-849A0755F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6CB92C-D40A-4EA9-94C8-46CA7064349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1FB260-E955-4235-846B-8A1B19EBE8F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Обручение</a:t>
            </a:r>
            <a:r>
              <a:rPr lang="ru-RU" baseline="0" dirty="0" smtClean="0"/>
              <a:t> - </a:t>
            </a:r>
            <a:r>
              <a:rPr lang="en-US" baseline="0" dirty="0" smtClean="0"/>
              <a:t>http://stat20.privet.ru/lr/0c0cf92ff23bc53fb0cdab50ac468361</a:t>
            </a:r>
            <a:endParaRPr lang="ru-RU" baseline="0" dirty="0" smtClean="0"/>
          </a:p>
          <a:p>
            <a:r>
              <a:rPr lang="ru-RU" dirty="0" smtClean="0"/>
              <a:t>Венец</a:t>
            </a:r>
            <a:r>
              <a:rPr lang="ru-RU" baseline="0" dirty="0" smtClean="0"/>
              <a:t> - </a:t>
            </a:r>
            <a:r>
              <a:rPr lang="en-US" baseline="0" dirty="0" smtClean="0"/>
              <a:t>http://rusmudr.ru/wp-content/uploads/2012/06/finift608_popup.jpg</a:t>
            </a:r>
            <a:endParaRPr lang="ru-RU" baseline="0" dirty="0" smtClean="0"/>
          </a:p>
          <a:p>
            <a:r>
              <a:rPr lang="ru-RU" baseline="0" dirty="0" smtClean="0"/>
              <a:t>Кольца - </a:t>
            </a:r>
            <a:r>
              <a:rPr lang="en-US" baseline="0" dirty="0" smtClean="0"/>
              <a:t>http://cs5286.userapi.com/u87869345/-14/x_3f2c0892.jpg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B2F68-B52D-4A05-9B7E-6C69870DF9E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0214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923319-CE1C-417C-A34D-E629FC9F1A7E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http://i.i.ua/cards/pic/0/7/70270.jpg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B2F68-B52D-4A05-9B7E-6C69870DF9E6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214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B2F68-B52D-4A05-9B7E-6C69870DF9E6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214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1003D-397B-462B-A176-E34755BE07D2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96A1-D5CF-40C1-B719-4ECCD6A99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57EB-9108-4DFB-A66E-C9250F73E849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BA13-8618-4D0C-8F4A-7CE6C7454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650D-C3FD-410B-8287-18A57730A02B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1999-5BC2-4DC1-8F67-8C160E294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5FDB3-52EA-4D05-8DAB-3EC8F12450C6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3E699-9369-4D78-AFB2-72B4267CF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21258-D69C-4CBA-AB9E-5DD1EE856ED2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B9066-8B2F-452C-9B1C-C0E430BC9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8F5D9-6D66-44FF-8E4A-E7B1B9716917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E64F1-5E27-4AB1-93CA-32FC5A0A4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C1D3-40E1-4F9D-B510-3D0E2B657D31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F32D-C2D1-4AD8-A50C-19424C934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2F5E-FC71-4517-8B4C-AC0C7314282C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BAE3-47C4-4458-BA38-D3AE4E1E4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9FB2F-CE53-4B90-B41C-5066390BBF65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027AF-E1FA-41A7-A778-91F5EBAE5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18FD1-66B0-4ED8-B45F-C9486854B19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A7BE-DBD7-4A97-88D3-7F9A5460B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3970-7C3A-4D09-BF73-0D7A16984D77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D8F34-BA22-48E6-B4AB-856D88F10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9EB9F-CA46-4C91-9C26-13F0CFE9C5C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A6BE-3CF2-4A81-8A2D-B3AABAD89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87A7-E11B-44B4-A5A0-CE3A7DDE75EE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8FC00-F198-4856-9648-BFBBF806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258A-30DC-492F-8980-4536F39A87F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309E-55B5-4D99-94F0-94D2DC581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710F4-F8C7-4583-A585-1ABE759ED4BC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5CF2D-914F-4AB2-A9F8-65C2C6860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0E0F5-8089-49DF-AF48-530F0E7A4EC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E2A4A-B561-45EB-B94C-4525CB423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6500-89C7-4153-9C40-3232E13C75E9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0116F-0BBE-4257-9A52-F1412D111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34FD7-16F0-4188-A818-54FDCDC0C66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27DBE-113F-4BF3-BCBE-BFABBC3D8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2C53D-CE27-43C0-9DD0-8BED61CA487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D2024-0847-48EB-B310-53C660BB4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D0197-B05C-4C69-BD28-65F795FABB62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E6A10-F9A9-43CF-B360-F24E55F97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EF5FA-644B-4CB2-B42F-C9BFDB230051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502B7-03B1-47FC-B58B-4E5C40A85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2125D-4280-41D2-A768-88897A3E727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7CE6-AE13-42D9-9E15-4F2AD4971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19ED53-9699-4A20-8791-A793BF92666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1E271F-1ABF-486B-9D73-E7085907C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>
    <p:cover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640639A-F1AC-457D-986E-01D7CE5CE2E6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273E13E-FAC6-4191-B14B-92DBDEDBF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cover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86;&#1082;&#1091;&#1084;&#1077;&#1085;&#1090;&#1099;%20&#1063;&#1072;&#1083;&#1072;&#1073;&#1103;&#1085;\&#1050;&#1054;&#1053;&#1050;&#1059;&#1056;&#1057;&#1067;\&#1050;&#1086;&#1085;&#1082;&#1091;&#1088;&#1089;%20&#1053;&#1088;&#1072;&#1074;&#1089;&#1090;&#1074;&#1077;&#1085;&#1085;&#1099;&#1081;%20&#1074;&#1099;&#1073;&#1086;&#1088;\&#1061;&#1088;&#1080;&#1089;&#1090;&#1080;&#1072;&#1085;&#1089;&#1082;&#1072;&#1103;%20&#1057;&#1077;&#1084;&#1100;&#1103;%20%20%20&#1087;&#1088;&#1080;&#1083;&#1086;&#1078;&#1077;&#1085;&#1080;&#1103;\&#1084;&#1091;&#1079;&#1099;&#1082;&#1072;%20&#1076;&#1083;&#1103;%20&#1087;&#1088;&#1080;&#1090;&#1095;&#1080;_(iPlayer.fm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Relationship Id="rId1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4;&#1086;&#1082;&#1091;&#1084;&#1077;&#1085;&#1090;&#1099;%20&#1063;&#1072;&#1083;&#1072;&#1073;&#1103;&#1085;\&#1050;&#1054;&#1053;&#1050;&#1059;&#1056;&#1057;&#1067;\&#1050;&#1086;&#1085;&#1082;&#1091;&#1088;&#1089;%20&#1053;&#1088;&#1072;&#1074;&#1089;&#1090;&#1074;&#1077;&#1085;&#1085;&#1099;&#1081;%20&#1074;&#1099;&#1073;&#1086;&#1088;\&#1061;&#1088;&#1080;&#1089;&#1090;&#1080;&#1072;&#1085;&#1089;&#1082;&#1072;&#1103;%20&#1057;&#1077;&#1084;&#1100;&#1103;%20%20%20&#1087;&#1088;&#1080;&#1083;&#1086;&#1078;&#1077;&#1085;&#1080;&#1103;\&#1057;&#1074;&#1103;&#1090;&#1099;&#1077;%20&#1087;&#1086;&#1082;&#1088;&#1086;&#1074;&#1080;&#1090;&#1077;&#1083;&#1080;%20&#1089;&#1077;&#1084;&#1100;&#1080;MSWMM_0001_xvid.avi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57;&#1103;&#1090;&#1099;&#1077;%20&#1087;&#1086;&#1082;&#1088;&#1086;&#1074;&#1080;&#1090;&#1077;&#1083;&#1080;.mp3" TargetMode="External"/><Relationship Id="rId5" Type="http://schemas.openxmlformats.org/officeDocument/2006/relationships/image" Target="../media/image8.gif"/><Relationship Id="rId4" Type="http://schemas.openxmlformats.org/officeDocument/2006/relationships/image" Target="../media/image6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wm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wmf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86;&#1082;&#1091;&#1084;&#1077;&#1085;&#1090;&#1099;%20&#1063;&#1072;&#1083;&#1072;&#1073;&#1103;&#1085;\&#1050;&#1054;&#1053;&#1050;&#1059;&#1056;&#1057;&#1067;\&#1050;&#1086;&#1085;&#1082;&#1091;&#1088;&#1089;%20&#1053;&#1088;&#1072;&#1074;&#1089;&#1090;&#1074;&#1077;&#1085;&#1085;&#1099;&#1081;%20&#1074;&#1099;&#1073;&#1086;&#1088;\&#1061;&#1088;&#1080;&#1089;&#1090;&#1080;&#1072;&#1085;&#1089;&#1082;&#1072;&#1103;%20&#1057;&#1077;&#1084;&#1100;&#1103;%20%20%20&#1087;&#1088;&#1080;&#1083;&#1086;&#1078;&#1077;&#1085;&#1080;&#1103;\&#1044;&#1086;&#1084;,%20&#1074;%20&#1082;&#1086;&#1090;&#1086;&#1088;&#1086;&#1084;%20&#1078;&#1080;&#1074;&#1077;&#1084;.wma" TargetMode="External"/><Relationship Id="rId6" Type="http://schemas.openxmlformats.org/officeDocument/2006/relationships/image" Target="../media/image71.png"/><Relationship Id="rId5" Type="http://schemas.openxmlformats.org/officeDocument/2006/relationships/slide" Target="slide17.xml"/><Relationship Id="rId4" Type="http://schemas.openxmlformats.org/officeDocument/2006/relationships/image" Target="../media/image70.jpeg"/><Relationship Id="rId9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iplayer.fm/q/%D0%B4%D1%83%D1%88%D0%B5%D0%B2%D0%BD%D0%B0%D1%8F/" TargetMode="External"/><Relationship Id="rId3" Type="http://schemas.openxmlformats.org/officeDocument/2006/relationships/hyperlink" Target="http://pritchi.ru/id_2856" TargetMode="External"/><Relationship Id="rId7" Type="http://schemas.openxmlformats.org/officeDocument/2006/relationships/hyperlink" Target="http://briefly.ru/_/povest_o_petre_i_fevronii_muromskih/" TargetMode="External"/><Relationship Id="rId2" Type="http://schemas.openxmlformats.org/officeDocument/2006/relationships/hyperlink" Target="http://yandex.ru/images/search?text=&#1082;&#1072;&#1088;&#1090;&#1080;&#1085;&#1082;&#1080;%20&#1091;&#1076;&#1086;&#1076;&#1099;&amp;img_ur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rasivye-stihi.3dn.ru/load/o_seme/krasivye_stikhi_o_seme/51-1-0-117" TargetMode="External"/><Relationship Id="rId5" Type="http://schemas.openxmlformats.org/officeDocument/2006/relationships/hyperlink" Target="http://vseposlovici.ru/2010/12/20/poslovicy-o-seme/" TargetMode="External"/><Relationship Id="rId4" Type="http://schemas.openxmlformats.org/officeDocument/2006/relationships/hyperlink" Target="http://ped-kopilka.ru/poslovicy-i-pogovorki/poslovicy-i-pogovorki-o-seme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Documents and Settings\Администратор\Рабочий стол\счастливая семья\P1010049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259632" y="324036"/>
            <a:ext cx="6984776" cy="425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2"/>
          <p:cNvSpPr>
            <a:spLocks noChangeArrowheads="1" noChangeShapeType="1" noTextEdit="1"/>
          </p:cNvSpPr>
          <p:nvPr/>
        </p:nvSpPr>
        <p:spPr bwMode="auto">
          <a:xfrm>
            <a:off x="1428750" y="1214438"/>
            <a:ext cx="657225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pic>
        <p:nvPicPr>
          <p:cNvPr id="13316" name="Picture 2" descr="D:\Картинки\счастливая семья\cb938ec29c932d10ca097d452e7d9ca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2928938"/>
            <a:ext cx="157162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Прямоугольник 4"/>
          <p:cNvSpPr>
            <a:spLocks noChangeArrowheads="1"/>
          </p:cNvSpPr>
          <p:nvPr/>
        </p:nvSpPr>
        <p:spPr bwMode="auto">
          <a:xfrm>
            <a:off x="899592" y="1052735"/>
            <a:ext cx="763284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Не нужен и клад, коль у мужа и жены лад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4653136"/>
            <a:ext cx="5580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Чалабян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Татьяна Владимировна</a:t>
            </a:r>
          </a:p>
          <a:p>
            <a:pPr algn="r"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ОРКСЭ и ОДНКНР,           технологии и  искусства.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5805264"/>
            <a:ext cx="6840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Алексеево-Тузловская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defRPr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2021г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Documents and Settings\User\Рабочий стол\Lovely_illustration_of_Happy_family_at_tea_time_wallcoo.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-95250"/>
            <a:ext cx="9607550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0" y="-242888"/>
            <a:ext cx="95726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endParaRPr lang="ru-RU" altLang="ru-RU" sz="24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buFont typeface="Arial" charset="0"/>
              <a:buNone/>
            </a:pPr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alt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живущих вместе близких родственников, сплоченных общими интересами</a:t>
            </a:r>
            <a:r>
              <a:rPr lang="ru-RU" alt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Font typeface="Arial" charset="0"/>
              <a:buNone/>
            </a:pPr>
            <a:r>
              <a:rPr lang="ru-RU" alt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С.И.Ожегов</a:t>
            </a:r>
          </a:p>
          <a:p>
            <a:endParaRPr lang="ru-RU" altLang="ru-RU" sz="24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alt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совокупность близких родственников, живущих вместе.</a:t>
            </a:r>
          </a:p>
          <a:p>
            <a:pPr algn="ctr">
              <a:lnSpc>
                <a:spcPct val="150000"/>
              </a:lnSpc>
            </a:pPr>
            <a:r>
              <a:rPr lang="ru-RU" alt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В.И.Даль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6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7"/>
          <p:cNvSpPr txBox="1">
            <a:spLocks noChangeArrowheads="1"/>
          </p:cNvSpPr>
          <p:nvPr/>
        </p:nvSpPr>
        <p:spPr bwMode="auto">
          <a:xfrm>
            <a:off x="179388" y="188913"/>
            <a:ext cx="87534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alt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основанная на браке или кровном родстве малая группа людей, связанных общностью быта, взаимной помощью</a:t>
            </a:r>
            <a:r>
              <a:rPr lang="ru-RU" alt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   </a:t>
            </a:r>
          </a:p>
          <a:p>
            <a:pPr algn="ctr"/>
            <a:r>
              <a:rPr lang="ru-RU" altLang="ru-RU" sz="3200" b="1" dirty="0">
                <a:solidFill>
                  <a:srgbClr val="0070C0"/>
                </a:solidFill>
                <a:latin typeface="Comic Sans MS" pitchFamily="66" charset="0"/>
              </a:rPr>
              <a:t>                                      БЭС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3"/>
          <p:cNvSpPr txBox="1">
            <a:spLocks noChangeArrowheads="1"/>
          </p:cNvSpPr>
          <p:nvPr/>
        </p:nvSpPr>
        <p:spPr bwMode="auto">
          <a:xfrm>
            <a:off x="250825" y="0"/>
            <a:ext cx="8713788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 -</a:t>
            </a:r>
            <a:r>
              <a:rPr lang="ru-RU" alt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маленький ковчег, призванный ограждать детей от беды.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11413" y="1052513"/>
            <a:ext cx="5832475" cy="1470025"/>
          </a:xfrm>
        </p:spPr>
        <p:txBody>
          <a:bodyPr/>
          <a:lstStyle/>
          <a:p>
            <a:pPr algn="r" eaLnBrk="1" hangingPunct="1">
              <a:lnSpc>
                <a:spcPct val="150000"/>
              </a:lnSpc>
              <a:defRPr/>
            </a:pP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детей, что 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цветок </a:t>
            </a:r>
            <a:r>
              <a:rPr lang="ru-RU" sz="4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запаха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Times New Roman" pitchFamily="18" charset="0"/>
              </a:rPr>
              <a:t>  </a:t>
            </a:r>
            <a:r>
              <a:rPr lang="ru-RU" altLang="ru-RU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altLang="ru-RU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altLang="ru-RU" dirty="0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2"/>
          <p:cNvSpPr txBox="1">
            <a:spLocks noChangeArrowheads="1"/>
          </p:cNvSpPr>
          <p:nvPr/>
        </p:nvSpPr>
        <p:spPr bwMode="auto">
          <a:xfrm>
            <a:off x="179388" y="0"/>
            <a:ext cx="89646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появилось слово семья?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Documents and Settings\User\Рабочий стол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1908175" y="0"/>
            <a:ext cx="4440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5400" b="1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32363" y="620713"/>
            <a:ext cx="32400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</a:t>
            </a:r>
          </a:p>
        </p:txBody>
      </p:sp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4211638" y="5157788"/>
            <a:ext cx="38163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b="1">
                <a:solidFill>
                  <a:srgbClr val="FF0000"/>
                </a:solidFill>
              </a:rPr>
              <a:t>  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24128" y="1916832"/>
            <a:ext cx="22320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семя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 Николая 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313" y="369361"/>
            <a:ext cx="87153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800" b="1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Чти отца твоего и матерь твою, да благо </a:t>
            </a:r>
            <a:r>
              <a:rPr lang="ru-RU" sz="4800" b="1" spc="50" dirty="0" err="1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</a:t>
            </a:r>
            <a:r>
              <a:rPr lang="ru-RU" sz="4800" b="1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будет, и да </a:t>
            </a:r>
            <a:r>
              <a:rPr lang="ru-RU" sz="4800" b="1" spc="50" dirty="0" err="1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долголетен</a:t>
            </a:r>
            <a:r>
              <a:rPr lang="ru-RU" sz="4800" b="1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800" b="1" spc="50" dirty="0" err="1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будеши</a:t>
            </a:r>
            <a:r>
              <a:rPr lang="ru-RU" sz="4800" b="1" spc="50" dirty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земли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Documents and Settings\Администратор\Рабочий стол\счастливая семья\P101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4868" y="2969950"/>
            <a:ext cx="4529133" cy="348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85813" y="357188"/>
            <a:ext cx="76803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На чем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строится </a:t>
            </a:r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семья?</a:t>
            </a:r>
          </a:p>
          <a:p>
            <a:pPr algn="ctr"/>
            <a:r>
              <a:rPr lang="ru-RU" sz="3600" b="1" dirty="0">
                <a:latin typeface="Monotype Corsiva" pitchFamily="66" charset="0"/>
              </a:rPr>
              <a:t>        Основа семьи - любовь.</a:t>
            </a:r>
            <a:endParaRPr lang="ru-RU" sz="3600" b="1" i="1" u="sng" dirty="0">
              <a:latin typeface="Monotype Corsiva" pitchFamily="66" charset="0"/>
            </a:endParaRPr>
          </a:p>
          <a:p>
            <a:pPr algn="ctr"/>
            <a:r>
              <a:rPr lang="ru-RU" sz="3600" b="1" dirty="0">
                <a:latin typeface="Monotype Corsiva" pitchFamily="66" charset="0"/>
              </a:rPr>
              <a:t>Семья – это общий дом, и общие дела, и близкие человеческие отношения.</a:t>
            </a:r>
            <a:endParaRPr lang="ru-RU" sz="3600" b="1" i="1" u="sng" dirty="0">
              <a:latin typeface="Monotype Corsiva" pitchFamily="66" charset="0"/>
            </a:endParaRPr>
          </a:p>
          <a:p>
            <a:r>
              <a:rPr lang="ru-RU" sz="3200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TextBox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39888" y="2419350"/>
            <a:ext cx="622458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Прямоугольник 3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764703"/>
            <a:ext cx="6984776" cy="453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музыка для притчи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17240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Администратор\Рабочий стол\счастливая семья\P1010032.JPG"/>
          <p:cNvPicPr>
            <a:picLocks noChangeAspect="1" noChangeArrowheads="1"/>
          </p:cNvPicPr>
          <p:nvPr/>
        </p:nvPicPr>
        <p:blipFill>
          <a:blip r:embed="rId2" cstate="print">
            <a:lum bright="14000"/>
          </a:blip>
          <a:srcRect/>
          <a:stretch>
            <a:fillRect/>
          </a:stretch>
        </p:blipFill>
        <p:spPr bwMode="auto">
          <a:xfrm>
            <a:off x="2195736" y="2636912"/>
            <a:ext cx="5292080" cy="396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39552" y="404664"/>
            <a:ext cx="8208912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3300"/>
                </a:solidFill>
                <a:latin typeface="Georgia" pitchFamily="18" charset="0"/>
              </a:rPr>
              <a:t>Какими качествами должны обладать члены семьи, что бы жить в мире?</a:t>
            </a:r>
          </a:p>
          <a:p>
            <a:endParaRPr lang="ru-RU" sz="4400" b="1" dirty="0">
              <a:latin typeface="Monotype Corsiva" pitchFamily="66" charset="0"/>
            </a:endParaRPr>
          </a:p>
          <a:p>
            <a:r>
              <a:rPr lang="ru-RU" sz="4400" b="1" dirty="0">
                <a:latin typeface="Monotype Corsiva" pitchFamily="66" charset="0"/>
              </a:rPr>
              <a:t> </a:t>
            </a:r>
            <a:r>
              <a:rPr lang="ru-RU" sz="4400" b="1" dirty="0" smtClean="0">
                <a:latin typeface="Monotype Corsiva" pitchFamily="66" charset="0"/>
              </a:rPr>
              <a:t>                  1</a:t>
            </a:r>
            <a:r>
              <a:rPr lang="ru-RU" sz="4400" b="1" dirty="0">
                <a:latin typeface="Monotype Corsiva" pitchFamily="66" charset="0"/>
              </a:rPr>
              <a:t>. Терпением</a:t>
            </a:r>
            <a:endParaRPr lang="ru-RU" sz="4400" b="1" i="1" u="sng" dirty="0">
              <a:latin typeface="Monotype Corsiva" pitchFamily="66" charset="0"/>
            </a:endParaRPr>
          </a:p>
          <a:p>
            <a:r>
              <a:rPr lang="ru-RU" sz="4400" b="1" dirty="0" smtClean="0">
                <a:latin typeface="Monotype Corsiva" pitchFamily="66" charset="0"/>
              </a:rPr>
              <a:t>                    2</a:t>
            </a:r>
            <a:r>
              <a:rPr lang="ru-RU" sz="4400" b="1" dirty="0">
                <a:latin typeface="Monotype Corsiva" pitchFamily="66" charset="0"/>
              </a:rPr>
              <a:t>. </a:t>
            </a:r>
            <a:r>
              <a:rPr lang="ru-RU" sz="4400" b="1" dirty="0" smtClean="0">
                <a:latin typeface="Monotype Corsiva" pitchFamily="66" charset="0"/>
              </a:rPr>
              <a:t>Уважением</a:t>
            </a:r>
            <a:endParaRPr lang="ru-RU" sz="4400" b="1" i="1" u="sng" dirty="0">
              <a:latin typeface="Monotype Corsiva" pitchFamily="66" charset="0"/>
            </a:endParaRPr>
          </a:p>
          <a:p>
            <a:r>
              <a:rPr lang="ru-RU" sz="4400" b="1" dirty="0" smtClean="0">
                <a:latin typeface="Monotype Corsiva" pitchFamily="66" charset="0"/>
              </a:rPr>
              <a:t>                  3</a:t>
            </a:r>
            <a:r>
              <a:rPr lang="ru-RU" sz="4400" b="1" dirty="0">
                <a:latin typeface="Monotype Corsiva" pitchFamily="66" charset="0"/>
              </a:rPr>
              <a:t>. Самоограничением </a:t>
            </a:r>
            <a:endParaRPr lang="ru-RU" sz="4400" b="1" i="1" u="sng" dirty="0">
              <a:latin typeface="Monotype Corsiva" pitchFamily="66" charset="0"/>
            </a:endParaRPr>
          </a:p>
          <a:p>
            <a:r>
              <a:rPr lang="ru-RU" sz="4400" b="1" dirty="0" smtClean="0">
                <a:latin typeface="Monotype Corsiva" pitchFamily="66" charset="0"/>
              </a:rPr>
              <a:t>                  4</a:t>
            </a:r>
            <a:r>
              <a:rPr lang="ru-RU" sz="4400" b="1" dirty="0">
                <a:latin typeface="Monotype Corsiva" pitchFamily="66" charset="0"/>
              </a:rPr>
              <a:t>. Взаимопониманием</a:t>
            </a:r>
            <a:endParaRPr lang="ru-RU" sz="4400" b="1" i="1" u="sng" dirty="0">
              <a:latin typeface="Monotype Corsiva" pitchFamily="66" charset="0"/>
            </a:endParaRPr>
          </a:p>
          <a:p>
            <a:endParaRPr lang="ru-RU" sz="3200" dirty="0">
              <a:latin typeface="Monotype Corsiva" pitchFamily="66" charset="0"/>
            </a:endParaRPr>
          </a:p>
          <a:p>
            <a:endParaRPr lang="ru-RU" sz="3200" dirty="0">
              <a:latin typeface="Monotype Corsiva" pitchFamily="66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4313" y="0"/>
            <a:ext cx="87153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1200" dirty="0">
                <a:solidFill>
                  <a:srgbClr val="444444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algn="ctr"/>
            <a:endParaRPr lang="ru-RU" sz="1200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endParaRPr lang="ru-RU" sz="1200" b="1" dirty="0">
              <a:solidFill>
                <a:srgbClr val="444444"/>
              </a:solidFill>
              <a:latin typeface="Arial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«Семья – </a:t>
            </a:r>
            <a:r>
              <a:rPr lang="ru-RU" sz="4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маленькое государство, и держится оно на любви».</a:t>
            </a:r>
          </a:p>
          <a:p>
            <a:pPr algn="ctr"/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Конфуций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 descr="C:\Documents and Settings\User\Рабочий стол\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TextBox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3" y="-317500"/>
            <a:ext cx="7935912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71600" y="1428750"/>
            <a:ext cx="767233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Что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такое венчание?</a:t>
            </a:r>
          </a:p>
          <a:p>
            <a:pPr>
              <a:defRPr/>
            </a:pP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Почему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 брака в церкви называется «венчание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Что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означает венец над молодоженами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венец имеет форму кольца?</a:t>
            </a:r>
          </a:p>
          <a:p>
            <a:pPr>
              <a:defRPr/>
            </a:pPr>
            <a:endParaRPr lang="ru-RU" sz="3600" b="1" dirty="0">
              <a:latin typeface="+mn-lt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1620282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3" descr="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825" y="692696"/>
            <a:ext cx="30257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99FF"/>
                </a:solidFill>
                <a:latin typeface="Times New Roman" pitchFamily="18" charset="0"/>
                <a:cs typeface="Times New Roman" pitchFamily="18" charset="0"/>
              </a:rPr>
              <a:t>Тактичность</a:t>
            </a:r>
            <a:r>
              <a:rPr lang="ru-RU" sz="3200" dirty="0">
                <a:solidFill>
                  <a:srgbClr val="FF99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endParaRPr lang="ru-RU" sz="3200" dirty="0">
              <a:latin typeface="+mn-lt"/>
            </a:endParaRPr>
          </a:p>
          <a:p>
            <a:pPr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84784"/>
            <a:ext cx="61206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3200" b="1" dirty="0">
              <a:latin typeface="+mn-lt"/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+mn-lt"/>
              </a:rPr>
              <a:t>                                                                        </a:t>
            </a:r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Бремя </a:t>
            </a:r>
            <a:r>
              <a:rPr lang="ru-RU" sz="32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49156" name="TextBox 8"/>
          <p:cNvSpPr txBox="1">
            <a:spLocks noChangeArrowheads="1"/>
          </p:cNvSpPr>
          <p:nvPr/>
        </p:nvSpPr>
        <p:spPr bwMode="auto">
          <a:xfrm>
            <a:off x="3779838" y="7651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51162" y="548680"/>
            <a:ext cx="61928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умение заранее замечать, что может причинить боль дорогому человеку.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8175" y="1844824"/>
            <a:ext cx="655225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FFFF00"/>
              </a:solidFill>
            </a:endParaRPr>
          </a:p>
          <a:p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тяжесть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тягота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04867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404664"/>
            <a:ext cx="4336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Ной проклинает Хама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1924253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 семья вместе, так и душа на месте.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Человек без семьи, что дерево без плодов.  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хорошей семье хорошие дети растут.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3491880" y="332656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№2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665694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Дитя хоть криво, да отцу-матери мило.                                      </a:t>
            </a:r>
          </a:p>
          <a:p>
            <a:pPr algn="ctr">
              <a:defRPr/>
            </a:pP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гостях хорошо, а дома лучше.                                         </a:t>
            </a:r>
          </a:p>
          <a:p>
            <a:pPr algn="ctr">
              <a:defRPr/>
            </a:pP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Семья сильна, когда над ней крыша одна.</a:t>
            </a:r>
          </a:p>
          <a:p>
            <a:pPr algn="ctr">
              <a:defRPr/>
            </a:pP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1"/>
          <p:cNvSpPr txBox="1">
            <a:spLocks noChangeArrowheads="1"/>
          </p:cNvSpPr>
          <p:nvPr/>
        </p:nvSpPr>
        <p:spPr bwMode="auto">
          <a:xfrm>
            <a:off x="3500438" y="357188"/>
            <a:ext cx="1116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№3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727666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сильна, когда над ней крыша одна.                          </a:t>
            </a:r>
          </a:p>
          <a:p>
            <a:pPr algn="ctr">
              <a:defRPr/>
            </a:pP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семье согласно, так идёт и дело прекрасно.                                        </a:t>
            </a:r>
          </a:p>
          <a:p>
            <a:pPr algn="ctr">
              <a:defRPr/>
            </a:pP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своём доме и стены помогают.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352927" cy="1046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в литературе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55298" name="Picture 2" descr="C:\Documents and Settings\User\Рабочий стол\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16192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 descr="C:\Documents and Settings\User\Рабочий стол\4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484313"/>
            <a:ext cx="16557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C:\Documents and Settings\User\Рабочий стол\1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4149725"/>
            <a:ext cx="16906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C:\Documents and Settings\User\Рабочий стол\1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4149725"/>
            <a:ext cx="17272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7" descr="C:\Documents and Settings\User\Рабочий стол\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938" y="1484313"/>
            <a:ext cx="16557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Picture 8" descr="C:\Documents and Settings\User\Рабочий стол\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5825" y="1484313"/>
            <a:ext cx="172878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9" descr="C:\Documents and Settings\User\Рабочий стол\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64163" y="1484313"/>
            <a:ext cx="17287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5" name="Picture 10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4221163"/>
            <a:ext cx="17494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6" name="Picture 13" descr="C:\Documents and Settings\User\Рабочий стол\3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5825" y="4221163"/>
            <a:ext cx="16065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0"/>
            <a:ext cx="8929718" cy="13114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в живописи</a:t>
            </a:r>
          </a:p>
        </p:txBody>
      </p:sp>
      <p:pic>
        <p:nvPicPr>
          <p:cNvPr id="5632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500188"/>
            <a:ext cx="22145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1428750"/>
            <a:ext cx="17287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3214688"/>
            <a:ext cx="22320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0" y="4857750"/>
            <a:ext cx="1571625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25" y="5072063"/>
            <a:ext cx="22256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63" y="3429000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71738" y="5000625"/>
            <a:ext cx="2100262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9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313" y="5000625"/>
            <a:ext cx="21431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5" y="1500188"/>
            <a:ext cx="23574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1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00875" y="3643313"/>
            <a:ext cx="202565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2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86625" y="1500188"/>
            <a:ext cx="16017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3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86313" y="3214688"/>
            <a:ext cx="20859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0"/>
            <a:ext cx="6205538" cy="118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вятые покровители семьиMSWMM_0001_xvi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10145" y="0"/>
            <a:ext cx="925414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7515" y="620688"/>
            <a:ext cx="80264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Святые покровители семьи</a:t>
            </a:r>
            <a:endParaRPr lang="ru-RU" sz="5400" b="1" cap="none" spc="0" dirty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39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928663" y="357188"/>
            <a:ext cx="7472388" cy="62150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0000"/>
                </a:solidFill>
                <a:latin typeface="Georgia" pitchFamily="18" charset="0"/>
              </a:rPr>
              <a:t>Проверь себя: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333300"/>
                </a:solidFill>
                <a:latin typeface="Georgia" pitchFamily="18" charset="0"/>
              </a:rPr>
              <a:t>1.Что вы узнали об истории праздника «День семьи, любви и верности»?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58175" cy="60007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1)  8 июля - день памяти Петра и </a:t>
            </a:r>
            <a:r>
              <a:rPr lang="ru-RU" sz="44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Февронии</a:t>
            </a: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Муромских , которые стали символом большой и чистой любви, преодолевающей все преграды.</a:t>
            </a:r>
            <a:b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2) Семья- опора государства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601188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8000"/>
                </a:solidFill>
                <a:latin typeface="Georgia" pitchFamily="18" charset="0"/>
              </a:rPr>
              <a:t>2.На чем строилось семейное счастье святых Петра и </a:t>
            </a:r>
            <a:r>
              <a:rPr lang="ru-RU" sz="4800" b="1" dirty="0" err="1" smtClean="0">
                <a:solidFill>
                  <a:srgbClr val="008000"/>
                </a:solidFill>
                <a:latin typeface="Georgia" pitchFamily="18" charset="0"/>
              </a:rPr>
              <a:t>Февронии</a:t>
            </a:r>
            <a:r>
              <a:rPr lang="ru-RU" sz="4800" b="1" dirty="0" smtClean="0">
                <a:solidFill>
                  <a:srgbClr val="008000"/>
                </a:solidFill>
                <a:latin typeface="Georgia" pitchFamily="18" charset="0"/>
              </a:rPr>
              <a:t> Муромских?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629763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800000"/>
                </a:solidFill>
                <a:latin typeface="Georgia" pitchFamily="18" charset="0"/>
              </a:rPr>
              <a:t>Семейное счастье у Пера и </a:t>
            </a:r>
            <a:r>
              <a:rPr lang="ru-RU" sz="5400" b="1" dirty="0" err="1" smtClean="0">
                <a:solidFill>
                  <a:srgbClr val="800000"/>
                </a:solidFill>
                <a:latin typeface="Georgia" pitchFamily="18" charset="0"/>
              </a:rPr>
              <a:t>Февронии</a:t>
            </a:r>
            <a:r>
              <a:rPr lang="ru-RU" sz="5400" b="1" dirty="0" smtClean="0">
                <a:solidFill>
                  <a:srgbClr val="800000"/>
                </a:solidFill>
                <a:latin typeface="Georgia" pitchFamily="18" charset="0"/>
              </a:rPr>
              <a:t> строилось на взаимном уважении,</a:t>
            </a:r>
            <a:br>
              <a:rPr lang="ru-RU" sz="5400" b="1" dirty="0" smtClean="0">
                <a:solidFill>
                  <a:srgbClr val="800000"/>
                </a:solidFill>
                <a:latin typeface="Georgia" pitchFamily="18" charset="0"/>
              </a:rPr>
            </a:br>
            <a:r>
              <a:rPr lang="ru-RU" sz="5400" b="1" dirty="0" smtClean="0">
                <a:solidFill>
                  <a:srgbClr val="800000"/>
                </a:solidFill>
                <a:latin typeface="Georgia" pitchFamily="18" charset="0"/>
              </a:rPr>
              <a:t>единстве помыслов и дел.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ятые покровите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ятые покровите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3" descr="C:\Documents and Settings\Администратор\Рабочий стол\счастливая семья\Копия P1010034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Rectangle 1"/>
          <p:cNvSpPr>
            <a:spLocks noChangeArrowheads="1"/>
          </p:cNvSpPr>
          <p:nvPr/>
        </p:nvSpPr>
        <p:spPr bwMode="auto">
          <a:xfrm>
            <a:off x="642938" y="109538"/>
            <a:ext cx="7929562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just"/>
            <a:endParaRPr lang="ru-RU" sz="4000" b="1" dirty="0">
              <a:latin typeface="Monotype Corsiva" pitchFamily="66" charset="0"/>
              <a:cs typeface="Times New Roman" pitchFamily="18" charset="0"/>
            </a:endParaRPr>
          </a:p>
          <a:p>
            <a:pPr indent="269875" algn="ctr"/>
            <a:r>
              <a:rPr lang="ru-RU" sz="6000" b="1" dirty="0">
                <a:solidFill>
                  <a:srgbClr val="990000"/>
                </a:solidFill>
                <a:latin typeface="Georgia" pitchFamily="18" charset="0"/>
                <a:cs typeface="Times New Roman" pitchFamily="18" charset="0"/>
              </a:rPr>
              <a:t>Семья</a:t>
            </a:r>
            <a:r>
              <a:rPr lang="ru-RU" sz="6000" b="1" dirty="0">
                <a:solidFill>
                  <a:srgbClr val="00330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srgbClr val="990000"/>
                </a:solidFill>
                <a:latin typeface="Georgia" pitchFamily="18" charset="0"/>
                <a:cs typeface="Times New Roman" pitchFamily="18" charset="0"/>
              </a:rPr>
              <a:t>– </a:t>
            </a:r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живой организм, где все решается сообща, где мы держим общий совет. 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1206" name="Picture 2" descr="D:\Картинки\счастливая семья\cb938ec29c932d10ca097d452e7d9ca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3" y="5000625"/>
            <a:ext cx="111760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8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686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568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C:\Documents and Settings\User\Рабочий стол\РОМА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5689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 июля  </a:t>
            </a:r>
          </a:p>
          <a:p>
            <a:pPr algn="ctr">
              <a:defRPr/>
            </a:pPr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День семьи, любви и верности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0" name="Прямоугольник 2"/>
          <p:cNvSpPr>
            <a:spLocks noChangeArrowheads="1"/>
          </p:cNvSpPr>
          <p:nvPr/>
        </p:nvSpPr>
        <p:spPr bwMode="auto">
          <a:xfrm>
            <a:off x="214313" y="1785938"/>
            <a:ext cx="871537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Любви, добра и мира                          желаю вам и вашим семьям!</a:t>
            </a:r>
          </a:p>
        </p:txBody>
      </p:sp>
      <p:pic>
        <p:nvPicPr>
          <p:cNvPr id="58371" name="Picture 9" descr="C:\Documents and Settings\Admin\Local Settings\Temporary Internet Files\Content.IE5\XOXACICJ\MC90043803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" y="23813"/>
            <a:ext cx="1779587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6" descr="C:\Documents and Settings\Admin\Local Settings\Temporary Internet Files\Content.IE5\P3LEES27\MC90043804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0000">
            <a:off x="7232650" y="346075"/>
            <a:ext cx="1371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2" descr="C:\Documents and Settings\Admin\Local Settings\Temporary Internet Files\Content.IE5\PW1GAF22\MC900438041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320000">
            <a:off x="985838" y="4622800"/>
            <a:ext cx="12954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5" descr="C:\Documents and Settings\Admin\Local Settings\Temporary Internet Files\Content.IE5\S6RNW22J\MC90034690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">
            <a:off x="5037138" y="4378325"/>
            <a:ext cx="12001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4" descr="C:\Documents and Settings\Admin\Local Settings\Temporary Internet Files\Content.IE5\S6RNW22J\MC9001929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260000">
            <a:off x="3186948" y="4276005"/>
            <a:ext cx="128587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3" descr="C:\Documents and Settings\Admin\Local Settings\Temporary Internet Files\Content.IE5\S6RNW22J\MC900438044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">
            <a:off x="7577138" y="3268663"/>
            <a:ext cx="779462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7" descr="C:\Documents and Settings\Admin\Local Settings\Temporary Internet Files\Content.IE5\PW1GAF22\MC900438043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960000">
            <a:off x="5288187" y="664100"/>
            <a:ext cx="1000125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User\Рабочий стол\удоды\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0392" y="5733256"/>
            <a:ext cx="792415" cy="90213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188640"/>
            <a:ext cx="3297435" cy="132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72342" y="5841568"/>
            <a:ext cx="6310365" cy="79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Дом, в котором живем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460432" y="60212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3143821"/>
      </p:ext>
    </p:extLst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82465" y="1889974"/>
            <a:ext cx="3090115" cy="1244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55776" y="3284984"/>
            <a:ext cx="3631015" cy="79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47971" y="4365104"/>
            <a:ext cx="2648058" cy="79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7403454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79388" y="595313"/>
            <a:ext cx="8713787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u="sng" dirty="0">
                <a:hlinkClick r:id="rId2"/>
              </a:rPr>
              <a:t>http://yandex.ru/images/search?text=картинки%20удоды&amp;img_url</a:t>
            </a:r>
            <a:endParaRPr lang="ru-RU" sz="2400" dirty="0"/>
          </a:p>
          <a:p>
            <a:r>
              <a:rPr lang="ru-RU" sz="2400" u="sng" dirty="0">
                <a:hlinkClick r:id="rId3"/>
              </a:rPr>
              <a:t>http://pritchi.ru/id_2856</a:t>
            </a:r>
            <a:endParaRPr lang="ru-RU" sz="2400" dirty="0"/>
          </a:p>
          <a:p>
            <a:r>
              <a:rPr lang="ru-RU" sz="2400" u="sng" dirty="0">
                <a:hlinkClick r:id="rId4"/>
              </a:rPr>
              <a:t>http://ped-kopilka.ru/poslovicy-i-pogovorki/poslovicy-i-pogovorki-o-seme.html</a:t>
            </a:r>
            <a:endParaRPr lang="ru-RU" sz="2400" dirty="0"/>
          </a:p>
          <a:p>
            <a:r>
              <a:rPr lang="ru-RU" sz="2400" u="sng" dirty="0">
                <a:hlinkClick r:id="rId5"/>
              </a:rPr>
              <a:t>http://vseposlovici.ru/2010/12/20/poslovicy-o-seme/</a:t>
            </a:r>
            <a:endParaRPr lang="ru-RU" sz="2400" dirty="0"/>
          </a:p>
          <a:p>
            <a:r>
              <a:rPr lang="ru-RU" sz="2400" u="sng" dirty="0">
                <a:hlinkClick r:id="rId6"/>
              </a:rPr>
              <a:t>http://krasivye-stihi.3dn.ru/load/o_seme/krasivye_stikhi_o_seme/51-1-0-117</a:t>
            </a:r>
            <a:endParaRPr lang="ru-RU" sz="2400" dirty="0"/>
          </a:p>
          <a:p>
            <a:r>
              <a:rPr lang="ru-RU" sz="2400" u="sng" dirty="0">
                <a:hlinkClick r:id="rId7"/>
              </a:rPr>
              <a:t>http://briefly.ru/_/povest_o_petre_i_fevronii_muromskih/</a:t>
            </a:r>
            <a:endParaRPr lang="ru-RU" sz="2400" dirty="0"/>
          </a:p>
          <a:p>
            <a:r>
              <a:rPr lang="ru-RU" sz="2400" u="sng" dirty="0">
                <a:hlinkClick r:id="rId8"/>
              </a:rPr>
              <a:t>http://iplayer.fm/q/%D0%B4%D1%83%D1%88%D0%B5%D0%B2%D0%BD%D0%B0%D1%8F/</a:t>
            </a:r>
            <a:endParaRPr lang="ru-RU" sz="2400" dirty="0"/>
          </a:p>
          <a:p>
            <a:pPr eaLnBrk="0" hangingPunct="0"/>
            <a:endParaRPr lang="ru-RU" sz="2400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>
              <a:latin typeface="Arial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User\Рабочий стол\удоды\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kab07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kab07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824" y="476672"/>
            <a:ext cx="450056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1371600" y="1340768"/>
            <a:ext cx="7772400" cy="1539602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«Дом, в котором мы живём –</a:t>
            </a:r>
            <a:r>
              <a:rPr kumimoji="0" lang="ru-RU" sz="5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СЕМЬЯ!»</a:t>
            </a:r>
            <a:endParaRPr kumimoji="0" lang="ru-RU" sz="5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2915816" y="836712"/>
            <a:ext cx="37814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580112" y="2420888"/>
            <a:ext cx="3312368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</TotalTime>
  <Words>498</Words>
  <Application>Microsoft Office PowerPoint</Application>
  <PresentationFormat>Экран (4:3)</PresentationFormat>
  <Paragraphs>115</Paragraphs>
  <Slides>42</Slides>
  <Notes>6</Notes>
  <HiddenSlides>0</HiddenSlides>
  <MMClips>5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Семья без детей, что           цветок без запаха.   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Проверь себя:  1.Что вы узнали об истории праздника «День семьи, любви и верности»? </vt:lpstr>
      <vt:lpstr>1)  8 июля - день памяти Петра и Февронии  Муромских , которые стали символом большой и чистой любви, преодолевающей все преграды.  2) Семья- опора государства.</vt:lpstr>
      <vt:lpstr>2.На чем строилось семейное счастье святых Петра и Февронии Муромских?</vt:lpstr>
      <vt:lpstr>Семейное счастье у Пера и Февронии строилось на взаимном уважении, единстве помыслов и дел.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4</cp:revision>
  <dcterms:created xsi:type="dcterms:W3CDTF">2013-01-28T17:49:20Z</dcterms:created>
  <dcterms:modified xsi:type="dcterms:W3CDTF">2021-10-19T08:57:43Z</dcterms:modified>
</cp:coreProperties>
</file>