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  <p:sldMasterId id="2147483804" r:id="rId13"/>
    <p:sldMasterId id="2147483816" r:id="rId14"/>
    <p:sldMasterId id="2147483828" r:id="rId15"/>
    <p:sldMasterId id="2147483840" r:id="rId16"/>
  </p:sldMasterIdLst>
  <p:notesMasterIdLst>
    <p:notesMasterId r:id="rId36"/>
  </p:notesMasterIdLst>
  <p:sldIdLst>
    <p:sldId id="258" r:id="rId17"/>
    <p:sldId id="261" r:id="rId18"/>
    <p:sldId id="262" r:id="rId19"/>
    <p:sldId id="260" r:id="rId20"/>
    <p:sldId id="263" r:id="rId21"/>
    <p:sldId id="268" r:id="rId22"/>
    <p:sldId id="269" r:id="rId23"/>
    <p:sldId id="270" r:id="rId24"/>
    <p:sldId id="271" r:id="rId25"/>
    <p:sldId id="274" r:id="rId26"/>
    <p:sldId id="275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074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F4727B-2A1F-4191-A486-4E9A9640D2B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E05B93-1305-4B3B-8F1C-1C2E531BFB24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u="sng" dirty="0" smtClean="0">
              <a:solidFill>
                <a:schemeClr val="tx1"/>
              </a:solidFill>
            </a:rPr>
            <a:t>Реквизит «Адресат» </a:t>
          </a:r>
          <a:r>
            <a:rPr lang="ru-RU" baseline="0" dirty="0" smtClean="0">
              <a:solidFill>
                <a:schemeClr val="tx1"/>
              </a:solidFill>
            </a:rPr>
            <a:t>состоит</a:t>
          </a:r>
          <a:r>
            <a:rPr lang="ru-RU" dirty="0" smtClean="0">
              <a:solidFill>
                <a:schemeClr val="tx1"/>
              </a:solidFill>
            </a:rPr>
            <a:t> из:</a:t>
          </a:r>
          <a:endParaRPr lang="ru-RU" dirty="0">
            <a:solidFill>
              <a:schemeClr val="tx1"/>
            </a:solidFill>
          </a:endParaRPr>
        </a:p>
      </dgm:t>
    </dgm:pt>
    <dgm:pt modelId="{D6FF165A-B013-44DD-8DE6-437909DFF5A8}" type="parTrans" cxnId="{BC1AADF6-1410-4CAC-8C30-946A85855680}">
      <dgm:prSet/>
      <dgm:spPr/>
      <dgm:t>
        <a:bodyPr/>
        <a:lstStyle/>
        <a:p>
          <a:endParaRPr lang="ru-RU"/>
        </a:p>
      </dgm:t>
    </dgm:pt>
    <dgm:pt modelId="{359A6DCC-E3CF-4883-90F8-42F5E8C42169}" type="sibTrans" cxnId="{BC1AADF6-1410-4CAC-8C30-946A85855680}">
      <dgm:prSet/>
      <dgm:spPr/>
      <dgm:t>
        <a:bodyPr/>
        <a:lstStyle/>
        <a:p>
          <a:endParaRPr lang="ru-RU"/>
        </a:p>
      </dgm:t>
    </dgm:pt>
    <dgm:pt modelId="{12501D33-C866-4E7F-910C-A44C1C4CF151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baseline="0" dirty="0" smtClean="0">
              <a:solidFill>
                <a:schemeClr val="tx1"/>
              </a:solidFill>
            </a:rPr>
            <a:t>названия фирмы</a:t>
          </a:r>
          <a:endParaRPr lang="ru-RU" baseline="0" dirty="0">
            <a:solidFill>
              <a:schemeClr val="tx1"/>
            </a:solidFill>
          </a:endParaRPr>
        </a:p>
      </dgm:t>
    </dgm:pt>
    <dgm:pt modelId="{03CFA85C-10A5-45E4-B503-9A6CB387A355}" type="parTrans" cxnId="{01E61A53-ABC0-4071-A559-7422C987B6CE}">
      <dgm:prSet/>
      <dgm:spPr/>
      <dgm:t>
        <a:bodyPr/>
        <a:lstStyle/>
        <a:p>
          <a:endParaRPr lang="ru-RU"/>
        </a:p>
      </dgm:t>
    </dgm:pt>
    <dgm:pt modelId="{E88E6DE5-BEA5-4620-997B-279091117C01}" type="sibTrans" cxnId="{01E61A53-ABC0-4071-A559-7422C987B6CE}">
      <dgm:prSet/>
      <dgm:spPr/>
      <dgm:t>
        <a:bodyPr/>
        <a:lstStyle/>
        <a:p>
          <a:endParaRPr lang="ru-RU"/>
        </a:p>
      </dgm:t>
    </dgm:pt>
    <dgm:pt modelId="{CAC6DC55-F673-491D-9B94-B83506CC17AB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u="sng" baseline="0" dirty="0" smtClean="0">
              <a:solidFill>
                <a:schemeClr val="tx1"/>
              </a:solidFill>
            </a:rPr>
            <a:t>её юридического адреса</a:t>
          </a:r>
          <a:r>
            <a:rPr lang="ru-RU" baseline="0" dirty="0" smtClean="0">
              <a:solidFill>
                <a:schemeClr val="tx1"/>
              </a:solidFill>
            </a:rPr>
            <a:t>, что включает</a:t>
          </a:r>
          <a:endParaRPr lang="ru-RU" baseline="0" dirty="0">
            <a:solidFill>
              <a:schemeClr val="tx1"/>
            </a:solidFill>
          </a:endParaRPr>
        </a:p>
      </dgm:t>
    </dgm:pt>
    <dgm:pt modelId="{EAB21171-A06F-46D3-9B39-61B23A03376B}" type="parTrans" cxnId="{F8874398-6B93-4319-A0EF-6D04F9367246}">
      <dgm:prSet/>
      <dgm:spPr/>
      <dgm:t>
        <a:bodyPr/>
        <a:lstStyle/>
        <a:p>
          <a:endParaRPr lang="ru-RU"/>
        </a:p>
      </dgm:t>
    </dgm:pt>
    <dgm:pt modelId="{A988C685-24BB-4164-AE72-C5D20772B54E}" type="sibTrans" cxnId="{F8874398-6B93-4319-A0EF-6D04F9367246}">
      <dgm:prSet/>
      <dgm:spPr/>
      <dgm:t>
        <a:bodyPr/>
        <a:lstStyle/>
        <a:p>
          <a:endParaRPr lang="ru-RU"/>
        </a:p>
      </dgm:t>
    </dgm:pt>
    <dgm:pt modelId="{C237382B-F682-45F2-8D65-35CEC85A9637}">
      <dgm:prSet/>
      <dgm:spPr/>
      <dgm:t>
        <a:bodyPr/>
        <a:lstStyle/>
        <a:p>
          <a:pPr rtl="0"/>
          <a:r>
            <a:rPr lang="ru-RU" dirty="0" smtClean="0"/>
            <a:t>номер дома</a:t>
          </a:r>
          <a:endParaRPr lang="ru-RU" dirty="0"/>
        </a:p>
      </dgm:t>
    </dgm:pt>
    <dgm:pt modelId="{55EB1B7B-50A7-49AD-BB07-D0B8629C676A}" type="parTrans" cxnId="{9A9C56CF-96E0-4774-8615-9E27DF445B38}">
      <dgm:prSet/>
      <dgm:spPr/>
      <dgm:t>
        <a:bodyPr/>
        <a:lstStyle/>
        <a:p>
          <a:endParaRPr lang="ru-RU"/>
        </a:p>
      </dgm:t>
    </dgm:pt>
    <dgm:pt modelId="{2186E79F-5DFE-47BF-9C1A-7B4102FA6B05}" type="sibTrans" cxnId="{9A9C56CF-96E0-4774-8615-9E27DF445B38}">
      <dgm:prSet/>
      <dgm:spPr/>
      <dgm:t>
        <a:bodyPr/>
        <a:lstStyle/>
        <a:p>
          <a:endParaRPr lang="ru-RU"/>
        </a:p>
      </dgm:t>
    </dgm:pt>
    <dgm:pt modelId="{CC761636-9C24-4789-92A0-57966A37B07F}">
      <dgm:prSet/>
      <dgm:spPr/>
      <dgm:t>
        <a:bodyPr/>
        <a:lstStyle/>
        <a:p>
          <a:pPr rtl="0"/>
          <a:r>
            <a:rPr lang="ru-RU" dirty="0" smtClean="0"/>
            <a:t>название улицы</a:t>
          </a:r>
          <a:endParaRPr lang="ru-RU" dirty="0"/>
        </a:p>
      </dgm:t>
    </dgm:pt>
    <dgm:pt modelId="{1E60E552-B656-4189-A897-0E6D6A43BE9E}" type="parTrans" cxnId="{E18FF308-2391-49C6-8DE8-0B13DF7EBFC9}">
      <dgm:prSet/>
      <dgm:spPr/>
      <dgm:t>
        <a:bodyPr/>
        <a:lstStyle/>
        <a:p>
          <a:endParaRPr lang="ru-RU"/>
        </a:p>
      </dgm:t>
    </dgm:pt>
    <dgm:pt modelId="{A7E10FD6-B2E1-497F-B51A-4CF902C5723C}" type="sibTrans" cxnId="{E18FF308-2391-49C6-8DE8-0B13DF7EBFC9}">
      <dgm:prSet/>
      <dgm:spPr/>
      <dgm:t>
        <a:bodyPr/>
        <a:lstStyle/>
        <a:p>
          <a:endParaRPr lang="ru-RU"/>
        </a:p>
      </dgm:t>
    </dgm:pt>
    <dgm:pt modelId="{0290AA6D-7523-4102-A11C-47674C1CBFC8}">
      <dgm:prSet/>
      <dgm:spPr/>
      <dgm:t>
        <a:bodyPr/>
        <a:lstStyle/>
        <a:p>
          <a:pPr rtl="0"/>
          <a:r>
            <a:rPr lang="ru-RU" dirty="0" smtClean="0"/>
            <a:t>название города</a:t>
          </a:r>
          <a:endParaRPr lang="ru-RU" dirty="0"/>
        </a:p>
      </dgm:t>
    </dgm:pt>
    <dgm:pt modelId="{12F72EB5-0845-4C67-8310-9CA1BB0C58C1}" type="parTrans" cxnId="{018C847D-6691-4D3F-A734-01B6F41A1568}">
      <dgm:prSet/>
      <dgm:spPr/>
      <dgm:t>
        <a:bodyPr/>
        <a:lstStyle/>
        <a:p>
          <a:endParaRPr lang="ru-RU"/>
        </a:p>
      </dgm:t>
    </dgm:pt>
    <dgm:pt modelId="{A35C860B-0623-4C28-8E75-C7CFF0BF246E}" type="sibTrans" cxnId="{018C847D-6691-4D3F-A734-01B6F41A1568}">
      <dgm:prSet/>
      <dgm:spPr/>
      <dgm:t>
        <a:bodyPr/>
        <a:lstStyle/>
        <a:p>
          <a:endParaRPr lang="ru-RU"/>
        </a:p>
      </dgm:t>
    </dgm:pt>
    <dgm:pt modelId="{FA3FAB8B-B93D-4C80-AD45-94ACAE8DEA44}">
      <dgm:prSet/>
      <dgm:spPr/>
      <dgm:t>
        <a:bodyPr/>
        <a:lstStyle/>
        <a:p>
          <a:pPr rtl="0"/>
          <a:r>
            <a:rPr lang="ru-RU" dirty="0" smtClean="0"/>
            <a:t>название штата(США), графства</a:t>
          </a:r>
          <a:endParaRPr lang="ru-RU" dirty="0"/>
        </a:p>
      </dgm:t>
    </dgm:pt>
    <dgm:pt modelId="{0505EDE1-CD0C-42A6-80BE-1CDC09074A2C}" type="parTrans" cxnId="{32010EA2-1E65-42D5-BC20-6AEA5E779D18}">
      <dgm:prSet/>
      <dgm:spPr/>
      <dgm:t>
        <a:bodyPr/>
        <a:lstStyle/>
        <a:p>
          <a:endParaRPr lang="ru-RU"/>
        </a:p>
      </dgm:t>
    </dgm:pt>
    <dgm:pt modelId="{F6D98BA8-FF25-404E-9517-C2066CD20159}" type="sibTrans" cxnId="{32010EA2-1E65-42D5-BC20-6AEA5E779D18}">
      <dgm:prSet/>
      <dgm:spPr/>
      <dgm:t>
        <a:bodyPr/>
        <a:lstStyle/>
        <a:p>
          <a:endParaRPr lang="ru-RU"/>
        </a:p>
      </dgm:t>
    </dgm:pt>
    <dgm:pt modelId="{45DA31A0-A53B-4F15-A0C5-8C83D53E15E0}">
      <dgm:prSet/>
      <dgm:spPr/>
      <dgm:t>
        <a:bodyPr/>
        <a:lstStyle/>
        <a:p>
          <a:pPr rtl="0"/>
          <a:r>
            <a:rPr lang="ru-RU" dirty="0" smtClean="0"/>
            <a:t>название страны            </a:t>
          </a:r>
          <a:endParaRPr lang="ru-RU" dirty="0"/>
        </a:p>
      </dgm:t>
    </dgm:pt>
    <dgm:pt modelId="{9BA7CDE6-3B32-4254-B35E-59A7A95E6BC1}" type="parTrans" cxnId="{C3FC3543-4156-40F7-A558-F0BB061FE9D6}">
      <dgm:prSet/>
      <dgm:spPr/>
      <dgm:t>
        <a:bodyPr/>
        <a:lstStyle/>
        <a:p>
          <a:endParaRPr lang="ru-RU"/>
        </a:p>
      </dgm:t>
    </dgm:pt>
    <dgm:pt modelId="{F5A5A7A2-50EE-49A1-BCF6-A67861DC2D8A}" type="sibTrans" cxnId="{C3FC3543-4156-40F7-A558-F0BB061FE9D6}">
      <dgm:prSet/>
      <dgm:spPr/>
      <dgm:t>
        <a:bodyPr/>
        <a:lstStyle/>
        <a:p>
          <a:endParaRPr lang="ru-RU"/>
        </a:p>
      </dgm:t>
    </dgm:pt>
    <dgm:pt modelId="{E4BFE9C6-6E08-4233-A1FE-19B757893F21}" type="pres">
      <dgm:prSet presAssocID="{ECF4727B-2A1F-4191-A486-4E9A9640D2B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E52D220-FE7E-4C91-822D-FF1E5708365C}" type="pres">
      <dgm:prSet presAssocID="{C5E05B93-1305-4B3B-8F1C-1C2E531BFB24}" presName="root1" presStyleCnt="0"/>
      <dgm:spPr/>
    </dgm:pt>
    <dgm:pt modelId="{1DD26A68-83E3-4524-80A6-4D780CA08A95}" type="pres">
      <dgm:prSet presAssocID="{C5E05B93-1305-4B3B-8F1C-1C2E531BFB24}" presName="LevelOneTextNode" presStyleLbl="node0" presStyleIdx="0" presStyleCnt="1" custScaleY="1287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15C3A2-D87E-414D-AE16-EB14ABF803D0}" type="pres">
      <dgm:prSet presAssocID="{C5E05B93-1305-4B3B-8F1C-1C2E531BFB24}" presName="level2hierChild" presStyleCnt="0"/>
      <dgm:spPr/>
    </dgm:pt>
    <dgm:pt modelId="{2F88A8B2-ADB4-478E-A598-9B966BA25037}" type="pres">
      <dgm:prSet presAssocID="{03CFA85C-10A5-45E4-B503-9A6CB387A355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0B22673C-9EFA-4F5C-8AAB-787A1948C808}" type="pres">
      <dgm:prSet presAssocID="{03CFA85C-10A5-45E4-B503-9A6CB387A355}" presName="connTx" presStyleLbl="parChTrans1D2" presStyleIdx="0" presStyleCnt="2"/>
      <dgm:spPr/>
      <dgm:t>
        <a:bodyPr/>
        <a:lstStyle/>
        <a:p>
          <a:endParaRPr lang="ru-RU"/>
        </a:p>
      </dgm:t>
    </dgm:pt>
    <dgm:pt modelId="{35709C05-2C6E-43EC-A682-9E5A6F28B8AE}" type="pres">
      <dgm:prSet presAssocID="{12501D33-C866-4E7F-910C-A44C1C4CF151}" presName="root2" presStyleCnt="0"/>
      <dgm:spPr/>
    </dgm:pt>
    <dgm:pt modelId="{26205B61-0420-449D-9F69-F0053DAC3A30}" type="pres">
      <dgm:prSet presAssocID="{12501D33-C866-4E7F-910C-A44C1C4CF151}" presName="LevelTwoTextNode" presStyleLbl="node2" presStyleIdx="0" presStyleCnt="2" custScaleY="127525" custLinFactNeighborX="-1610" custLinFactNeighborY="18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123BFB-4CA2-4F9C-A57A-928DBB21C172}" type="pres">
      <dgm:prSet presAssocID="{12501D33-C866-4E7F-910C-A44C1C4CF151}" presName="level3hierChild" presStyleCnt="0"/>
      <dgm:spPr/>
    </dgm:pt>
    <dgm:pt modelId="{0DBDFA04-DF4D-4D6E-9448-B4E38BBCAD84}" type="pres">
      <dgm:prSet presAssocID="{EAB21171-A06F-46D3-9B39-61B23A03376B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122B7A64-4805-4A28-919F-36D9AB9C6AE4}" type="pres">
      <dgm:prSet presAssocID="{EAB21171-A06F-46D3-9B39-61B23A03376B}" presName="connTx" presStyleLbl="parChTrans1D2" presStyleIdx="1" presStyleCnt="2"/>
      <dgm:spPr/>
      <dgm:t>
        <a:bodyPr/>
        <a:lstStyle/>
        <a:p>
          <a:endParaRPr lang="ru-RU"/>
        </a:p>
      </dgm:t>
    </dgm:pt>
    <dgm:pt modelId="{51801B2A-1505-4ED3-BD14-7E70EFD5206B}" type="pres">
      <dgm:prSet presAssocID="{CAC6DC55-F673-491D-9B94-B83506CC17AB}" presName="root2" presStyleCnt="0"/>
      <dgm:spPr/>
    </dgm:pt>
    <dgm:pt modelId="{D623BA51-06A7-439A-955A-16AA1B19D9E1}" type="pres">
      <dgm:prSet presAssocID="{CAC6DC55-F673-491D-9B94-B83506CC17AB}" presName="LevelTwoTextNode" presStyleLbl="node2" presStyleIdx="1" presStyleCnt="2" custScaleY="120204" custLinFactNeighborX="-1610" custLinFactNeighborY="38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324811E-74D0-4E4B-9E5B-9EEA40D80C7C}" type="pres">
      <dgm:prSet presAssocID="{CAC6DC55-F673-491D-9B94-B83506CC17AB}" presName="level3hierChild" presStyleCnt="0"/>
      <dgm:spPr/>
    </dgm:pt>
    <dgm:pt modelId="{9CBA85A1-941A-4233-9F8B-1FD0EF68A030}" type="pres">
      <dgm:prSet presAssocID="{55EB1B7B-50A7-49AD-BB07-D0B8629C676A}" presName="conn2-1" presStyleLbl="parChTrans1D3" presStyleIdx="0" presStyleCnt="5"/>
      <dgm:spPr/>
      <dgm:t>
        <a:bodyPr/>
        <a:lstStyle/>
        <a:p>
          <a:endParaRPr lang="ru-RU"/>
        </a:p>
      </dgm:t>
    </dgm:pt>
    <dgm:pt modelId="{2D04E6F8-4D61-4AD9-9151-56674C5D25DD}" type="pres">
      <dgm:prSet presAssocID="{55EB1B7B-50A7-49AD-BB07-D0B8629C676A}" presName="connTx" presStyleLbl="parChTrans1D3" presStyleIdx="0" presStyleCnt="5"/>
      <dgm:spPr/>
      <dgm:t>
        <a:bodyPr/>
        <a:lstStyle/>
        <a:p>
          <a:endParaRPr lang="ru-RU"/>
        </a:p>
      </dgm:t>
    </dgm:pt>
    <dgm:pt modelId="{FC4FB0E2-7C81-4A6C-96FB-7EC1F959B6BA}" type="pres">
      <dgm:prSet presAssocID="{C237382B-F682-45F2-8D65-35CEC85A9637}" presName="root2" presStyleCnt="0"/>
      <dgm:spPr/>
    </dgm:pt>
    <dgm:pt modelId="{9C418033-FC9B-439F-A76E-D1A3DFA66EB2}" type="pres">
      <dgm:prSet presAssocID="{C237382B-F682-45F2-8D65-35CEC85A9637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AEB9EE-66C1-4C21-BDF1-A4B37C68D9E3}" type="pres">
      <dgm:prSet presAssocID="{C237382B-F682-45F2-8D65-35CEC85A9637}" presName="level3hierChild" presStyleCnt="0"/>
      <dgm:spPr/>
    </dgm:pt>
    <dgm:pt modelId="{BC7D779F-975F-445E-9574-577C87580DF7}" type="pres">
      <dgm:prSet presAssocID="{1E60E552-B656-4189-A897-0E6D6A43BE9E}" presName="conn2-1" presStyleLbl="parChTrans1D3" presStyleIdx="1" presStyleCnt="5"/>
      <dgm:spPr/>
      <dgm:t>
        <a:bodyPr/>
        <a:lstStyle/>
        <a:p>
          <a:endParaRPr lang="ru-RU"/>
        </a:p>
      </dgm:t>
    </dgm:pt>
    <dgm:pt modelId="{0117016F-A039-405B-8BC8-37469CD06CAE}" type="pres">
      <dgm:prSet presAssocID="{1E60E552-B656-4189-A897-0E6D6A43BE9E}" presName="connTx" presStyleLbl="parChTrans1D3" presStyleIdx="1" presStyleCnt="5"/>
      <dgm:spPr/>
      <dgm:t>
        <a:bodyPr/>
        <a:lstStyle/>
        <a:p>
          <a:endParaRPr lang="ru-RU"/>
        </a:p>
      </dgm:t>
    </dgm:pt>
    <dgm:pt modelId="{8CD495F5-261C-44E7-A585-A70A1C4A6296}" type="pres">
      <dgm:prSet presAssocID="{CC761636-9C24-4789-92A0-57966A37B07F}" presName="root2" presStyleCnt="0"/>
      <dgm:spPr/>
    </dgm:pt>
    <dgm:pt modelId="{63BD59AC-0505-4B22-BA49-DDFFEDDF7664}" type="pres">
      <dgm:prSet presAssocID="{CC761636-9C24-4789-92A0-57966A37B07F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01F49E-D699-4286-8194-2ACB59847309}" type="pres">
      <dgm:prSet presAssocID="{CC761636-9C24-4789-92A0-57966A37B07F}" presName="level3hierChild" presStyleCnt="0"/>
      <dgm:spPr/>
    </dgm:pt>
    <dgm:pt modelId="{C2A2D8B2-8990-462C-B3B0-1E462C08F2B1}" type="pres">
      <dgm:prSet presAssocID="{12F72EB5-0845-4C67-8310-9CA1BB0C58C1}" presName="conn2-1" presStyleLbl="parChTrans1D3" presStyleIdx="2" presStyleCnt="5"/>
      <dgm:spPr/>
      <dgm:t>
        <a:bodyPr/>
        <a:lstStyle/>
        <a:p>
          <a:endParaRPr lang="ru-RU"/>
        </a:p>
      </dgm:t>
    </dgm:pt>
    <dgm:pt modelId="{049FCB1D-C484-428F-8C31-669B8139A1A6}" type="pres">
      <dgm:prSet presAssocID="{12F72EB5-0845-4C67-8310-9CA1BB0C58C1}" presName="connTx" presStyleLbl="parChTrans1D3" presStyleIdx="2" presStyleCnt="5"/>
      <dgm:spPr/>
      <dgm:t>
        <a:bodyPr/>
        <a:lstStyle/>
        <a:p>
          <a:endParaRPr lang="ru-RU"/>
        </a:p>
      </dgm:t>
    </dgm:pt>
    <dgm:pt modelId="{98EC50DA-FAEB-4F22-8580-339FA0427B74}" type="pres">
      <dgm:prSet presAssocID="{0290AA6D-7523-4102-A11C-47674C1CBFC8}" presName="root2" presStyleCnt="0"/>
      <dgm:spPr/>
    </dgm:pt>
    <dgm:pt modelId="{E4006135-AF63-4C7C-89AB-F2ED4E862EBD}" type="pres">
      <dgm:prSet presAssocID="{0290AA6D-7523-4102-A11C-47674C1CBFC8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18A581-0897-4B98-AA80-4BB24F440BFA}" type="pres">
      <dgm:prSet presAssocID="{0290AA6D-7523-4102-A11C-47674C1CBFC8}" presName="level3hierChild" presStyleCnt="0"/>
      <dgm:spPr/>
    </dgm:pt>
    <dgm:pt modelId="{05D155C8-3F9D-42CE-9615-D711D0A7B008}" type="pres">
      <dgm:prSet presAssocID="{0505EDE1-CD0C-42A6-80BE-1CDC09074A2C}" presName="conn2-1" presStyleLbl="parChTrans1D3" presStyleIdx="3" presStyleCnt="5"/>
      <dgm:spPr/>
      <dgm:t>
        <a:bodyPr/>
        <a:lstStyle/>
        <a:p>
          <a:endParaRPr lang="ru-RU"/>
        </a:p>
      </dgm:t>
    </dgm:pt>
    <dgm:pt modelId="{F125F6DC-806E-4624-BD2E-48A6160FE46F}" type="pres">
      <dgm:prSet presAssocID="{0505EDE1-CD0C-42A6-80BE-1CDC09074A2C}" presName="connTx" presStyleLbl="parChTrans1D3" presStyleIdx="3" presStyleCnt="5"/>
      <dgm:spPr/>
      <dgm:t>
        <a:bodyPr/>
        <a:lstStyle/>
        <a:p>
          <a:endParaRPr lang="ru-RU"/>
        </a:p>
      </dgm:t>
    </dgm:pt>
    <dgm:pt modelId="{8BB8A83B-57F4-4F72-A660-15221FD9548C}" type="pres">
      <dgm:prSet presAssocID="{FA3FAB8B-B93D-4C80-AD45-94ACAE8DEA44}" presName="root2" presStyleCnt="0"/>
      <dgm:spPr/>
    </dgm:pt>
    <dgm:pt modelId="{82951241-73D2-47B3-8287-8406DE2CE2F6}" type="pres">
      <dgm:prSet presAssocID="{FA3FAB8B-B93D-4C80-AD45-94ACAE8DEA44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69F18E-307C-4D1A-AF72-25152C9237D2}" type="pres">
      <dgm:prSet presAssocID="{FA3FAB8B-B93D-4C80-AD45-94ACAE8DEA44}" presName="level3hierChild" presStyleCnt="0"/>
      <dgm:spPr/>
    </dgm:pt>
    <dgm:pt modelId="{8C5F32D4-A7A8-4D9F-9EEE-9A0243993635}" type="pres">
      <dgm:prSet presAssocID="{9BA7CDE6-3B32-4254-B35E-59A7A95E6BC1}" presName="conn2-1" presStyleLbl="parChTrans1D3" presStyleIdx="4" presStyleCnt="5"/>
      <dgm:spPr/>
      <dgm:t>
        <a:bodyPr/>
        <a:lstStyle/>
        <a:p>
          <a:endParaRPr lang="ru-RU"/>
        </a:p>
      </dgm:t>
    </dgm:pt>
    <dgm:pt modelId="{B08B9815-A6BB-4BA9-9B24-36AD14CC28C2}" type="pres">
      <dgm:prSet presAssocID="{9BA7CDE6-3B32-4254-B35E-59A7A95E6BC1}" presName="connTx" presStyleLbl="parChTrans1D3" presStyleIdx="4" presStyleCnt="5"/>
      <dgm:spPr/>
      <dgm:t>
        <a:bodyPr/>
        <a:lstStyle/>
        <a:p>
          <a:endParaRPr lang="ru-RU"/>
        </a:p>
      </dgm:t>
    </dgm:pt>
    <dgm:pt modelId="{D9DCCF2F-F555-40D6-BB65-87EA7BCA6195}" type="pres">
      <dgm:prSet presAssocID="{45DA31A0-A53B-4F15-A0C5-8C83D53E15E0}" presName="root2" presStyleCnt="0"/>
      <dgm:spPr/>
    </dgm:pt>
    <dgm:pt modelId="{F92C60E5-D072-4789-A338-E4AF4D40A453}" type="pres">
      <dgm:prSet presAssocID="{45DA31A0-A53B-4F15-A0C5-8C83D53E15E0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DA5518-3757-470C-8DC4-3FDE920DD5F2}" type="pres">
      <dgm:prSet presAssocID="{45DA31A0-A53B-4F15-A0C5-8C83D53E15E0}" presName="level3hierChild" presStyleCnt="0"/>
      <dgm:spPr/>
    </dgm:pt>
  </dgm:ptLst>
  <dgm:cxnLst>
    <dgm:cxn modelId="{051117B2-6528-4D5D-A4DC-EDDB5AF8AF02}" type="presOf" srcId="{CC761636-9C24-4789-92A0-57966A37B07F}" destId="{63BD59AC-0505-4B22-BA49-DDFFEDDF7664}" srcOrd="0" destOrd="0" presId="urn:microsoft.com/office/officeart/2005/8/layout/hierarchy2"/>
    <dgm:cxn modelId="{55EA7BDD-7A64-42FF-90B1-251880CBD661}" type="presOf" srcId="{9BA7CDE6-3B32-4254-B35E-59A7A95E6BC1}" destId="{B08B9815-A6BB-4BA9-9B24-36AD14CC28C2}" srcOrd="1" destOrd="0" presId="urn:microsoft.com/office/officeart/2005/8/layout/hierarchy2"/>
    <dgm:cxn modelId="{CB7DED53-D988-46F7-A901-16ACEFF34F53}" type="presOf" srcId="{EAB21171-A06F-46D3-9B39-61B23A03376B}" destId="{0DBDFA04-DF4D-4D6E-9448-B4E38BBCAD84}" srcOrd="0" destOrd="0" presId="urn:microsoft.com/office/officeart/2005/8/layout/hierarchy2"/>
    <dgm:cxn modelId="{32010EA2-1E65-42D5-BC20-6AEA5E779D18}" srcId="{CAC6DC55-F673-491D-9B94-B83506CC17AB}" destId="{FA3FAB8B-B93D-4C80-AD45-94ACAE8DEA44}" srcOrd="3" destOrd="0" parTransId="{0505EDE1-CD0C-42A6-80BE-1CDC09074A2C}" sibTransId="{F6D98BA8-FF25-404E-9517-C2066CD20159}"/>
    <dgm:cxn modelId="{EA5C870F-1152-4DB9-B905-4BB938ADB448}" type="presOf" srcId="{0505EDE1-CD0C-42A6-80BE-1CDC09074A2C}" destId="{05D155C8-3F9D-42CE-9615-D711D0A7B008}" srcOrd="0" destOrd="0" presId="urn:microsoft.com/office/officeart/2005/8/layout/hierarchy2"/>
    <dgm:cxn modelId="{AE4E6854-BA8D-4BA1-8F1F-F1C3D1848CDF}" type="presOf" srcId="{1E60E552-B656-4189-A897-0E6D6A43BE9E}" destId="{BC7D779F-975F-445E-9574-577C87580DF7}" srcOrd="0" destOrd="0" presId="urn:microsoft.com/office/officeart/2005/8/layout/hierarchy2"/>
    <dgm:cxn modelId="{07DE2982-8C7D-4903-837A-95283DF02A5E}" type="presOf" srcId="{ECF4727B-2A1F-4191-A486-4E9A9640D2B2}" destId="{E4BFE9C6-6E08-4233-A1FE-19B757893F21}" srcOrd="0" destOrd="0" presId="urn:microsoft.com/office/officeart/2005/8/layout/hierarchy2"/>
    <dgm:cxn modelId="{EA3A12AB-C459-464D-A798-30C8D9BC1736}" type="presOf" srcId="{55EB1B7B-50A7-49AD-BB07-D0B8629C676A}" destId="{2D04E6F8-4D61-4AD9-9151-56674C5D25DD}" srcOrd="1" destOrd="0" presId="urn:microsoft.com/office/officeart/2005/8/layout/hierarchy2"/>
    <dgm:cxn modelId="{C3FC3543-4156-40F7-A558-F0BB061FE9D6}" srcId="{CAC6DC55-F673-491D-9B94-B83506CC17AB}" destId="{45DA31A0-A53B-4F15-A0C5-8C83D53E15E0}" srcOrd="4" destOrd="0" parTransId="{9BA7CDE6-3B32-4254-B35E-59A7A95E6BC1}" sibTransId="{F5A5A7A2-50EE-49A1-BCF6-A67861DC2D8A}"/>
    <dgm:cxn modelId="{68E13015-4820-43E4-B947-26E0445DCDA8}" type="presOf" srcId="{12F72EB5-0845-4C67-8310-9CA1BB0C58C1}" destId="{C2A2D8B2-8990-462C-B3B0-1E462C08F2B1}" srcOrd="0" destOrd="0" presId="urn:microsoft.com/office/officeart/2005/8/layout/hierarchy2"/>
    <dgm:cxn modelId="{BC1AADF6-1410-4CAC-8C30-946A85855680}" srcId="{ECF4727B-2A1F-4191-A486-4E9A9640D2B2}" destId="{C5E05B93-1305-4B3B-8F1C-1C2E531BFB24}" srcOrd="0" destOrd="0" parTransId="{D6FF165A-B013-44DD-8DE6-437909DFF5A8}" sibTransId="{359A6DCC-E3CF-4883-90F8-42F5E8C42169}"/>
    <dgm:cxn modelId="{01E61A53-ABC0-4071-A559-7422C987B6CE}" srcId="{C5E05B93-1305-4B3B-8F1C-1C2E531BFB24}" destId="{12501D33-C866-4E7F-910C-A44C1C4CF151}" srcOrd="0" destOrd="0" parTransId="{03CFA85C-10A5-45E4-B503-9A6CB387A355}" sibTransId="{E88E6DE5-BEA5-4620-997B-279091117C01}"/>
    <dgm:cxn modelId="{03177EF7-CA29-4674-9173-B7EC15164083}" type="presOf" srcId="{03CFA85C-10A5-45E4-B503-9A6CB387A355}" destId="{0B22673C-9EFA-4F5C-8AAB-787A1948C808}" srcOrd="1" destOrd="0" presId="urn:microsoft.com/office/officeart/2005/8/layout/hierarchy2"/>
    <dgm:cxn modelId="{CA6C2AF0-E840-4D05-80C0-DBE117AE7BE1}" type="presOf" srcId="{0290AA6D-7523-4102-A11C-47674C1CBFC8}" destId="{E4006135-AF63-4C7C-89AB-F2ED4E862EBD}" srcOrd="0" destOrd="0" presId="urn:microsoft.com/office/officeart/2005/8/layout/hierarchy2"/>
    <dgm:cxn modelId="{57053736-5483-448E-997C-FB85E5BF9F3A}" type="presOf" srcId="{12F72EB5-0845-4C67-8310-9CA1BB0C58C1}" destId="{049FCB1D-C484-428F-8C31-669B8139A1A6}" srcOrd="1" destOrd="0" presId="urn:microsoft.com/office/officeart/2005/8/layout/hierarchy2"/>
    <dgm:cxn modelId="{F8874398-6B93-4319-A0EF-6D04F9367246}" srcId="{C5E05B93-1305-4B3B-8F1C-1C2E531BFB24}" destId="{CAC6DC55-F673-491D-9B94-B83506CC17AB}" srcOrd="1" destOrd="0" parTransId="{EAB21171-A06F-46D3-9B39-61B23A03376B}" sibTransId="{A988C685-24BB-4164-AE72-C5D20772B54E}"/>
    <dgm:cxn modelId="{797A6C5D-079B-4CA7-ADE0-C7AF04DC597D}" type="presOf" srcId="{CAC6DC55-F673-491D-9B94-B83506CC17AB}" destId="{D623BA51-06A7-439A-955A-16AA1B19D9E1}" srcOrd="0" destOrd="0" presId="urn:microsoft.com/office/officeart/2005/8/layout/hierarchy2"/>
    <dgm:cxn modelId="{511D0138-39C1-4020-A475-65B8DE245926}" type="presOf" srcId="{12501D33-C866-4E7F-910C-A44C1C4CF151}" destId="{26205B61-0420-449D-9F69-F0053DAC3A30}" srcOrd="0" destOrd="0" presId="urn:microsoft.com/office/officeart/2005/8/layout/hierarchy2"/>
    <dgm:cxn modelId="{59841315-0A36-4B50-92E6-153B45EE7E48}" type="presOf" srcId="{FA3FAB8B-B93D-4C80-AD45-94ACAE8DEA44}" destId="{82951241-73D2-47B3-8287-8406DE2CE2F6}" srcOrd="0" destOrd="0" presId="urn:microsoft.com/office/officeart/2005/8/layout/hierarchy2"/>
    <dgm:cxn modelId="{018C847D-6691-4D3F-A734-01B6F41A1568}" srcId="{CAC6DC55-F673-491D-9B94-B83506CC17AB}" destId="{0290AA6D-7523-4102-A11C-47674C1CBFC8}" srcOrd="2" destOrd="0" parTransId="{12F72EB5-0845-4C67-8310-9CA1BB0C58C1}" sibTransId="{A35C860B-0623-4C28-8E75-C7CFF0BF246E}"/>
    <dgm:cxn modelId="{E18FF308-2391-49C6-8DE8-0B13DF7EBFC9}" srcId="{CAC6DC55-F673-491D-9B94-B83506CC17AB}" destId="{CC761636-9C24-4789-92A0-57966A37B07F}" srcOrd="1" destOrd="0" parTransId="{1E60E552-B656-4189-A897-0E6D6A43BE9E}" sibTransId="{A7E10FD6-B2E1-497F-B51A-4CF902C5723C}"/>
    <dgm:cxn modelId="{69577576-B7FC-42E4-A20F-1EFFB2EA6A90}" type="presOf" srcId="{C5E05B93-1305-4B3B-8F1C-1C2E531BFB24}" destId="{1DD26A68-83E3-4524-80A6-4D780CA08A95}" srcOrd="0" destOrd="0" presId="urn:microsoft.com/office/officeart/2005/8/layout/hierarchy2"/>
    <dgm:cxn modelId="{090C5F50-EFB7-4B24-AD28-FC52E3FC8E93}" type="presOf" srcId="{EAB21171-A06F-46D3-9B39-61B23A03376B}" destId="{122B7A64-4805-4A28-919F-36D9AB9C6AE4}" srcOrd="1" destOrd="0" presId="urn:microsoft.com/office/officeart/2005/8/layout/hierarchy2"/>
    <dgm:cxn modelId="{BB0A8A48-E549-4FA5-8EA6-266179FACF2F}" type="presOf" srcId="{55EB1B7B-50A7-49AD-BB07-D0B8629C676A}" destId="{9CBA85A1-941A-4233-9F8B-1FD0EF68A030}" srcOrd="0" destOrd="0" presId="urn:microsoft.com/office/officeart/2005/8/layout/hierarchy2"/>
    <dgm:cxn modelId="{EA569722-43BC-4924-96B8-5BB265205533}" type="presOf" srcId="{1E60E552-B656-4189-A897-0E6D6A43BE9E}" destId="{0117016F-A039-405B-8BC8-37469CD06CAE}" srcOrd="1" destOrd="0" presId="urn:microsoft.com/office/officeart/2005/8/layout/hierarchy2"/>
    <dgm:cxn modelId="{5576E81F-B404-499F-8FB4-737FF87303A3}" type="presOf" srcId="{9BA7CDE6-3B32-4254-B35E-59A7A95E6BC1}" destId="{8C5F32D4-A7A8-4D9F-9EEE-9A0243993635}" srcOrd="0" destOrd="0" presId="urn:microsoft.com/office/officeart/2005/8/layout/hierarchy2"/>
    <dgm:cxn modelId="{CE2404D7-D60E-4D6C-AA4A-8010AA8746D8}" type="presOf" srcId="{45DA31A0-A53B-4F15-A0C5-8C83D53E15E0}" destId="{F92C60E5-D072-4789-A338-E4AF4D40A453}" srcOrd="0" destOrd="0" presId="urn:microsoft.com/office/officeart/2005/8/layout/hierarchy2"/>
    <dgm:cxn modelId="{F3EA4935-38B8-4F51-B223-4703E7E910E8}" type="presOf" srcId="{0505EDE1-CD0C-42A6-80BE-1CDC09074A2C}" destId="{F125F6DC-806E-4624-BD2E-48A6160FE46F}" srcOrd="1" destOrd="0" presId="urn:microsoft.com/office/officeart/2005/8/layout/hierarchy2"/>
    <dgm:cxn modelId="{D0970C13-2203-4AF2-9319-7C1115263535}" type="presOf" srcId="{C237382B-F682-45F2-8D65-35CEC85A9637}" destId="{9C418033-FC9B-439F-A76E-D1A3DFA66EB2}" srcOrd="0" destOrd="0" presId="urn:microsoft.com/office/officeart/2005/8/layout/hierarchy2"/>
    <dgm:cxn modelId="{90975BA0-9782-4624-B96F-C6E829ED4DF1}" type="presOf" srcId="{03CFA85C-10A5-45E4-B503-9A6CB387A355}" destId="{2F88A8B2-ADB4-478E-A598-9B966BA25037}" srcOrd="0" destOrd="0" presId="urn:microsoft.com/office/officeart/2005/8/layout/hierarchy2"/>
    <dgm:cxn modelId="{9A9C56CF-96E0-4774-8615-9E27DF445B38}" srcId="{CAC6DC55-F673-491D-9B94-B83506CC17AB}" destId="{C237382B-F682-45F2-8D65-35CEC85A9637}" srcOrd="0" destOrd="0" parTransId="{55EB1B7B-50A7-49AD-BB07-D0B8629C676A}" sibTransId="{2186E79F-5DFE-47BF-9C1A-7B4102FA6B05}"/>
    <dgm:cxn modelId="{EF28D9F8-1BD7-421F-B586-36B2024FC4F2}" type="presParOf" srcId="{E4BFE9C6-6E08-4233-A1FE-19B757893F21}" destId="{8E52D220-FE7E-4C91-822D-FF1E5708365C}" srcOrd="0" destOrd="0" presId="urn:microsoft.com/office/officeart/2005/8/layout/hierarchy2"/>
    <dgm:cxn modelId="{5779D31D-29CC-47CA-86BC-96C6C3426147}" type="presParOf" srcId="{8E52D220-FE7E-4C91-822D-FF1E5708365C}" destId="{1DD26A68-83E3-4524-80A6-4D780CA08A95}" srcOrd="0" destOrd="0" presId="urn:microsoft.com/office/officeart/2005/8/layout/hierarchy2"/>
    <dgm:cxn modelId="{77EE10A1-F15E-443D-B8BB-8E1356F8A038}" type="presParOf" srcId="{8E52D220-FE7E-4C91-822D-FF1E5708365C}" destId="{1415C3A2-D87E-414D-AE16-EB14ABF803D0}" srcOrd="1" destOrd="0" presId="urn:microsoft.com/office/officeart/2005/8/layout/hierarchy2"/>
    <dgm:cxn modelId="{81651734-5594-478F-A27F-363C828FDD36}" type="presParOf" srcId="{1415C3A2-D87E-414D-AE16-EB14ABF803D0}" destId="{2F88A8B2-ADB4-478E-A598-9B966BA25037}" srcOrd="0" destOrd="0" presId="urn:microsoft.com/office/officeart/2005/8/layout/hierarchy2"/>
    <dgm:cxn modelId="{787C4FCC-BFF8-40C7-A375-BCA758FF5F67}" type="presParOf" srcId="{2F88A8B2-ADB4-478E-A598-9B966BA25037}" destId="{0B22673C-9EFA-4F5C-8AAB-787A1948C808}" srcOrd="0" destOrd="0" presId="urn:microsoft.com/office/officeart/2005/8/layout/hierarchy2"/>
    <dgm:cxn modelId="{80CC9731-04DE-42FD-ABCD-8DB08DD3D0F2}" type="presParOf" srcId="{1415C3A2-D87E-414D-AE16-EB14ABF803D0}" destId="{35709C05-2C6E-43EC-A682-9E5A6F28B8AE}" srcOrd="1" destOrd="0" presId="urn:microsoft.com/office/officeart/2005/8/layout/hierarchy2"/>
    <dgm:cxn modelId="{3B1B97B1-1690-445C-8379-1C5DBBA66822}" type="presParOf" srcId="{35709C05-2C6E-43EC-A682-9E5A6F28B8AE}" destId="{26205B61-0420-449D-9F69-F0053DAC3A30}" srcOrd="0" destOrd="0" presId="urn:microsoft.com/office/officeart/2005/8/layout/hierarchy2"/>
    <dgm:cxn modelId="{6FF8B7CD-CD5D-4E59-A0E0-13F09D00DA2D}" type="presParOf" srcId="{35709C05-2C6E-43EC-A682-9E5A6F28B8AE}" destId="{FF123BFB-4CA2-4F9C-A57A-928DBB21C172}" srcOrd="1" destOrd="0" presId="urn:microsoft.com/office/officeart/2005/8/layout/hierarchy2"/>
    <dgm:cxn modelId="{2224CE65-7C9B-4B0D-9019-C30118004275}" type="presParOf" srcId="{1415C3A2-D87E-414D-AE16-EB14ABF803D0}" destId="{0DBDFA04-DF4D-4D6E-9448-B4E38BBCAD84}" srcOrd="2" destOrd="0" presId="urn:microsoft.com/office/officeart/2005/8/layout/hierarchy2"/>
    <dgm:cxn modelId="{A50F317B-44AF-4B9E-AF35-9C17E2FC6569}" type="presParOf" srcId="{0DBDFA04-DF4D-4D6E-9448-B4E38BBCAD84}" destId="{122B7A64-4805-4A28-919F-36D9AB9C6AE4}" srcOrd="0" destOrd="0" presId="urn:microsoft.com/office/officeart/2005/8/layout/hierarchy2"/>
    <dgm:cxn modelId="{E9045499-5408-4DBE-97E7-273B0C379316}" type="presParOf" srcId="{1415C3A2-D87E-414D-AE16-EB14ABF803D0}" destId="{51801B2A-1505-4ED3-BD14-7E70EFD5206B}" srcOrd="3" destOrd="0" presId="urn:microsoft.com/office/officeart/2005/8/layout/hierarchy2"/>
    <dgm:cxn modelId="{75B8ADE6-0B32-43F4-83E1-AE01E56EF8C9}" type="presParOf" srcId="{51801B2A-1505-4ED3-BD14-7E70EFD5206B}" destId="{D623BA51-06A7-439A-955A-16AA1B19D9E1}" srcOrd="0" destOrd="0" presId="urn:microsoft.com/office/officeart/2005/8/layout/hierarchy2"/>
    <dgm:cxn modelId="{9125CBAC-9E0B-4477-9542-D50F58617ACA}" type="presParOf" srcId="{51801B2A-1505-4ED3-BD14-7E70EFD5206B}" destId="{4324811E-74D0-4E4B-9E5B-9EEA40D80C7C}" srcOrd="1" destOrd="0" presId="urn:microsoft.com/office/officeart/2005/8/layout/hierarchy2"/>
    <dgm:cxn modelId="{DD506736-BB03-43D3-B912-0B2BD5A30A59}" type="presParOf" srcId="{4324811E-74D0-4E4B-9E5B-9EEA40D80C7C}" destId="{9CBA85A1-941A-4233-9F8B-1FD0EF68A030}" srcOrd="0" destOrd="0" presId="urn:microsoft.com/office/officeart/2005/8/layout/hierarchy2"/>
    <dgm:cxn modelId="{3D45CD20-FAB4-4EF2-93B6-968224C798B3}" type="presParOf" srcId="{9CBA85A1-941A-4233-9F8B-1FD0EF68A030}" destId="{2D04E6F8-4D61-4AD9-9151-56674C5D25DD}" srcOrd="0" destOrd="0" presId="urn:microsoft.com/office/officeart/2005/8/layout/hierarchy2"/>
    <dgm:cxn modelId="{B6F4E4FA-0A58-4CA5-A47B-2DC11AC26D14}" type="presParOf" srcId="{4324811E-74D0-4E4B-9E5B-9EEA40D80C7C}" destId="{FC4FB0E2-7C81-4A6C-96FB-7EC1F959B6BA}" srcOrd="1" destOrd="0" presId="urn:microsoft.com/office/officeart/2005/8/layout/hierarchy2"/>
    <dgm:cxn modelId="{C44EFDC8-0CC9-4E3F-B39C-272C2BB2D307}" type="presParOf" srcId="{FC4FB0E2-7C81-4A6C-96FB-7EC1F959B6BA}" destId="{9C418033-FC9B-439F-A76E-D1A3DFA66EB2}" srcOrd="0" destOrd="0" presId="urn:microsoft.com/office/officeart/2005/8/layout/hierarchy2"/>
    <dgm:cxn modelId="{F5DAB048-90BD-4D89-9338-D0C864755198}" type="presParOf" srcId="{FC4FB0E2-7C81-4A6C-96FB-7EC1F959B6BA}" destId="{14AEB9EE-66C1-4C21-BDF1-A4B37C68D9E3}" srcOrd="1" destOrd="0" presId="urn:microsoft.com/office/officeart/2005/8/layout/hierarchy2"/>
    <dgm:cxn modelId="{4C23716D-B179-4B5A-B83F-8115EAF4B89E}" type="presParOf" srcId="{4324811E-74D0-4E4B-9E5B-9EEA40D80C7C}" destId="{BC7D779F-975F-445E-9574-577C87580DF7}" srcOrd="2" destOrd="0" presId="urn:microsoft.com/office/officeart/2005/8/layout/hierarchy2"/>
    <dgm:cxn modelId="{A7477917-D4D0-4E26-BA0E-A877CF5F552D}" type="presParOf" srcId="{BC7D779F-975F-445E-9574-577C87580DF7}" destId="{0117016F-A039-405B-8BC8-37469CD06CAE}" srcOrd="0" destOrd="0" presId="urn:microsoft.com/office/officeart/2005/8/layout/hierarchy2"/>
    <dgm:cxn modelId="{EFAF3F22-696D-4216-9E68-5090169D1F9F}" type="presParOf" srcId="{4324811E-74D0-4E4B-9E5B-9EEA40D80C7C}" destId="{8CD495F5-261C-44E7-A585-A70A1C4A6296}" srcOrd="3" destOrd="0" presId="urn:microsoft.com/office/officeart/2005/8/layout/hierarchy2"/>
    <dgm:cxn modelId="{0CB5C3E1-0700-42D2-993C-672D88733AEB}" type="presParOf" srcId="{8CD495F5-261C-44E7-A585-A70A1C4A6296}" destId="{63BD59AC-0505-4B22-BA49-DDFFEDDF7664}" srcOrd="0" destOrd="0" presId="urn:microsoft.com/office/officeart/2005/8/layout/hierarchy2"/>
    <dgm:cxn modelId="{209AE88C-2792-411E-8649-2E0E7A41BE55}" type="presParOf" srcId="{8CD495F5-261C-44E7-A585-A70A1C4A6296}" destId="{5301F49E-D699-4286-8194-2ACB59847309}" srcOrd="1" destOrd="0" presId="urn:microsoft.com/office/officeart/2005/8/layout/hierarchy2"/>
    <dgm:cxn modelId="{96CEBF89-7358-45BE-A407-491E95DD28DD}" type="presParOf" srcId="{4324811E-74D0-4E4B-9E5B-9EEA40D80C7C}" destId="{C2A2D8B2-8990-462C-B3B0-1E462C08F2B1}" srcOrd="4" destOrd="0" presId="urn:microsoft.com/office/officeart/2005/8/layout/hierarchy2"/>
    <dgm:cxn modelId="{20A1CBEE-3F43-4F35-B79B-C36BB3CF76DC}" type="presParOf" srcId="{C2A2D8B2-8990-462C-B3B0-1E462C08F2B1}" destId="{049FCB1D-C484-428F-8C31-669B8139A1A6}" srcOrd="0" destOrd="0" presId="urn:microsoft.com/office/officeart/2005/8/layout/hierarchy2"/>
    <dgm:cxn modelId="{AE5D1861-B688-464D-905D-0D3E6B475D82}" type="presParOf" srcId="{4324811E-74D0-4E4B-9E5B-9EEA40D80C7C}" destId="{98EC50DA-FAEB-4F22-8580-339FA0427B74}" srcOrd="5" destOrd="0" presId="urn:microsoft.com/office/officeart/2005/8/layout/hierarchy2"/>
    <dgm:cxn modelId="{6AFE84D2-7E19-4A2D-9411-408E8A34CA5D}" type="presParOf" srcId="{98EC50DA-FAEB-4F22-8580-339FA0427B74}" destId="{E4006135-AF63-4C7C-89AB-F2ED4E862EBD}" srcOrd="0" destOrd="0" presId="urn:microsoft.com/office/officeart/2005/8/layout/hierarchy2"/>
    <dgm:cxn modelId="{0868A0F5-8414-45BB-8E9C-76EDB2D3464B}" type="presParOf" srcId="{98EC50DA-FAEB-4F22-8580-339FA0427B74}" destId="{7E18A581-0897-4B98-AA80-4BB24F440BFA}" srcOrd="1" destOrd="0" presId="urn:microsoft.com/office/officeart/2005/8/layout/hierarchy2"/>
    <dgm:cxn modelId="{8575E9A0-FCD1-48D0-B688-35BEB039267D}" type="presParOf" srcId="{4324811E-74D0-4E4B-9E5B-9EEA40D80C7C}" destId="{05D155C8-3F9D-42CE-9615-D711D0A7B008}" srcOrd="6" destOrd="0" presId="urn:microsoft.com/office/officeart/2005/8/layout/hierarchy2"/>
    <dgm:cxn modelId="{6A2533BC-5BA0-4CB6-B480-56FDEF8C8913}" type="presParOf" srcId="{05D155C8-3F9D-42CE-9615-D711D0A7B008}" destId="{F125F6DC-806E-4624-BD2E-48A6160FE46F}" srcOrd="0" destOrd="0" presId="urn:microsoft.com/office/officeart/2005/8/layout/hierarchy2"/>
    <dgm:cxn modelId="{3F39B2EB-4F47-4085-9159-32CFAF42474B}" type="presParOf" srcId="{4324811E-74D0-4E4B-9E5B-9EEA40D80C7C}" destId="{8BB8A83B-57F4-4F72-A660-15221FD9548C}" srcOrd="7" destOrd="0" presId="urn:microsoft.com/office/officeart/2005/8/layout/hierarchy2"/>
    <dgm:cxn modelId="{79C1F7E0-F85E-4E81-BB92-FEED29DB2385}" type="presParOf" srcId="{8BB8A83B-57F4-4F72-A660-15221FD9548C}" destId="{82951241-73D2-47B3-8287-8406DE2CE2F6}" srcOrd="0" destOrd="0" presId="urn:microsoft.com/office/officeart/2005/8/layout/hierarchy2"/>
    <dgm:cxn modelId="{87C18B20-1D48-47FE-B7B0-DD030E87A3F2}" type="presParOf" srcId="{8BB8A83B-57F4-4F72-A660-15221FD9548C}" destId="{6069F18E-307C-4D1A-AF72-25152C9237D2}" srcOrd="1" destOrd="0" presId="urn:microsoft.com/office/officeart/2005/8/layout/hierarchy2"/>
    <dgm:cxn modelId="{D9917B23-0D27-448B-9E95-70265D04211C}" type="presParOf" srcId="{4324811E-74D0-4E4B-9E5B-9EEA40D80C7C}" destId="{8C5F32D4-A7A8-4D9F-9EEE-9A0243993635}" srcOrd="8" destOrd="0" presId="urn:microsoft.com/office/officeart/2005/8/layout/hierarchy2"/>
    <dgm:cxn modelId="{04289F6F-F785-48FF-A71E-4EFACE797288}" type="presParOf" srcId="{8C5F32D4-A7A8-4D9F-9EEE-9A0243993635}" destId="{B08B9815-A6BB-4BA9-9B24-36AD14CC28C2}" srcOrd="0" destOrd="0" presId="urn:microsoft.com/office/officeart/2005/8/layout/hierarchy2"/>
    <dgm:cxn modelId="{9DC3C6ED-F140-4DBD-BB9F-9C8E24BA02BC}" type="presParOf" srcId="{4324811E-74D0-4E4B-9E5B-9EEA40D80C7C}" destId="{D9DCCF2F-F555-40D6-BB65-87EA7BCA6195}" srcOrd="9" destOrd="0" presId="urn:microsoft.com/office/officeart/2005/8/layout/hierarchy2"/>
    <dgm:cxn modelId="{90F9C2CD-D6AB-49E4-A152-6A74663FD268}" type="presParOf" srcId="{D9DCCF2F-F555-40D6-BB65-87EA7BCA6195}" destId="{F92C60E5-D072-4789-A338-E4AF4D40A453}" srcOrd="0" destOrd="0" presId="urn:microsoft.com/office/officeart/2005/8/layout/hierarchy2"/>
    <dgm:cxn modelId="{D1197CDF-121E-4335-97EB-31BF55A09082}" type="presParOf" srcId="{D9DCCF2F-F555-40D6-BB65-87EA7BCA6195}" destId="{68DA5518-3757-470C-8DC4-3FDE920DD5F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D26A68-83E3-4524-80A6-4D780CA08A95}">
      <dsp:nvSpPr>
        <dsp:cNvPr id="0" name=""/>
        <dsp:cNvSpPr/>
      </dsp:nvSpPr>
      <dsp:spPr>
        <a:xfrm>
          <a:off x="246929" y="1481779"/>
          <a:ext cx="2050775" cy="1320545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u="sng" kern="1200" dirty="0" smtClean="0">
              <a:solidFill>
                <a:schemeClr val="tx1"/>
              </a:solidFill>
            </a:rPr>
            <a:t>Реквизит «Адресат» </a:t>
          </a:r>
          <a:r>
            <a:rPr lang="ru-RU" sz="2000" kern="1200" baseline="0" dirty="0" smtClean="0">
              <a:solidFill>
                <a:schemeClr val="tx1"/>
              </a:solidFill>
            </a:rPr>
            <a:t>состоит</a:t>
          </a:r>
          <a:r>
            <a:rPr lang="ru-RU" sz="2000" kern="1200" dirty="0" smtClean="0">
              <a:solidFill>
                <a:schemeClr val="tx1"/>
              </a:solidFill>
            </a:rPr>
            <a:t> из: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285606" y="1520456"/>
        <a:ext cx="1973421" cy="1243191"/>
      </dsp:txXfrm>
    </dsp:sp>
    <dsp:sp modelId="{2F88A8B2-ADB4-478E-A598-9B966BA25037}">
      <dsp:nvSpPr>
        <dsp:cNvPr id="0" name=""/>
        <dsp:cNvSpPr/>
      </dsp:nvSpPr>
      <dsp:spPr>
        <a:xfrm rot="19164656">
          <a:off x="2172984" y="1788724"/>
          <a:ext cx="103673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036736" y="1606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665433" y="1778868"/>
        <a:ext cx="51836" cy="51836"/>
      </dsp:txXfrm>
    </dsp:sp>
    <dsp:sp modelId="{26205B61-0420-449D-9F69-F0053DAC3A30}">
      <dsp:nvSpPr>
        <dsp:cNvPr id="0" name=""/>
        <dsp:cNvSpPr/>
      </dsp:nvSpPr>
      <dsp:spPr>
        <a:xfrm>
          <a:off x="3084998" y="813708"/>
          <a:ext cx="2050775" cy="1307625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 smtClean="0">
              <a:solidFill>
                <a:schemeClr val="tx1"/>
              </a:solidFill>
            </a:rPr>
            <a:t>названия фирмы</a:t>
          </a:r>
          <a:endParaRPr lang="ru-RU" sz="2000" kern="1200" baseline="0" dirty="0">
            <a:solidFill>
              <a:schemeClr val="tx1"/>
            </a:solidFill>
          </a:endParaRPr>
        </a:p>
      </dsp:txBody>
      <dsp:txXfrm>
        <a:off x="3123297" y="852007"/>
        <a:ext cx="1974177" cy="1231027"/>
      </dsp:txXfrm>
    </dsp:sp>
    <dsp:sp modelId="{0DBDFA04-DF4D-4D6E-9448-B4E38BBCAD84}">
      <dsp:nvSpPr>
        <dsp:cNvPr id="0" name=""/>
        <dsp:cNvSpPr/>
      </dsp:nvSpPr>
      <dsp:spPr>
        <a:xfrm rot="2661163">
          <a:off x="2140836" y="2510841"/>
          <a:ext cx="110103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101032" y="1606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663826" y="2499377"/>
        <a:ext cx="55051" cy="55051"/>
      </dsp:txXfrm>
    </dsp:sp>
    <dsp:sp modelId="{D623BA51-06A7-439A-955A-16AA1B19D9E1}">
      <dsp:nvSpPr>
        <dsp:cNvPr id="0" name=""/>
        <dsp:cNvSpPr/>
      </dsp:nvSpPr>
      <dsp:spPr>
        <a:xfrm>
          <a:off x="3084998" y="2295476"/>
          <a:ext cx="2050775" cy="1232557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u="sng" kern="1200" baseline="0" dirty="0" smtClean="0">
              <a:solidFill>
                <a:schemeClr val="tx1"/>
              </a:solidFill>
            </a:rPr>
            <a:t>её юридического адреса</a:t>
          </a:r>
          <a:r>
            <a:rPr lang="ru-RU" sz="2000" kern="1200" baseline="0" dirty="0" smtClean="0">
              <a:solidFill>
                <a:schemeClr val="tx1"/>
              </a:solidFill>
            </a:rPr>
            <a:t>, что включает</a:t>
          </a:r>
          <a:endParaRPr lang="ru-RU" sz="2000" kern="1200" baseline="0" dirty="0">
            <a:solidFill>
              <a:schemeClr val="tx1"/>
            </a:solidFill>
          </a:endParaRPr>
        </a:p>
      </dsp:txBody>
      <dsp:txXfrm>
        <a:off x="3121098" y="2331576"/>
        <a:ext cx="1978575" cy="1160357"/>
      </dsp:txXfrm>
    </dsp:sp>
    <dsp:sp modelId="{9CBA85A1-941A-4233-9F8B-1FD0EF68A030}">
      <dsp:nvSpPr>
        <dsp:cNvPr id="0" name=""/>
        <dsp:cNvSpPr/>
      </dsp:nvSpPr>
      <dsp:spPr>
        <a:xfrm rot="17375567">
          <a:off x="4290079" y="1697003"/>
          <a:ext cx="254471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2544717" y="1606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5498820" y="1649448"/>
        <a:ext cx="127235" cy="127235"/>
      </dsp:txXfrm>
    </dsp:sp>
    <dsp:sp modelId="{9C418033-FC9B-439F-A76E-D1A3DFA66EB2}">
      <dsp:nvSpPr>
        <dsp:cNvPr id="0" name=""/>
        <dsp:cNvSpPr/>
      </dsp:nvSpPr>
      <dsp:spPr>
        <a:xfrm>
          <a:off x="5989102" y="1683"/>
          <a:ext cx="2050775" cy="10253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номер дома</a:t>
          </a:r>
          <a:endParaRPr lang="ru-RU" sz="2000" kern="1200" dirty="0"/>
        </a:p>
      </dsp:txBody>
      <dsp:txXfrm>
        <a:off x="6019135" y="31716"/>
        <a:ext cx="1990709" cy="965321"/>
      </dsp:txXfrm>
    </dsp:sp>
    <dsp:sp modelId="{BC7D779F-975F-445E-9574-577C87580DF7}">
      <dsp:nvSpPr>
        <dsp:cNvPr id="0" name=""/>
        <dsp:cNvSpPr/>
      </dsp:nvSpPr>
      <dsp:spPr>
        <a:xfrm rot="18300659">
          <a:off x="4818776" y="2286602"/>
          <a:ext cx="1487324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487324" y="1606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25255" y="2265480"/>
        <a:ext cx="74366" cy="74366"/>
      </dsp:txXfrm>
    </dsp:sp>
    <dsp:sp modelId="{63BD59AC-0505-4B22-BA49-DDFFEDDF7664}">
      <dsp:nvSpPr>
        <dsp:cNvPr id="0" name=""/>
        <dsp:cNvSpPr/>
      </dsp:nvSpPr>
      <dsp:spPr>
        <a:xfrm>
          <a:off x="5989102" y="1180879"/>
          <a:ext cx="2050775" cy="10253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название улицы</a:t>
          </a:r>
          <a:endParaRPr lang="ru-RU" sz="2000" kern="1200" dirty="0"/>
        </a:p>
      </dsp:txBody>
      <dsp:txXfrm>
        <a:off x="6019135" y="1210912"/>
        <a:ext cx="1990709" cy="965321"/>
      </dsp:txXfrm>
    </dsp:sp>
    <dsp:sp modelId="{C2A2D8B2-8990-462C-B3B0-1E462C08F2B1}">
      <dsp:nvSpPr>
        <dsp:cNvPr id="0" name=""/>
        <dsp:cNvSpPr/>
      </dsp:nvSpPr>
      <dsp:spPr>
        <a:xfrm rot="21443052">
          <a:off x="5135329" y="2876200"/>
          <a:ext cx="85421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854217" y="1606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41082" y="2870906"/>
        <a:ext cx="42710" cy="42710"/>
      </dsp:txXfrm>
    </dsp:sp>
    <dsp:sp modelId="{E4006135-AF63-4C7C-89AB-F2ED4E862EBD}">
      <dsp:nvSpPr>
        <dsp:cNvPr id="0" name=""/>
        <dsp:cNvSpPr/>
      </dsp:nvSpPr>
      <dsp:spPr>
        <a:xfrm>
          <a:off x="5989102" y="2360075"/>
          <a:ext cx="2050775" cy="10253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название города</a:t>
          </a:r>
          <a:endParaRPr lang="ru-RU" sz="2000" kern="1200" dirty="0"/>
        </a:p>
      </dsp:txBody>
      <dsp:txXfrm>
        <a:off x="6019135" y="2390108"/>
        <a:ext cx="1990709" cy="965321"/>
      </dsp:txXfrm>
    </dsp:sp>
    <dsp:sp modelId="{05D155C8-3F9D-42CE-9615-D711D0A7B008}">
      <dsp:nvSpPr>
        <dsp:cNvPr id="0" name=""/>
        <dsp:cNvSpPr/>
      </dsp:nvSpPr>
      <dsp:spPr>
        <a:xfrm rot="3191341">
          <a:off x="4850355" y="3465798"/>
          <a:ext cx="142416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424166" y="1606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26834" y="3446256"/>
        <a:ext cx="71208" cy="71208"/>
      </dsp:txXfrm>
    </dsp:sp>
    <dsp:sp modelId="{82951241-73D2-47B3-8287-8406DE2CE2F6}">
      <dsp:nvSpPr>
        <dsp:cNvPr id="0" name=""/>
        <dsp:cNvSpPr/>
      </dsp:nvSpPr>
      <dsp:spPr>
        <a:xfrm>
          <a:off x="5989102" y="3539271"/>
          <a:ext cx="2050775" cy="10253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название штата(США), графства</a:t>
          </a:r>
          <a:endParaRPr lang="ru-RU" sz="2000" kern="1200" dirty="0"/>
        </a:p>
      </dsp:txBody>
      <dsp:txXfrm>
        <a:off x="6019135" y="3569304"/>
        <a:ext cx="1990709" cy="965321"/>
      </dsp:txXfrm>
    </dsp:sp>
    <dsp:sp modelId="{8C5F32D4-A7A8-4D9F-9EEE-9A0243993635}">
      <dsp:nvSpPr>
        <dsp:cNvPr id="0" name=""/>
        <dsp:cNvSpPr/>
      </dsp:nvSpPr>
      <dsp:spPr>
        <a:xfrm rot="4188062">
          <a:off x="4326738" y="4055396"/>
          <a:ext cx="2471399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2471399" y="1606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5500653" y="4009673"/>
        <a:ext cx="123569" cy="123569"/>
      </dsp:txXfrm>
    </dsp:sp>
    <dsp:sp modelId="{F92C60E5-D072-4789-A338-E4AF4D40A453}">
      <dsp:nvSpPr>
        <dsp:cNvPr id="0" name=""/>
        <dsp:cNvSpPr/>
      </dsp:nvSpPr>
      <dsp:spPr>
        <a:xfrm>
          <a:off x="5989102" y="4718467"/>
          <a:ext cx="2050775" cy="10253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название страны            </a:t>
          </a:r>
          <a:endParaRPr lang="ru-RU" sz="2000" kern="1200" dirty="0"/>
        </a:p>
      </dsp:txBody>
      <dsp:txXfrm>
        <a:off x="6019135" y="4748500"/>
        <a:ext cx="1990709" cy="9653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EFE8D-1B2E-4BC4-91A5-10C9141B9C09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13A3F-6A37-4D1D-998A-C2A91C2B0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523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Несмотря на  развитие таких средств коммуникации, как телефакс и электронная почта, письмо продолжает оставаться самым доступным и надежным средством общения. Переписка с деловым партнером является важной частью любого бизнеса. Необходимость написать письмо возникает постоянно – будь то при заключении выгодной сделки или поздравлении с юбилеем компании.</a:t>
            </a:r>
          </a:p>
          <a:p>
            <a:r>
              <a:rPr lang="ru-RU" dirty="0" smtClean="0"/>
              <a:t>В Великобритании и США существуют определенные традиции оформления и написания письма, в том числе и делового. Очень важно правильно составить и оформить деловое письмо, так как именно по нему у адресата складывается впечатление о Вас, как о деловом партнере.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F9A71-A9A3-4924-9833-D60117E92889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Определите, названия каких месяцев сокращаются. Поскольку русские названия, также как и британские произошли от латинских, я думаю, что не возникнет трудности в переводе.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F9A71-A9A3-4924-9833-D60117E92889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Какие</a:t>
            </a:r>
            <a:r>
              <a:rPr lang="ru-RU" baseline="0" dirty="0" smtClean="0"/>
              <a:t> необычные обозначения вы заметили (</a:t>
            </a:r>
            <a:r>
              <a:rPr lang="en-US" baseline="0" dirty="0" smtClean="0"/>
              <a:t>Ms</a:t>
            </a:r>
            <a:r>
              <a:rPr lang="ru-RU" baseline="0" dirty="0" smtClean="0"/>
              <a:t>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F9A71-A9A3-4924-9833-D60117E92889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F9A71-A9A3-4924-9833-D60117E92889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России обращение не является обязательным элементом письма и используется в том случае, если направляется конкретному должностному лицу. Обращение может отсутствовать в служебных письмах, в письмах типового содержания, рассылаемых нескольким организациям.</a:t>
            </a:r>
          </a:p>
          <a:p>
            <a:r>
              <a:rPr lang="ru-RU" dirty="0" smtClean="0"/>
              <a:t>В деловой переписке не используются обращения «Дорогой …!» или </a:t>
            </a:r>
          </a:p>
          <a:p>
            <a:r>
              <a:rPr lang="ru-RU" dirty="0" smtClean="0"/>
              <a:t>«Дорогие …!». Обращение «господин / госпожа» хоть и не является установленной формой вежливого обращения, тем не менее, оно получило широкое распространение в деловой переписке.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F9A71-A9A3-4924-9833-D60117E92889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F9A71-A9A3-4924-9833-D60117E92889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4370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F9A71-A9A3-4924-9833-D60117E92889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7118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Каждый элемент подписи пишется на отдельной строке и не разделяется запятыми.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F9A71-A9A3-4924-9833-D60117E92889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!.Откуда пришло письмо? (Место, организация)</a:t>
            </a:r>
          </a:p>
          <a:p>
            <a:r>
              <a:rPr lang="ru-RU" dirty="0" smtClean="0"/>
              <a:t>2. Кому оно адресовано, его должность</a:t>
            </a:r>
          </a:p>
          <a:p>
            <a:r>
              <a:rPr lang="ru-RU" dirty="0" smtClean="0"/>
              <a:t>3. В какой организации он работает</a:t>
            </a:r>
          </a:p>
          <a:p>
            <a:r>
              <a:rPr lang="ru-RU" dirty="0" smtClean="0"/>
              <a:t>4. Кто написал письмо (имя, должность)</a:t>
            </a:r>
          </a:p>
          <a:p>
            <a:pPr marL="228600" indent="-228600">
              <a:buAutoNum type="arabicPeriod" startAt="5"/>
            </a:pPr>
            <a:r>
              <a:rPr lang="ru-RU" dirty="0" smtClean="0"/>
              <a:t>Когда написано письмо</a:t>
            </a:r>
          </a:p>
          <a:p>
            <a:pPr marL="228600" indent="-228600">
              <a:buAutoNum type="arabicPeriod" startAt="5"/>
            </a:pPr>
            <a:r>
              <a:rPr lang="ru-RU" dirty="0" smtClean="0"/>
              <a:t>По какому поводу письмо</a:t>
            </a:r>
          </a:p>
          <a:p>
            <a:pPr marL="228600" indent="-228600">
              <a:buAutoNum type="arabicPeriod" startAt="5"/>
            </a:pPr>
            <a:r>
              <a:rPr lang="ru-RU" dirty="0" smtClean="0"/>
              <a:t>Когда состоится мероприятие</a:t>
            </a:r>
          </a:p>
          <a:p>
            <a:pPr marL="228600" indent="-228600">
              <a:buAutoNum type="arabicPeriod" startAt="5"/>
            </a:pPr>
            <a:r>
              <a:rPr lang="ru-RU" dirty="0" smtClean="0"/>
              <a:t>Есть ли какие-либо вложения в письмо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F9A71-A9A3-4924-9833-D60117E92889}" type="slidenum">
              <a:rPr lang="ru-RU" smtClean="0">
                <a:solidFill>
                  <a:prstClr val="black"/>
                </a:solidFill>
              </a:rPr>
              <a:pPr/>
              <a:t>18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F9A71-A9A3-4924-9833-D60117E92889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Прежде всего, давайте разберемся, что относится к деловой корреспонденции </a:t>
            </a:r>
          </a:p>
          <a:p>
            <a:r>
              <a:rPr lang="ru-RU" dirty="0" smtClean="0"/>
              <a:t>При оформлении реквизитов коммерческих писем необходимо учитывать, что в практике международной переписки существует несколько способов:</a:t>
            </a:r>
          </a:p>
          <a:p>
            <a:pPr lvl="0"/>
            <a:r>
              <a:rPr lang="ru-RU" dirty="0" smtClean="0"/>
              <a:t>российский;</a:t>
            </a:r>
          </a:p>
          <a:p>
            <a:pPr lvl="0"/>
            <a:r>
              <a:rPr lang="ru-RU" dirty="0" smtClean="0"/>
              <a:t>британский;</a:t>
            </a:r>
          </a:p>
          <a:p>
            <a:pPr lvl="0"/>
            <a:r>
              <a:rPr lang="ru-RU" dirty="0" smtClean="0"/>
              <a:t>американский.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F9A71-A9A3-4924-9833-D60117E92889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F9A71-A9A3-4924-9833-D60117E92889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F9A71-A9A3-4924-9833-D60117E9288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F9A71-A9A3-4924-9833-D60117E92889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769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F9A71-A9A3-4924-9833-D60117E92889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2743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Какие особенности написания британского адреса вы можете назвать?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F9A71-A9A3-4924-9833-D60117E92889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Сравните</a:t>
            </a:r>
            <a:r>
              <a:rPr lang="ru-RU" baseline="0" dirty="0" smtClean="0"/>
              <a:t> варианты написания дат, чем они отличаются?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F9A71-A9A3-4924-9833-D60117E92889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A0185A7-308A-4D87-8AD9-62C40C49A18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E29A2DD-AF20-4274-9C5D-7F7B464FFF29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904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F3E9-68EC-4960-A229-8FFD4CD82E02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90013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A0185A7-308A-4D87-8AD9-62C40C49A18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E29A2DD-AF20-4274-9C5D-7F7B464FFF29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38995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A69E-A942-4FBA-A933-72129D7CF07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62760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F918B-F642-4ADB-BDAB-CA558AFA33F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81059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CD9-18B2-4EB0-8DEA-FA1D37E7BA0C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7253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A77875-CBF5-4AE8-98A4-FF09D1604826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07231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B991780-EC39-45B0-8D7A-C1BCFC15280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09346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3168-7087-4744-8CB3-4738DEEF085F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31257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8201-287A-4F14-9607-2D0E0E6FFECE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60987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04-FF71-4705-A88C-6D5598EC261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75143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F3E9-68EC-4960-A229-8FFD4CD82E02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372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5928-026C-4029-B817-91E9FD4AD4EA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05222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5928-026C-4029-B817-91E9FD4AD4EA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96556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A0185A7-308A-4D87-8AD9-62C40C49A18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E29A2DD-AF20-4274-9C5D-7F7B464FFF29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04803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A69E-A942-4FBA-A933-72129D7CF07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58493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F918B-F642-4ADB-BDAB-CA558AFA33F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18314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CD9-18B2-4EB0-8DEA-FA1D37E7BA0C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17392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A77875-CBF5-4AE8-98A4-FF09D1604826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12568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B991780-EC39-45B0-8D7A-C1BCFC15280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32498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3168-7087-4744-8CB3-4738DEEF085F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19021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8201-287A-4F14-9607-2D0E0E6FFECE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44531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04-FF71-4705-A88C-6D5598EC261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196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A0185A7-308A-4D87-8AD9-62C40C49A18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E29A2DD-AF20-4274-9C5D-7F7B464FFF29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88567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F3E9-68EC-4960-A229-8FFD4CD82E02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125016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5928-026C-4029-B817-91E9FD4AD4EA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5805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A0185A7-308A-4D87-8AD9-62C40C49A18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E29A2DD-AF20-4274-9C5D-7F7B464FFF29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29125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A69E-A942-4FBA-A933-72129D7CF07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36031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F918B-F642-4ADB-BDAB-CA558AFA33F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42990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CD9-18B2-4EB0-8DEA-FA1D37E7BA0C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6654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A77875-CBF5-4AE8-98A4-FF09D1604826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43900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B991780-EC39-45B0-8D7A-C1BCFC15280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48768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3168-7087-4744-8CB3-4738DEEF085F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542926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8201-287A-4F14-9607-2D0E0E6FFECE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2199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A69E-A942-4FBA-A933-72129D7CF07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520490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04-FF71-4705-A88C-6D5598EC261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3029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F3E9-68EC-4960-A229-8FFD4CD82E02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57221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5928-026C-4029-B817-91E9FD4AD4EA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74305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A0185A7-308A-4D87-8AD9-62C40C49A18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E29A2DD-AF20-4274-9C5D-7F7B464FFF29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051630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A69E-A942-4FBA-A933-72129D7CF07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48476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F918B-F642-4ADB-BDAB-CA558AFA33F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1980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CD9-18B2-4EB0-8DEA-FA1D37E7BA0C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38780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A77875-CBF5-4AE8-98A4-FF09D1604826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46040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B991780-EC39-45B0-8D7A-C1BCFC15280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13045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3168-7087-4744-8CB3-4738DEEF085F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87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F918B-F642-4ADB-BDAB-CA558AFA33F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217097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8201-287A-4F14-9607-2D0E0E6FFECE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949644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04-FF71-4705-A88C-6D5598EC261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16511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F3E9-68EC-4960-A229-8FFD4CD82E02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69762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5928-026C-4029-B817-91E9FD4AD4EA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54808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A0185A7-308A-4D87-8AD9-62C40C49A18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E29A2DD-AF20-4274-9C5D-7F7B464FFF29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320865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A69E-A942-4FBA-A933-72129D7CF07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76108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F918B-F642-4ADB-BDAB-CA558AFA33F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4747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CD9-18B2-4EB0-8DEA-FA1D37E7BA0C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02007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A77875-CBF5-4AE8-98A4-FF09D1604826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674098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B991780-EC39-45B0-8D7A-C1BCFC15280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0999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CD9-18B2-4EB0-8DEA-FA1D37E7BA0C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31458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3168-7087-4744-8CB3-4738DEEF085F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62587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8201-287A-4F14-9607-2D0E0E6FFECE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572062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04-FF71-4705-A88C-6D5598EC261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821873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F3E9-68EC-4960-A229-8FFD4CD82E02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009624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5928-026C-4029-B817-91E9FD4AD4EA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589351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A0185A7-308A-4D87-8AD9-62C40C49A18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E29A2DD-AF20-4274-9C5D-7F7B464FFF29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629065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A69E-A942-4FBA-A933-72129D7CF07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03327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F918B-F642-4ADB-BDAB-CA558AFA33F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266893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CD9-18B2-4EB0-8DEA-FA1D37E7BA0C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188239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A77875-CBF5-4AE8-98A4-FF09D1604826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0397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A77875-CBF5-4AE8-98A4-FF09D1604826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700226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B991780-EC39-45B0-8D7A-C1BCFC15280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066748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3168-7087-4744-8CB3-4738DEEF085F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490758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8201-287A-4F14-9607-2D0E0E6FFECE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51510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04-FF71-4705-A88C-6D5598EC261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80058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F3E9-68EC-4960-A229-8FFD4CD82E02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820975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5928-026C-4029-B817-91E9FD4AD4EA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810665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A0185A7-308A-4D87-8AD9-62C40C49A18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E29A2DD-AF20-4274-9C5D-7F7B464FFF29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943703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A69E-A942-4FBA-A933-72129D7CF07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461663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F918B-F642-4ADB-BDAB-CA558AFA33F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380112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CD9-18B2-4EB0-8DEA-FA1D37E7BA0C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3873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B991780-EC39-45B0-8D7A-C1BCFC15280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791282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A77875-CBF5-4AE8-98A4-FF09D1604826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264159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B991780-EC39-45B0-8D7A-C1BCFC15280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334725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3168-7087-4744-8CB3-4738DEEF085F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040395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8201-287A-4F14-9607-2D0E0E6FFECE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228393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04-FF71-4705-A88C-6D5598EC261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091589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F3E9-68EC-4960-A229-8FFD4CD82E02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098357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5928-026C-4029-B817-91E9FD4AD4EA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4617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3168-7087-4744-8CB3-4738DEEF085F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1793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8201-287A-4F14-9607-2D0E0E6FFECE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072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A69E-A942-4FBA-A933-72129D7CF07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5501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04-FF71-4705-A88C-6D5598EC261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4566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F3E9-68EC-4960-A229-8FFD4CD82E02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497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5928-026C-4029-B817-91E9FD4AD4EA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8540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A0185A7-308A-4D87-8AD9-62C40C49A18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E29A2DD-AF20-4274-9C5D-7F7B464FFF29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0012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A69E-A942-4FBA-A933-72129D7CF07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0959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F918B-F642-4ADB-BDAB-CA558AFA33F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1939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CD9-18B2-4EB0-8DEA-FA1D37E7BA0C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7888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A77875-CBF5-4AE8-98A4-FF09D1604826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0011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B991780-EC39-45B0-8D7A-C1BCFC15280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7820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3168-7087-4744-8CB3-4738DEEF085F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781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F918B-F642-4ADB-BDAB-CA558AFA33F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5443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8201-287A-4F14-9607-2D0E0E6FFECE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8012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04-FF71-4705-A88C-6D5598EC261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2792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F3E9-68EC-4960-A229-8FFD4CD82E02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1926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5928-026C-4029-B817-91E9FD4AD4EA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8143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A0185A7-308A-4D87-8AD9-62C40C49A18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E29A2DD-AF20-4274-9C5D-7F7B464FFF29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8114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A69E-A942-4FBA-A933-72129D7CF07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7209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F918B-F642-4ADB-BDAB-CA558AFA33F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9196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CD9-18B2-4EB0-8DEA-FA1D37E7BA0C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19803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A77875-CBF5-4AE8-98A4-FF09D1604826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2557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B991780-EC39-45B0-8D7A-C1BCFC15280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374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CD9-18B2-4EB0-8DEA-FA1D37E7BA0C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8141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3168-7087-4744-8CB3-4738DEEF085F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3370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8201-287A-4F14-9607-2D0E0E6FFECE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443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04-FF71-4705-A88C-6D5598EC261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7744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F3E9-68EC-4960-A229-8FFD4CD82E02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8232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5928-026C-4029-B817-91E9FD4AD4EA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2488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A0185A7-308A-4D87-8AD9-62C40C49A18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E29A2DD-AF20-4274-9C5D-7F7B464FFF29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1063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A69E-A942-4FBA-A933-72129D7CF07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87086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F918B-F642-4ADB-BDAB-CA558AFA33F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3089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CD9-18B2-4EB0-8DEA-FA1D37E7BA0C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78837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A77875-CBF5-4AE8-98A4-FF09D1604826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662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A77875-CBF5-4AE8-98A4-FF09D1604826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26555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B991780-EC39-45B0-8D7A-C1BCFC15280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63974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3168-7087-4744-8CB3-4738DEEF085F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36588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8201-287A-4F14-9607-2D0E0E6FFECE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48762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04-FF71-4705-A88C-6D5598EC261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34404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F3E9-68EC-4960-A229-8FFD4CD82E02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08133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5928-026C-4029-B817-91E9FD4AD4EA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5557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A0185A7-308A-4D87-8AD9-62C40C49A18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E29A2DD-AF20-4274-9C5D-7F7B464FFF29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32377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A69E-A942-4FBA-A933-72129D7CF07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22869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F918B-F642-4ADB-BDAB-CA558AFA33F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3071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CD9-18B2-4EB0-8DEA-FA1D37E7BA0C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721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B991780-EC39-45B0-8D7A-C1BCFC15280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3646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A77875-CBF5-4AE8-98A4-FF09D1604826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3283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B991780-EC39-45B0-8D7A-C1BCFC15280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85482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3168-7087-4744-8CB3-4738DEEF085F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37409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8201-287A-4F14-9607-2D0E0E6FFECE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51661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04-FF71-4705-A88C-6D5598EC261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50505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F3E9-68EC-4960-A229-8FFD4CD82E02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78280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5928-026C-4029-B817-91E9FD4AD4EA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4300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A0185A7-308A-4D87-8AD9-62C40C49A18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E29A2DD-AF20-4274-9C5D-7F7B464FFF29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59526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A69E-A942-4FBA-A933-72129D7CF07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01432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F918B-F642-4ADB-BDAB-CA558AFA33F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565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3168-7087-4744-8CB3-4738DEEF085F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25609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CD9-18B2-4EB0-8DEA-FA1D37E7BA0C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13451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A77875-CBF5-4AE8-98A4-FF09D1604826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35688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B991780-EC39-45B0-8D7A-C1BCFC15280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29289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3168-7087-4744-8CB3-4738DEEF085F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57589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8201-287A-4F14-9607-2D0E0E6FFECE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60418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04-FF71-4705-A88C-6D5598EC261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43585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F3E9-68EC-4960-A229-8FFD4CD82E02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95503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5928-026C-4029-B817-91E9FD4AD4EA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07751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A0185A7-308A-4D87-8AD9-62C40C49A18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E29A2DD-AF20-4274-9C5D-7F7B464FFF29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49405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A69E-A942-4FBA-A933-72129D7CF07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408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8201-287A-4F14-9607-2D0E0E6FFECE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15983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F918B-F642-4ADB-BDAB-CA558AFA33F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4441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CD9-18B2-4EB0-8DEA-FA1D37E7BA0C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16655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A77875-CBF5-4AE8-98A4-FF09D1604826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09694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B991780-EC39-45B0-8D7A-C1BCFC15280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55585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3168-7087-4744-8CB3-4738DEEF085F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52714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8201-287A-4F14-9607-2D0E0E6FFECE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43888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04-FF71-4705-A88C-6D5598EC261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16630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F3E9-68EC-4960-A229-8FFD4CD82E02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74072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5928-026C-4029-B817-91E9FD4AD4EA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49240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A0185A7-308A-4D87-8AD9-62C40C49A18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E29A2DD-AF20-4274-9C5D-7F7B464FFF29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019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04-FF71-4705-A88C-6D5598EC261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9169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8A69E-A942-4FBA-A933-72129D7CF07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34982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F918B-F642-4ADB-BDAB-CA558AFA33FD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60742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31CD9-18B2-4EB0-8DEA-FA1D37E7BA0C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8273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A77875-CBF5-4AE8-98A4-FF09D1604826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54090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B991780-EC39-45B0-8D7A-C1BCFC15280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05553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E3168-7087-4744-8CB3-4738DEEF085F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85183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8201-287A-4F14-9607-2D0E0E6FFECE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57065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7404-FF71-4705-A88C-6D5598EC2617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65470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F3E9-68EC-4960-A229-8FFD4CD82E02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06784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95928-026C-4029-B817-91E9FD4AD4EA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818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DC0352D-C6EB-4D8D-A019-D2B0D7C96740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099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DC0352D-C6EB-4D8D-A019-D2B0D7C96740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000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DC0352D-C6EB-4D8D-A019-D2B0D7C96740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127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DC0352D-C6EB-4D8D-A019-D2B0D7C96740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936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DC0352D-C6EB-4D8D-A019-D2B0D7C96740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050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DC0352D-C6EB-4D8D-A019-D2B0D7C96740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91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DC0352D-C6EB-4D8D-A019-D2B0D7C96740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511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DC0352D-C6EB-4D8D-A019-D2B0D7C96740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82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DC0352D-C6EB-4D8D-A019-D2B0D7C96740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430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DC0352D-C6EB-4D8D-A019-D2B0D7C96740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435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DC0352D-C6EB-4D8D-A019-D2B0D7C96740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346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DC0352D-C6EB-4D8D-A019-D2B0D7C96740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796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DC0352D-C6EB-4D8D-A019-D2B0D7C96740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748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DC0352D-C6EB-4D8D-A019-D2B0D7C96740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958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DC0352D-C6EB-4D8D-A019-D2B0D7C96740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259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DC0352D-C6EB-4D8D-A019-D2B0D7C96740}" type="datetime1">
              <a:rPr lang="ru-RU" smtClean="0">
                <a:solidFill>
                  <a:srgbClr val="C0504D"/>
                </a:solidFill>
              </a:rPr>
              <a:pPr/>
              <a:t>12.11.2021</a:t>
            </a:fld>
            <a:endParaRPr lang="ru-RU">
              <a:solidFill>
                <a:srgbClr val="C0504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C0504D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E29A2DD-AF20-4274-9C5D-7F7B464FFF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30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32856"/>
            <a:ext cx="8929718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Business Letters</a:t>
            </a:r>
            <a:br>
              <a:rPr lang="en-US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en-US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(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Основы деловой переписки</a:t>
            </a:r>
            <a:r>
              <a:rPr lang="en-US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)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5373216"/>
            <a:ext cx="5601072" cy="1080120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/>
              <a:t>Преподаватель </a:t>
            </a:r>
            <a:r>
              <a:rPr lang="ru-RU" b="1" i="1" dirty="0" err="1"/>
              <a:t>Манташова</a:t>
            </a:r>
            <a:r>
              <a:rPr lang="ru-RU" b="1" i="1" dirty="0"/>
              <a:t> В.В.</a:t>
            </a:r>
            <a:endParaRPr lang="ru-RU" dirty="0"/>
          </a:p>
          <a:p>
            <a:r>
              <a:rPr lang="ru-RU" b="1" i="1" dirty="0" smtClean="0"/>
              <a:t>ГБПОУ </a:t>
            </a:r>
            <a:r>
              <a:rPr lang="ru-RU" b="1" i="1" dirty="0"/>
              <a:t>«Пермский колледж предпринимательства и сервиса»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>
                <a:solidFill>
                  <a:prstClr val="white"/>
                </a:solidFill>
              </a:rPr>
              <a:pPr/>
              <a:t>1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25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42844" y="1000108"/>
            <a:ext cx="8858312" cy="107157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  <a:defRPr/>
            </a:pPr>
            <a:r>
              <a:rPr lang="ru-RU" sz="4000" b="1" dirty="0">
                <a:solidFill>
                  <a:srgbClr val="1F497D"/>
                </a:solidFill>
                <a:latin typeface="Trebuchet MS"/>
              </a:rPr>
              <a:t>Оформление реквизита «дата»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348" y="2525152"/>
            <a:ext cx="75009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Российский вариант     </a:t>
            </a:r>
            <a:r>
              <a:rPr lang="en-US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28 апреля 2011 года</a:t>
            </a:r>
          </a:p>
          <a:p>
            <a: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                                 </a:t>
            </a:r>
            <a:r>
              <a:rPr lang="en-US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28.04.11</a:t>
            </a:r>
          </a:p>
          <a:p>
            <a:endParaRPr lang="ru-RU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Британский вариант     </a:t>
            </a:r>
            <a:r>
              <a:rPr lang="en-US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28 </a:t>
            </a:r>
            <a:r>
              <a:rPr lang="en-U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April, 20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en-US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                                         28</a:t>
            </a:r>
            <a:r>
              <a:rPr lang="en-US" sz="2400" baseline="30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April, 20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en-US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Американский вариант</a:t>
            </a:r>
            <a:r>
              <a:rPr lang="en-US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en-U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April 28</a:t>
            </a:r>
            <a:r>
              <a:rPr lang="en-US" sz="2400" baseline="30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,20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en-US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                                          April  28, 20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11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87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00034" y="785794"/>
            <a:ext cx="8143932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Полезный совет</a:t>
            </a:r>
          </a:p>
          <a:p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b="1" dirty="0">
                <a:solidFill>
                  <a:srgbClr val="4F81BD">
                    <a:lumMod val="50000"/>
                  </a:srgbClr>
                </a:solidFill>
              </a:rPr>
              <a:t>Во избежание путаницы в датах, месяц следует писать буквами и никогда цифрами.</a:t>
            </a:r>
          </a:p>
          <a:p>
            <a:endParaRPr lang="ru-RU" sz="2400" b="1" dirty="0">
              <a:solidFill>
                <a:srgbClr val="4F81BD">
                  <a:lumMod val="50000"/>
                </a:srgbClr>
              </a:solidFill>
            </a:endParaRPr>
          </a:p>
          <a:p>
            <a:r>
              <a:rPr lang="ru-RU" sz="2400" b="1" dirty="0">
                <a:solidFill>
                  <a:srgbClr val="4F81B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solidFill>
                  <a:srgbClr val="4F81BD">
                    <a:lumMod val="50000"/>
                  </a:srgbClr>
                </a:solidFill>
                <a:cs typeface="Arial" pitchFamily="34" charset="0"/>
              </a:rPr>
              <a:t>Дата</a:t>
            </a:r>
            <a:r>
              <a:rPr lang="ru-RU" sz="2400" b="1" dirty="0">
                <a:solidFill>
                  <a:srgbClr val="4F81B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05.06.08 </a:t>
            </a:r>
            <a:r>
              <a:rPr lang="ru-RU" sz="2400" b="1" dirty="0">
                <a:solidFill>
                  <a:srgbClr val="4F81B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400" b="1" dirty="0">
                <a:solidFill>
                  <a:srgbClr val="4F81BD">
                    <a:lumMod val="50000"/>
                  </a:srgbClr>
                </a:solidFill>
                <a:cs typeface="Arial" pitchFamily="34" charset="0"/>
              </a:rPr>
              <a:t>означает</a:t>
            </a:r>
            <a:r>
              <a:rPr lang="ru-RU" sz="2400" b="1" dirty="0">
                <a:solidFill>
                  <a:srgbClr val="4F81B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2400" b="1" dirty="0">
                <a:solidFill>
                  <a:srgbClr val="4F81B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                          5 </a:t>
            </a:r>
            <a:r>
              <a:rPr lang="ru-RU" sz="2400" b="1" dirty="0">
                <a:solidFill>
                  <a:srgbClr val="C00000"/>
                </a:solidFill>
                <a:cs typeface="Arial" pitchFamily="34" charset="0"/>
              </a:rPr>
              <a:t>июня</a:t>
            </a:r>
            <a:r>
              <a:rPr lang="ru-RU" sz="2400" b="1" dirty="0">
                <a:solidFill>
                  <a:srgbClr val="4F81B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2008 </a:t>
            </a:r>
            <a:r>
              <a:rPr lang="ru-RU" sz="2400" b="1" dirty="0">
                <a:solidFill>
                  <a:srgbClr val="4F81BD">
                    <a:lumMod val="50000"/>
                  </a:srgbClr>
                </a:solidFill>
                <a:cs typeface="Arial" pitchFamily="34" charset="0"/>
              </a:rPr>
              <a:t>в России и Британии </a:t>
            </a:r>
          </a:p>
          <a:p>
            <a:r>
              <a:rPr lang="ru-RU" sz="2400" b="1" dirty="0">
                <a:solidFill>
                  <a:srgbClr val="4F81B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                          6 </a:t>
            </a:r>
            <a:r>
              <a:rPr lang="ru-RU" sz="2400" b="1" dirty="0">
                <a:solidFill>
                  <a:srgbClr val="C00000"/>
                </a:solidFill>
                <a:cs typeface="Arial" pitchFamily="34" charset="0"/>
              </a:rPr>
              <a:t>мая</a:t>
            </a:r>
            <a:r>
              <a:rPr lang="ru-RU" sz="2400" b="1" dirty="0">
                <a:solidFill>
                  <a:srgbClr val="4F81B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2008 в </a:t>
            </a:r>
            <a:r>
              <a:rPr lang="ru-RU" sz="2400" b="1" dirty="0">
                <a:solidFill>
                  <a:srgbClr val="4F81BD">
                    <a:lumMod val="50000"/>
                  </a:srgbClr>
                </a:solidFill>
                <a:cs typeface="Arial" pitchFamily="34" charset="0"/>
              </a:rPr>
              <a:t>Соединенных Штатах</a:t>
            </a:r>
          </a:p>
          <a:p>
            <a:endParaRPr lang="ru-RU" sz="2400" b="1" dirty="0">
              <a:solidFill>
                <a:srgbClr val="4F81BD">
                  <a:lumMod val="50000"/>
                </a:srgbClr>
              </a:solidFill>
              <a:cs typeface="Arial" pitchFamily="34" charset="0"/>
            </a:endParaRPr>
          </a:p>
          <a:p>
            <a:r>
              <a:rPr lang="ru-RU" sz="2400" b="1" dirty="0">
                <a:solidFill>
                  <a:srgbClr val="4F81BD">
                    <a:lumMod val="50000"/>
                  </a:srgbClr>
                </a:solidFill>
                <a:cs typeface="Arial" pitchFamily="34" charset="0"/>
              </a:rPr>
              <a:t>Названия месяцев по-английски всегда пишутся с заглавной буквы.</a:t>
            </a:r>
            <a:endParaRPr lang="en-US" sz="2400" b="1" dirty="0">
              <a:solidFill>
                <a:srgbClr val="4F81BD">
                  <a:lumMod val="50000"/>
                </a:srgbClr>
              </a:solidFill>
              <a:cs typeface="Arial" pitchFamily="34" charset="0"/>
            </a:endParaRPr>
          </a:p>
          <a:p>
            <a:endParaRPr lang="ru-RU" sz="2400" b="1" dirty="0">
              <a:solidFill>
                <a:srgbClr val="4F81BD">
                  <a:lumMod val="50000"/>
                </a:srgbClr>
              </a:solidFill>
              <a:cs typeface="Arial" pitchFamily="34" charset="0"/>
            </a:endParaRPr>
          </a:p>
          <a:p>
            <a:r>
              <a:rPr lang="en-US" sz="2400" b="1" i="1" dirty="0">
                <a:solidFill>
                  <a:prstClr val="black"/>
                </a:solidFill>
                <a:cs typeface="Arial" pitchFamily="34" charset="0"/>
              </a:rPr>
              <a:t>  Jan.,    Feb.,    March,    Apr.,  May,   June, </a:t>
            </a:r>
          </a:p>
          <a:p>
            <a:r>
              <a:rPr lang="en-US" sz="2400" b="1" i="1" dirty="0">
                <a:solidFill>
                  <a:prstClr val="black"/>
                </a:solidFill>
                <a:cs typeface="Arial" pitchFamily="34" charset="0"/>
              </a:rPr>
              <a:t>  July,    Aug.,    Sep.,      Oct.,   Nov.,   Dec.</a:t>
            </a:r>
            <a:endParaRPr lang="ru-RU" sz="2400" b="1" i="1" dirty="0">
              <a:solidFill>
                <a:prstClr val="black"/>
              </a:solidFill>
              <a:cs typeface="Arial" pitchFamily="34" charset="0"/>
            </a:endParaRPr>
          </a:p>
          <a:p>
            <a:r>
              <a:rPr lang="ru-RU" sz="2400" b="1" i="1" dirty="0">
                <a:solidFill>
                  <a:prstClr val="black"/>
                </a:solidFill>
                <a:cs typeface="Arial" pitchFamily="34" charset="0"/>
              </a:rPr>
              <a:t> </a:t>
            </a:r>
          </a:p>
          <a:p>
            <a:endParaRPr lang="ru-RU" sz="2400" b="1" dirty="0">
              <a:solidFill>
                <a:srgbClr val="4F81BD">
                  <a:lumMod val="50000"/>
                </a:srgbClr>
              </a:solidFill>
              <a:cs typeface="Arial" pitchFamily="34" charset="0"/>
            </a:endParaRPr>
          </a:p>
          <a:p>
            <a:endParaRPr lang="ru-RU" sz="2400" b="1" dirty="0">
              <a:solidFill>
                <a:srgbClr val="4F81BD">
                  <a:lumMod val="50000"/>
                </a:srgbClr>
              </a:solidFill>
              <a:cs typeface="Arial" pitchFamily="34" charset="0"/>
            </a:endParaRPr>
          </a:p>
          <a:p>
            <a:r>
              <a:rPr lang="ru-RU" sz="2400" b="1" dirty="0">
                <a:solidFill>
                  <a:srgbClr val="4F81BD">
                    <a:lumMod val="50000"/>
                  </a:srgbClr>
                </a:solidFill>
                <a:cs typeface="Arial" pitchFamily="34" charset="0"/>
              </a:rPr>
              <a:t> </a:t>
            </a:r>
            <a:endParaRPr lang="ru-RU" sz="2400" dirty="0">
              <a:solidFill>
                <a:srgbClr val="4F81BD">
                  <a:lumMod val="50000"/>
                </a:srgb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6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1604" y="1857364"/>
            <a:ext cx="5715040" cy="37862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4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National Cosmetics Ltd.</a:t>
            </a:r>
          </a:p>
          <a:p>
            <a:r>
              <a:rPr lang="en-US" sz="4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25 Piccadilly Str.</a:t>
            </a:r>
          </a:p>
          <a:p>
            <a:r>
              <a:rPr lang="en-US" sz="4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London N5 6KL</a:t>
            </a:r>
          </a:p>
          <a:p>
            <a:r>
              <a:rPr lang="en-US" sz="4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UK</a:t>
            </a:r>
            <a:endParaRPr lang="ru-RU" sz="4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1857364"/>
            <a:ext cx="5715040" cy="37862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4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4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 Sales Manager</a:t>
            </a:r>
          </a:p>
          <a:p>
            <a:r>
              <a:rPr lang="en-US" sz="4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National Cosmetics Ltd.</a:t>
            </a:r>
          </a:p>
          <a:p>
            <a:r>
              <a:rPr lang="en-US" sz="4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25 Piccadilly Str.</a:t>
            </a:r>
          </a:p>
          <a:p>
            <a:r>
              <a:rPr lang="en-US" sz="4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London N5 6KL</a:t>
            </a:r>
          </a:p>
          <a:p>
            <a:r>
              <a:rPr lang="en-US" sz="4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UK</a:t>
            </a:r>
            <a:endParaRPr lang="ru-RU" sz="4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1857364"/>
            <a:ext cx="5715040" cy="37862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Ms. Muller</a:t>
            </a:r>
          </a:p>
          <a:p>
            <a:r>
              <a:rPr lang="en-US" sz="4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The Sales Manager</a:t>
            </a:r>
          </a:p>
          <a:p>
            <a:r>
              <a:rPr lang="en-US" sz="4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National Cosmetics Ltd.</a:t>
            </a:r>
          </a:p>
          <a:p>
            <a:r>
              <a:rPr lang="en-US" sz="4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25 Piccadilly Str.</a:t>
            </a:r>
          </a:p>
          <a:p>
            <a:r>
              <a:rPr lang="en-US" sz="4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London N5 6KL</a:t>
            </a:r>
          </a:p>
          <a:p>
            <a:r>
              <a:rPr lang="en-US" sz="4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UK</a:t>
            </a:r>
            <a:endParaRPr lang="ru-RU" sz="4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85688" y="785794"/>
            <a:ext cx="8858312" cy="107157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  <a:defRPr/>
            </a:pPr>
            <a:r>
              <a:rPr lang="ru-RU" sz="4000" b="1" dirty="0">
                <a:solidFill>
                  <a:srgbClr val="1F497D"/>
                </a:solidFill>
                <a:latin typeface="Trebuchet MS"/>
              </a:rPr>
              <a:t>Оформление реквизита «адресат»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987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28596" y="785795"/>
            <a:ext cx="842968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4F81BD">
                    <a:lumMod val="50000"/>
                  </a:srgbClr>
                </a:solidFill>
              </a:rPr>
              <a:t>В Великобритании</a:t>
            </a:r>
            <a:r>
              <a:rPr lang="en-US" sz="2800" b="1" dirty="0">
                <a:solidFill>
                  <a:srgbClr val="4F81BD">
                    <a:lumMod val="50000"/>
                  </a:srgbClr>
                </a:solidFill>
              </a:rPr>
              <a:t> </a:t>
            </a:r>
            <a:r>
              <a:rPr lang="ru-RU" sz="2800" b="1" dirty="0">
                <a:solidFill>
                  <a:srgbClr val="4F81BD">
                    <a:lumMod val="50000"/>
                  </a:srgbClr>
                </a:solidFill>
              </a:rPr>
              <a:t>принято</a:t>
            </a:r>
            <a:r>
              <a:rPr lang="en-US" sz="2800" b="1" dirty="0">
                <a:solidFill>
                  <a:srgbClr val="4F81BD">
                    <a:lumMod val="50000"/>
                  </a:srgbClr>
                </a:solidFill>
              </a:rPr>
              <a:t> </a:t>
            </a:r>
            <a:r>
              <a:rPr lang="ru-RU" sz="2800" b="1" dirty="0">
                <a:solidFill>
                  <a:srgbClr val="4F81BD">
                    <a:lumMod val="50000"/>
                  </a:srgbClr>
                </a:solidFill>
              </a:rPr>
              <a:t>перед фамилией употреблять сокращения:</a:t>
            </a:r>
            <a:endParaRPr lang="ru-RU" sz="2800" b="1" dirty="0">
              <a:solidFill>
                <a:srgbClr val="1F497D">
                  <a:lumMod val="50000"/>
                </a:srgbClr>
              </a:solidFill>
            </a:endParaRPr>
          </a:p>
          <a:p>
            <a:r>
              <a:rPr lang="en-US" sz="2800" b="1" dirty="0">
                <a:solidFill>
                  <a:srgbClr val="C00000"/>
                </a:solidFill>
              </a:rPr>
              <a:t>Mr.</a:t>
            </a:r>
            <a:r>
              <a:rPr lang="en-US" sz="2800" b="1" dirty="0">
                <a:solidFill>
                  <a:prstClr val="black"/>
                </a:solidFill>
              </a:rPr>
              <a:t> </a:t>
            </a:r>
            <a:r>
              <a:rPr lang="ru-RU" sz="2800" dirty="0">
                <a:solidFill>
                  <a:prstClr val="black"/>
                </a:solidFill>
              </a:rPr>
              <a:t>(мистер, господин</a:t>
            </a:r>
            <a:r>
              <a:rPr lang="ru-RU" sz="2800" dirty="0" smtClean="0">
                <a:solidFill>
                  <a:prstClr val="black"/>
                </a:solidFill>
              </a:rPr>
              <a:t>) </a:t>
            </a:r>
            <a:r>
              <a:rPr lang="en-US" sz="2800" b="1" dirty="0" smtClean="0">
                <a:solidFill>
                  <a:prstClr val="black"/>
                </a:solidFill>
              </a:rPr>
              <a:t>- </a:t>
            </a:r>
            <a:r>
              <a:rPr lang="ru-RU" sz="2800" dirty="0">
                <a:solidFill>
                  <a:prstClr val="black"/>
                </a:solidFill>
              </a:rPr>
              <a:t>при </a:t>
            </a:r>
            <a:r>
              <a:rPr lang="ru-RU" sz="2800" dirty="0" smtClean="0">
                <a:solidFill>
                  <a:prstClr val="black"/>
                </a:solidFill>
              </a:rPr>
              <a:t>адресации </a:t>
            </a:r>
            <a:r>
              <a:rPr lang="ru-RU" sz="2800" dirty="0">
                <a:solidFill>
                  <a:prstClr val="black"/>
                </a:solidFill>
              </a:rPr>
              <a:t>служебного письма должностному лицу мужского пола.</a:t>
            </a:r>
          </a:p>
          <a:p>
            <a:r>
              <a:rPr lang="ru-RU" sz="2800" dirty="0">
                <a:solidFill>
                  <a:prstClr val="black"/>
                </a:solidFill>
              </a:rPr>
              <a:t>При обращении к женщине: </a:t>
            </a:r>
            <a:endParaRPr lang="en-US" sz="2800" b="1" dirty="0">
              <a:solidFill>
                <a:srgbClr val="C00000"/>
              </a:solidFill>
            </a:endParaRPr>
          </a:p>
          <a:p>
            <a:r>
              <a:rPr lang="en-US" sz="2800" b="1" dirty="0">
                <a:solidFill>
                  <a:srgbClr val="C00000"/>
                </a:solidFill>
              </a:rPr>
              <a:t>Mrs.</a:t>
            </a:r>
            <a:r>
              <a:rPr lang="ru-RU" sz="2800" b="1" dirty="0">
                <a:solidFill>
                  <a:srgbClr val="C00000"/>
                </a:solidFill>
              </a:rPr>
              <a:t> </a:t>
            </a:r>
            <a:r>
              <a:rPr lang="ru-RU" sz="2800" dirty="0">
                <a:solidFill>
                  <a:prstClr val="black"/>
                </a:solidFill>
              </a:rPr>
              <a:t>(госпожа) - если женщина замужняя;</a:t>
            </a:r>
            <a:endParaRPr lang="en-US" sz="2800" b="1" dirty="0">
              <a:solidFill>
                <a:srgbClr val="C00000"/>
              </a:solidFill>
            </a:endParaRPr>
          </a:p>
          <a:p>
            <a:r>
              <a:rPr lang="en-US" sz="2800" b="1" dirty="0">
                <a:solidFill>
                  <a:srgbClr val="C00000"/>
                </a:solidFill>
              </a:rPr>
              <a:t>Ms.</a:t>
            </a:r>
            <a:r>
              <a:rPr lang="ru-RU" sz="2800" dirty="0">
                <a:solidFill>
                  <a:prstClr val="black"/>
                </a:solidFill>
              </a:rPr>
              <a:t> (госпожа) - без указания на семейное положение женщины.</a:t>
            </a:r>
          </a:p>
          <a:p>
            <a:endParaRPr lang="ru-RU" sz="2800" dirty="0">
              <a:solidFill>
                <a:prstClr val="black"/>
              </a:solidFill>
            </a:endParaRPr>
          </a:p>
          <a:p>
            <a:r>
              <a:rPr lang="en-US" sz="2800" dirty="0">
                <a:solidFill>
                  <a:prstClr val="black"/>
                </a:solidFill>
              </a:rPr>
              <a:t>Mr. Jackson,  Mrs. Clinton,  Ms. Wilson</a:t>
            </a:r>
            <a:endParaRPr lang="ru-RU" sz="2800" dirty="0">
              <a:solidFill>
                <a:prstClr val="black"/>
              </a:solidFill>
            </a:endParaRPr>
          </a:p>
          <a:p>
            <a:endParaRPr lang="ru-RU" sz="2800" b="1" dirty="0">
              <a:solidFill>
                <a:srgbClr val="C00000"/>
              </a:solidFill>
            </a:endParaRPr>
          </a:p>
          <a:p>
            <a:endParaRPr lang="en-US" sz="2800" b="1" dirty="0">
              <a:solidFill>
                <a:srgbClr val="4F81BD">
                  <a:lumMod val="50000"/>
                </a:srgbClr>
              </a:solidFill>
            </a:endParaRPr>
          </a:p>
          <a:p>
            <a:endParaRPr lang="en-US" sz="2800" b="1" dirty="0">
              <a:solidFill>
                <a:srgbClr val="1F497D">
                  <a:lumMod val="50000"/>
                </a:srgbClr>
              </a:solidFill>
            </a:endParaRPr>
          </a:p>
          <a:p>
            <a:r>
              <a:rPr lang="ru-RU" sz="2800" dirty="0">
                <a:solidFill>
                  <a:prstClr val="black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7765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28604"/>
            <a:ext cx="8229600" cy="85248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Реквизит «Обращение»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44" y="1142984"/>
            <a:ext cx="8858312" cy="5072098"/>
          </a:xfrm>
        </p:spPr>
        <p:txBody>
          <a:bodyPr>
            <a:normAutofit fontScale="92500" lnSpcReduction="10000"/>
          </a:bodyPr>
          <a:lstStyle/>
          <a:p>
            <a:pPr algn="ctr">
              <a:spcAft>
                <a:spcPts val="600"/>
              </a:spcAft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 английских письмах обращаются </a:t>
            </a: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Dear Sir,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Dear Sirs,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          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если имя адресата неизвестно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Dear Madam,</a:t>
            </a:r>
            <a:endParaRPr lang="ru-RU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Dear Sir</a:t>
            </a:r>
            <a:r>
              <a:rPr lang="ru-RU" b="1" dirty="0" smtClean="0">
                <a:solidFill>
                  <a:srgbClr val="C00000"/>
                </a:solidFill>
              </a:rPr>
              <a:t>/</a:t>
            </a:r>
            <a:r>
              <a:rPr lang="en-US" b="1" dirty="0" smtClean="0">
                <a:solidFill>
                  <a:srgbClr val="C00000"/>
                </a:solidFill>
              </a:rPr>
              <a:t>Madam, 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если неизвестен пол адресата</a:t>
            </a:r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Dear </a:t>
            </a:r>
            <a:r>
              <a:rPr lang="en-US" b="1" dirty="0" err="1" smtClean="0">
                <a:solidFill>
                  <a:srgbClr val="C00000"/>
                </a:solidFill>
              </a:rPr>
              <a:t>Mr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  <a:r>
              <a:rPr lang="en-US" b="1" dirty="0" smtClean="0">
                <a:solidFill>
                  <a:srgbClr val="C00000"/>
                </a:solidFill>
              </a:rPr>
              <a:t>Brown,        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если имя известно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spcAft>
                <a:spcPts val="1200"/>
              </a:spcAft>
              <a:buNone/>
            </a:pPr>
            <a:r>
              <a:rPr lang="en-US" b="1" dirty="0" smtClean="0">
                <a:solidFill>
                  <a:srgbClr val="C00000"/>
                </a:solidFill>
              </a:rPr>
              <a:t>Dear Ms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  <a:r>
              <a:rPr lang="en-US" b="1" dirty="0" smtClean="0">
                <a:solidFill>
                  <a:srgbClr val="C00000"/>
                </a:solidFill>
              </a:rPr>
              <a:t>White,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После слов – обращения в английском и американском вариантах ставят запятую</a:t>
            </a:r>
            <a:r>
              <a:rPr lang="en-US" b="1" i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а не восклицательный знак!</a:t>
            </a:r>
            <a:endParaRPr lang="en-US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endParaRPr lang="en-US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502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Тема и текст письма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00660"/>
          </a:xfrm>
          <a:ln>
            <a:noFill/>
          </a:ln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Тема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– заголовок письма обычно размещается после обращения на отдельной строке и вводится словами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Кас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. (касательно)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и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Re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. (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refers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Во вступлении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формулируется цель письма, причины его написания.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Основное содержание текста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состоит из одного или более абзацев.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Заключение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является итоговой частью письма.</a:t>
            </a:r>
          </a:p>
          <a:p>
            <a:pPr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57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4282" y="571481"/>
            <a:ext cx="8786874" cy="938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Полезный совет</a:t>
            </a:r>
          </a:p>
          <a:p>
            <a:r>
              <a:rPr lang="ru-RU" sz="2000" dirty="0">
                <a:solidFill>
                  <a:srgbClr val="4F81BD">
                    <a:lumMod val="50000"/>
                  </a:srgbClr>
                </a:solidFill>
              </a:rPr>
              <a:t>В английском языке заключительная формула вежливости должна соответствовать обращению. Стандартная формула пишется на отдельной строке после текста с правой стороны листа и отделяется запятой. Например,</a:t>
            </a:r>
          </a:p>
          <a:p>
            <a:r>
              <a:rPr lang="en-US" sz="2400" b="1" dirty="0">
                <a:solidFill>
                  <a:srgbClr val="C00000"/>
                </a:solidFill>
              </a:rPr>
              <a:t>Yours faithfully</a:t>
            </a:r>
            <a:r>
              <a:rPr lang="ru-RU" sz="2400" dirty="0">
                <a:solidFill>
                  <a:srgbClr val="C00000"/>
                </a:solidFill>
              </a:rPr>
              <a:t>,</a:t>
            </a:r>
          </a:p>
          <a:p>
            <a:r>
              <a:rPr lang="en-US" sz="2400" b="1" dirty="0">
                <a:solidFill>
                  <a:srgbClr val="C00000"/>
                </a:solidFill>
              </a:rPr>
              <a:t>Yours sincerely</a:t>
            </a:r>
            <a:r>
              <a:rPr lang="ru-RU" sz="2400" b="1" dirty="0">
                <a:solidFill>
                  <a:srgbClr val="C00000"/>
                </a:solidFill>
              </a:rPr>
              <a:t>, </a:t>
            </a:r>
          </a:p>
          <a:p>
            <a:pPr algn="ctr"/>
            <a:r>
              <a:rPr lang="ru-RU" sz="2000" b="1" dirty="0">
                <a:solidFill>
                  <a:srgbClr val="4F81BD">
                    <a:lumMod val="50000"/>
                  </a:srgbClr>
                </a:solidFill>
              </a:rPr>
              <a:t>При этом необходимо помнить что,</a:t>
            </a:r>
          </a:p>
          <a:p>
            <a:r>
              <a:rPr lang="ru-RU" sz="1600" dirty="0">
                <a:solidFill>
                  <a:srgbClr val="4F81BD">
                    <a:lumMod val="50000"/>
                  </a:srgbClr>
                </a:solidFill>
              </a:rPr>
              <a:t>если в обращении не было указано имя    </a:t>
            </a:r>
          </a:p>
          <a:p>
            <a:r>
              <a:rPr lang="ru-RU" sz="1600" dirty="0">
                <a:solidFill>
                  <a:srgbClr val="4F81BD">
                    <a:lumMod val="50000"/>
                  </a:srgbClr>
                </a:solidFill>
              </a:rPr>
              <a:t>          адресата, т.е. при обращении </a:t>
            </a:r>
          </a:p>
          <a:p>
            <a:r>
              <a:rPr lang="en-US" sz="2000" dirty="0">
                <a:solidFill>
                  <a:srgbClr val="4F81BD">
                    <a:lumMod val="50000"/>
                  </a:srgbClr>
                </a:solidFill>
              </a:rPr>
              <a:t>Dear Sir, Dear Sirs,</a:t>
            </a:r>
            <a:endParaRPr lang="ru-RU" sz="2000" dirty="0">
              <a:solidFill>
                <a:srgbClr val="4F81BD">
                  <a:lumMod val="50000"/>
                </a:srgbClr>
              </a:solidFill>
            </a:endParaRPr>
          </a:p>
          <a:p>
            <a:r>
              <a:rPr lang="en-US" sz="2000" dirty="0">
                <a:solidFill>
                  <a:srgbClr val="4F81BD">
                    <a:lumMod val="50000"/>
                  </a:srgbClr>
                </a:solidFill>
              </a:rPr>
              <a:t> Dear Sir/Madam,</a:t>
            </a:r>
            <a:r>
              <a:rPr lang="ru-RU" sz="2000" dirty="0">
                <a:solidFill>
                  <a:srgbClr val="4F81BD">
                    <a:lumMod val="50000"/>
                  </a:srgbClr>
                </a:solidFill>
              </a:rPr>
              <a:t>                                                      </a:t>
            </a:r>
            <a:r>
              <a:rPr lang="en-US" sz="2000" dirty="0">
                <a:solidFill>
                  <a:srgbClr val="4F81BD">
                    <a:lumMod val="50000"/>
                  </a:srgbClr>
                </a:solidFill>
              </a:rPr>
              <a:t> </a:t>
            </a:r>
            <a:r>
              <a:rPr lang="en-US" sz="2000" b="1" dirty="0">
                <a:solidFill>
                  <a:srgbClr val="C00000"/>
                </a:solidFill>
              </a:rPr>
              <a:t>Yours faithfully</a:t>
            </a:r>
            <a:r>
              <a:rPr lang="ru-RU" sz="2000" dirty="0">
                <a:solidFill>
                  <a:srgbClr val="C00000"/>
                </a:solidFill>
              </a:rPr>
              <a:t>,</a:t>
            </a:r>
            <a:r>
              <a:rPr lang="ru-RU" sz="2000" dirty="0">
                <a:solidFill>
                  <a:srgbClr val="4F81BD">
                    <a:lumMod val="50000"/>
                  </a:srgbClr>
                </a:solidFill>
              </a:rPr>
              <a:t>         </a:t>
            </a:r>
          </a:p>
          <a:p>
            <a:r>
              <a:rPr lang="en-US" sz="2000" dirty="0">
                <a:solidFill>
                  <a:srgbClr val="4F81BD">
                    <a:lumMod val="50000"/>
                  </a:srgbClr>
                </a:solidFill>
              </a:rPr>
              <a:t>Dear Madam, </a:t>
            </a:r>
            <a:endParaRPr lang="ru-RU" sz="2000" dirty="0">
              <a:solidFill>
                <a:srgbClr val="4F81BD">
                  <a:lumMod val="50000"/>
                </a:srgbClr>
              </a:solidFill>
            </a:endParaRPr>
          </a:p>
          <a:p>
            <a:endParaRPr lang="ru-RU" sz="1600" dirty="0">
              <a:solidFill>
                <a:srgbClr val="4F81BD">
                  <a:lumMod val="50000"/>
                </a:srgbClr>
              </a:solidFill>
            </a:endParaRPr>
          </a:p>
          <a:p>
            <a:r>
              <a:rPr lang="ru-RU" sz="1600" dirty="0">
                <a:solidFill>
                  <a:srgbClr val="4F81BD">
                    <a:lumMod val="50000"/>
                  </a:srgbClr>
                </a:solidFill>
              </a:rPr>
              <a:t>если в обращении было указано </a:t>
            </a:r>
          </a:p>
          <a:p>
            <a:r>
              <a:rPr lang="ru-RU" sz="1600" dirty="0">
                <a:solidFill>
                  <a:srgbClr val="4F81BD">
                    <a:lumMod val="50000"/>
                  </a:srgbClr>
                </a:solidFill>
              </a:rPr>
              <a:t>имя адресата, т.е. при обращении </a:t>
            </a:r>
          </a:p>
          <a:p>
            <a:r>
              <a:rPr lang="en-US" sz="2000" dirty="0">
                <a:solidFill>
                  <a:srgbClr val="4F81BD">
                    <a:lumMod val="50000"/>
                  </a:srgbClr>
                </a:solidFill>
              </a:rPr>
              <a:t>Dear Mr. Wilson, </a:t>
            </a:r>
            <a:endParaRPr lang="ru-RU" sz="2000" dirty="0">
              <a:solidFill>
                <a:srgbClr val="4F81BD">
                  <a:lumMod val="50000"/>
                </a:srgbClr>
              </a:solidFill>
            </a:endParaRPr>
          </a:p>
          <a:p>
            <a:r>
              <a:rPr lang="en-US" sz="2000" dirty="0">
                <a:solidFill>
                  <a:srgbClr val="4F81BD">
                    <a:lumMod val="50000"/>
                  </a:srgbClr>
                </a:solidFill>
              </a:rPr>
              <a:t>Dear Ms. Bennett, </a:t>
            </a:r>
            <a:r>
              <a:rPr lang="ru-RU" sz="2000" dirty="0">
                <a:solidFill>
                  <a:srgbClr val="4F81BD">
                    <a:lumMod val="50000"/>
                  </a:srgbClr>
                </a:solidFill>
              </a:rPr>
              <a:t>                                                       </a:t>
            </a:r>
            <a:r>
              <a:rPr lang="en-US" sz="2000" b="1" dirty="0">
                <a:solidFill>
                  <a:srgbClr val="C00000"/>
                </a:solidFill>
              </a:rPr>
              <a:t>Yours sincerely</a:t>
            </a:r>
            <a:r>
              <a:rPr lang="ru-RU" sz="2000" b="1" dirty="0">
                <a:solidFill>
                  <a:srgbClr val="C00000"/>
                </a:solidFill>
              </a:rPr>
              <a:t>, </a:t>
            </a:r>
            <a:endParaRPr lang="ru-RU" sz="2000" dirty="0">
              <a:solidFill>
                <a:srgbClr val="4F81BD">
                  <a:lumMod val="50000"/>
                </a:srgbClr>
              </a:solidFill>
            </a:endParaRPr>
          </a:p>
          <a:p>
            <a:r>
              <a:rPr lang="en-US" sz="2000" dirty="0">
                <a:solidFill>
                  <a:srgbClr val="4F81BD">
                    <a:lumMod val="50000"/>
                  </a:srgbClr>
                </a:solidFill>
              </a:rPr>
              <a:t>Dear Mathew.</a:t>
            </a:r>
            <a:endParaRPr lang="ru-RU" sz="2000" dirty="0">
              <a:solidFill>
                <a:srgbClr val="4F81BD">
                  <a:lumMod val="50000"/>
                </a:srgbClr>
              </a:solidFill>
            </a:endParaRPr>
          </a:p>
          <a:p>
            <a:endParaRPr lang="ru-RU" sz="2000" dirty="0">
              <a:solidFill>
                <a:prstClr val="black"/>
              </a:solidFill>
            </a:endParaRPr>
          </a:p>
          <a:p>
            <a:pPr algn="ctr"/>
            <a:endParaRPr lang="ru-RU" sz="2000" b="1" dirty="0">
              <a:solidFill>
                <a:srgbClr val="4F81BD">
                  <a:lumMod val="50000"/>
                </a:srgbClr>
              </a:solidFill>
            </a:endParaRPr>
          </a:p>
          <a:p>
            <a:pPr algn="ctr"/>
            <a:endParaRPr lang="ru-RU" sz="2000" b="1" dirty="0">
              <a:solidFill>
                <a:srgbClr val="4F81BD">
                  <a:lumMod val="50000"/>
                </a:srgbClr>
              </a:solidFill>
            </a:endParaRPr>
          </a:p>
          <a:p>
            <a:pPr algn="ctr"/>
            <a:endParaRPr lang="ru-RU" sz="2000" b="1" dirty="0">
              <a:solidFill>
                <a:srgbClr val="4F81BD">
                  <a:lumMod val="50000"/>
                </a:srgbClr>
              </a:solidFill>
            </a:endParaRPr>
          </a:p>
          <a:p>
            <a:pPr algn="ctr"/>
            <a:endParaRPr lang="ru-RU" sz="2000" b="1" dirty="0">
              <a:solidFill>
                <a:srgbClr val="4F81BD">
                  <a:lumMod val="50000"/>
                </a:srgbClr>
              </a:solidFill>
            </a:endParaRPr>
          </a:p>
          <a:p>
            <a:endParaRPr lang="ru-RU" sz="2400" b="1" dirty="0">
              <a:solidFill>
                <a:srgbClr val="C00000"/>
              </a:solidFill>
            </a:endParaRPr>
          </a:p>
          <a:p>
            <a:endParaRPr lang="ru-RU" sz="2400" b="1" dirty="0">
              <a:solidFill>
                <a:srgbClr val="C00000"/>
              </a:solidFill>
            </a:endParaRPr>
          </a:p>
          <a:p>
            <a:endParaRPr lang="ru-RU" sz="2400" dirty="0">
              <a:solidFill>
                <a:srgbClr val="C00000"/>
              </a:solidFill>
            </a:endParaRPr>
          </a:p>
          <a:p>
            <a:endParaRPr lang="ru-RU" sz="2400" b="1" dirty="0">
              <a:solidFill>
                <a:srgbClr val="C00000"/>
              </a:solidFill>
            </a:endParaRPr>
          </a:p>
          <a:p>
            <a:endParaRPr lang="ru-RU" b="1" dirty="0">
              <a:solidFill>
                <a:srgbClr val="C00000"/>
              </a:solidFill>
            </a:endParaRPr>
          </a:p>
          <a:p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214678" y="4143380"/>
            <a:ext cx="1143008" cy="214314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214678" y="5715016"/>
            <a:ext cx="1143008" cy="214314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20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600079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                   </a:t>
            </a:r>
            <a:r>
              <a:rPr lang="ru-RU" sz="3100" b="1" u="sng" dirty="0" smtClean="0"/>
              <a:t>Реквизит подпись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2200" dirty="0" smtClean="0"/>
              <a:t>В английских письмах подпись ставится в левой стороне бланка и состоит из имени и фамилии лица, подписавшего документ; ниже указывается его должность.</a:t>
            </a:r>
            <a:br>
              <a:rPr lang="ru-RU" sz="22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         </a:t>
            </a:r>
            <a:r>
              <a:rPr lang="ru-RU" sz="3100" b="1" u="sng" dirty="0" smtClean="0"/>
              <a:t>Отметка о наличии приложений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2200" dirty="0" smtClean="0"/>
              <a:t>В английских письмах указание на приложение обозначается словом </a:t>
            </a:r>
            <a:r>
              <a:rPr lang="en-US" sz="2200" b="1" dirty="0" smtClean="0"/>
              <a:t>Enclosure </a:t>
            </a:r>
            <a:r>
              <a:rPr lang="ru-RU" sz="2200" dirty="0" smtClean="0"/>
              <a:t>или сокращенно </a:t>
            </a:r>
            <a:r>
              <a:rPr lang="en-US" sz="2200" b="1" dirty="0" smtClean="0"/>
              <a:t>Enc</a:t>
            </a:r>
            <a:r>
              <a:rPr lang="ru-RU" sz="2200" b="1" dirty="0" smtClean="0"/>
              <a:t>.</a:t>
            </a:r>
            <a:r>
              <a:rPr lang="ru-RU" sz="2200" dirty="0" smtClean="0"/>
              <a:t> или  </a:t>
            </a:r>
            <a:r>
              <a:rPr lang="en-US" sz="2200" b="1" dirty="0" smtClean="0"/>
              <a:t>Encl</a:t>
            </a:r>
            <a:r>
              <a:rPr lang="ru-RU" sz="2200" b="1" dirty="0" smtClean="0"/>
              <a:t>.</a:t>
            </a:r>
            <a:br>
              <a:rPr lang="ru-RU" sz="2200" b="1" dirty="0" smtClean="0"/>
            </a:br>
            <a:r>
              <a:rPr lang="en-US" sz="2200" b="1" dirty="0" err="1" smtClean="0">
                <a:solidFill>
                  <a:schemeClr val="tx1"/>
                </a:solidFill>
              </a:rPr>
              <a:t>Encl.Pricelist</a:t>
            </a:r>
            <a:r>
              <a:rPr lang="en-US" sz="2200" b="1" dirty="0" smtClean="0">
                <a:solidFill>
                  <a:schemeClr val="tx1"/>
                </a:solidFill>
              </a:rPr>
              <a:t/>
            </a:r>
            <a:br>
              <a:rPr lang="en-US" sz="2200" b="1" dirty="0" smtClean="0">
                <a:solidFill>
                  <a:schemeClr val="tx1"/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      </a:t>
            </a:r>
            <a:r>
              <a:rPr lang="ru-RU" sz="3100" b="1" u="sng" dirty="0" smtClean="0"/>
              <a:t>Отметка о направлении</a:t>
            </a:r>
            <a:br>
              <a:rPr lang="ru-RU" sz="3100" b="1" u="sng" dirty="0" smtClean="0"/>
            </a:br>
            <a:r>
              <a:rPr lang="ru-RU" sz="3100" b="1" dirty="0" smtClean="0"/>
              <a:t>          </a:t>
            </a:r>
            <a:r>
              <a:rPr lang="ru-RU" sz="3100" b="1" u="sng" dirty="0" smtClean="0"/>
              <a:t>копий письма другим адресатам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2200" b="1" dirty="0" smtClean="0"/>
              <a:t>Отметка о направлении  копий</a:t>
            </a:r>
            <a:r>
              <a:rPr lang="ru-RU" sz="2200" dirty="0" smtClean="0"/>
              <a:t> в другие адреса проставляется в левой части бланка (в английском языке - обозначение  </a:t>
            </a:r>
            <a:r>
              <a:rPr lang="ru-RU" sz="2200" b="1" dirty="0" err="1" smtClean="0"/>
              <a:t>сс</a:t>
            </a:r>
            <a:r>
              <a:rPr lang="ru-RU" sz="2200" dirty="0" smtClean="0"/>
              <a:t>).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cc.Mr.Piper</a:t>
            </a:r>
            <a:r>
              <a:rPr lang="en-US" sz="2000" b="1" dirty="0" smtClean="0">
                <a:solidFill>
                  <a:schemeClr val="tx1"/>
                </a:solidFill>
              </a:rPr>
              <a:t>,</a:t>
            </a:r>
            <a:br>
              <a:rPr lang="en-US" sz="2000" b="1" dirty="0" smtClean="0">
                <a:solidFill>
                  <a:schemeClr val="tx1"/>
                </a:solidFill>
              </a:rPr>
            </a:br>
            <a:r>
              <a:rPr lang="en-US" sz="2000" b="1" dirty="0" smtClean="0">
                <a:solidFill>
                  <a:schemeClr val="tx1"/>
                </a:solidFill>
              </a:rPr>
              <a:t>Marketing Department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93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714480" y="714356"/>
            <a:ext cx="5776922" cy="6000792"/>
          </a:xfrm>
          <a:ln w="15875">
            <a:solidFill>
              <a:schemeClr val="tx1"/>
            </a:solidFill>
          </a:ln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6400" dirty="0" smtClean="0">
                <a:latin typeface="Arial" pitchFamily="34" charset="0"/>
                <a:cs typeface="Arial" pitchFamily="34" charset="0"/>
              </a:rPr>
              <a:t>                                                   </a:t>
            </a:r>
            <a:r>
              <a:rPr lang="en-US" sz="6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Project Coordination Centre</a:t>
            </a:r>
          </a:p>
          <a:p>
            <a:pPr algn="ctr">
              <a:buNone/>
            </a:pPr>
            <a:r>
              <a:rPr lang="en-US" sz="6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72 Kensington Av.</a:t>
            </a:r>
          </a:p>
          <a:p>
            <a:pPr algn="ctr">
              <a:buNone/>
            </a:pPr>
            <a:r>
              <a:rPr lang="en-US" sz="6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London SW 25 K</a:t>
            </a:r>
          </a:p>
          <a:p>
            <a:pPr algn="ctr">
              <a:buNone/>
            </a:pPr>
            <a:r>
              <a:rPr lang="en-US" sz="6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                    UK</a:t>
            </a:r>
          </a:p>
          <a:p>
            <a:pPr>
              <a:buNone/>
            </a:pPr>
            <a:r>
              <a:rPr lang="en-US" sz="6400" dirty="0" smtClean="0">
                <a:latin typeface="Arial" pitchFamily="34" charset="0"/>
                <a:cs typeface="Arial" pitchFamily="34" charset="0"/>
              </a:rPr>
              <a:t>Our   ref. 34/122</a:t>
            </a:r>
          </a:p>
          <a:p>
            <a:pPr>
              <a:buNone/>
            </a:pPr>
            <a:endParaRPr lang="en-US" sz="6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6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Mrs. </a:t>
            </a:r>
            <a:r>
              <a:rPr lang="en-US" sz="6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N.Klimko</a:t>
            </a:r>
            <a:r>
              <a:rPr lang="en-US" sz="6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6400" dirty="0" smtClean="0">
                <a:latin typeface="Arial" pitchFamily="34" charset="0"/>
                <a:cs typeface="Arial" pitchFamily="34" charset="0"/>
              </a:rPr>
              <a:t>                                    </a:t>
            </a:r>
            <a:r>
              <a:rPr lang="en-US" sz="6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14 March, 2009</a:t>
            </a:r>
          </a:p>
          <a:p>
            <a:pPr>
              <a:buNone/>
            </a:pPr>
            <a:r>
              <a:rPr lang="en-US" sz="6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Director</a:t>
            </a:r>
          </a:p>
          <a:p>
            <a:pPr>
              <a:buNone/>
            </a:pPr>
            <a:r>
              <a:rPr lang="en-US" sz="6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Technical College</a:t>
            </a:r>
          </a:p>
          <a:p>
            <a:pPr>
              <a:buNone/>
            </a:pPr>
            <a:r>
              <a:rPr lang="en-US" sz="6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55 </a:t>
            </a:r>
            <a:r>
              <a:rPr lang="en-US" sz="6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Zelyonaya</a:t>
            </a:r>
            <a:r>
              <a:rPr lang="en-US" sz="6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Str.</a:t>
            </a:r>
          </a:p>
          <a:p>
            <a:pPr>
              <a:buNone/>
            </a:pPr>
            <a:r>
              <a:rPr lang="en-US" sz="6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Novogradsk</a:t>
            </a:r>
            <a:r>
              <a:rPr lang="en-US" sz="6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Russia</a:t>
            </a:r>
          </a:p>
          <a:p>
            <a:pPr>
              <a:buNone/>
            </a:pPr>
            <a:endParaRPr lang="en-US" sz="6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6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Dear Mrs. </a:t>
            </a:r>
            <a:r>
              <a:rPr lang="en-US" sz="6400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Klimko</a:t>
            </a:r>
            <a:r>
              <a:rPr lang="en-US" sz="6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,</a:t>
            </a:r>
            <a:endParaRPr lang="ru-RU" sz="64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6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Re: Project seminar</a:t>
            </a:r>
          </a:p>
          <a:p>
            <a:pPr>
              <a:buNone/>
            </a:pPr>
            <a:r>
              <a:rPr lang="en-US" sz="6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We are writing to inform you that our next Project seminar </a:t>
            </a:r>
            <a:endParaRPr lang="ru-RU" sz="64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6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will be held on April 12, 200</a:t>
            </a:r>
            <a:r>
              <a:rPr lang="ru-RU" sz="6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en-US" sz="6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. Please let me know if you are</a:t>
            </a:r>
            <a:endParaRPr lang="ru-RU" sz="64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6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going to participate.</a:t>
            </a:r>
          </a:p>
          <a:p>
            <a:pPr>
              <a:buNone/>
            </a:pPr>
            <a:r>
              <a:rPr lang="en-US" sz="6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Please do not hesitate to contact me if you need further</a:t>
            </a:r>
            <a:endParaRPr lang="ru-RU" sz="64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6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information.</a:t>
            </a:r>
          </a:p>
          <a:p>
            <a:pPr>
              <a:buNone/>
            </a:pPr>
            <a:endParaRPr lang="en-US" sz="6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6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Yours sincerely,</a:t>
            </a:r>
          </a:p>
          <a:p>
            <a:pPr>
              <a:buNone/>
            </a:pPr>
            <a:r>
              <a:rPr lang="en-US" sz="6400" dirty="0" smtClean="0">
                <a:solidFill>
                  <a:srgbClr val="7030A0"/>
                </a:solidFill>
                <a:latin typeface="Brush Script MT" pitchFamily="66" charset="0"/>
                <a:cs typeface="Arial" pitchFamily="34" charset="0"/>
              </a:rPr>
              <a:t>Mary  </a:t>
            </a:r>
            <a:r>
              <a:rPr lang="en-US" sz="6400" dirty="0" err="1" smtClean="0">
                <a:solidFill>
                  <a:srgbClr val="7030A0"/>
                </a:solidFill>
                <a:latin typeface="Brush Script MT" pitchFamily="66" charset="0"/>
                <a:cs typeface="Arial" pitchFamily="34" charset="0"/>
              </a:rPr>
              <a:t>McDolan</a:t>
            </a:r>
            <a:endParaRPr lang="en-US" sz="6400" dirty="0" smtClean="0">
              <a:solidFill>
                <a:srgbClr val="7030A0"/>
              </a:solidFill>
              <a:latin typeface="Brush Script MT" pitchFamily="66" charset="0"/>
              <a:cs typeface="Arial" pitchFamily="34" charset="0"/>
            </a:endParaRPr>
          </a:p>
          <a:p>
            <a:pPr>
              <a:buNone/>
            </a:pPr>
            <a:r>
              <a:rPr lang="en-US" sz="5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The Project Manager </a:t>
            </a:r>
          </a:p>
          <a:p>
            <a:pPr>
              <a:buNone/>
            </a:pPr>
            <a:endParaRPr lang="en-US" sz="5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5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6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Encl. Project seminar brochure </a:t>
            </a:r>
          </a:p>
          <a:p>
            <a:pPr>
              <a:buNone/>
            </a:pPr>
            <a:endParaRPr lang="en-US" sz="6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6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05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069848"/>
          </a:xfrm>
        </p:spPr>
        <p:txBody>
          <a:bodyPr/>
          <a:lstStyle/>
          <a:p>
            <a:pPr algn="ctr"/>
            <a:r>
              <a:rPr lang="ru-RU" b="1" i="1" dirty="0" smtClean="0">
                <a:latin typeface="+mn-lt"/>
              </a:rPr>
              <a:t>Спасибо за внимание</a:t>
            </a:r>
            <a:endParaRPr lang="ru-RU" b="1" i="1" dirty="0">
              <a:latin typeface="+mn-lt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549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71570"/>
          </a:xfrm>
        </p:spPr>
        <p:txBody>
          <a:bodyPr/>
          <a:lstStyle/>
          <a:p>
            <a:r>
              <a:rPr lang="ru-RU" dirty="0" smtClean="0"/>
              <a:t>Основные 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786874" cy="5002924"/>
          </a:xfrm>
        </p:spPr>
        <p:txBody>
          <a:bodyPr/>
          <a:lstStyle/>
          <a:p>
            <a:r>
              <a:rPr lang="ru-RU" sz="3200" dirty="0" smtClean="0"/>
              <a:t>1. Познакомиться со строением делового письма</a:t>
            </a:r>
          </a:p>
          <a:p>
            <a:r>
              <a:rPr lang="ru-RU" sz="3200" dirty="0" smtClean="0"/>
              <a:t>2. Научиться работать с деловым письмом, извлекая максимум информации без перевода</a:t>
            </a:r>
          </a:p>
          <a:p>
            <a:r>
              <a:rPr lang="ru-RU" sz="3200" dirty="0" smtClean="0"/>
              <a:t>3. Научиться составлять письмо по шаблону</a:t>
            </a:r>
            <a:endParaRPr lang="en-US" sz="3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12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4294967295"/>
          </p:nvPr>
        </p:nvSpPr>
        <p:spPr>
          <a:xfrm>
            <a:off x="214282" y="1643050"/>
            <a:ext cx="8786874" cy="37862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500" dirty="0" smtClean="0"/>
              <a:t>К деловой корреспонденции относятся:</a:t>
            </a:r>
          </a:p>
          <a:p>
            <a:pPr>
              <a:buFont typeface="Wingdings" pitchFamily="2" charset="2"/>
              <a:buChar char="§"/>
            </a:pPr>
            <a:r>
              <a:rPr lang="ru-RU" sz="3500" dirty="0" smtClean="0"/>
              <a:t>  </a:t>
            </a:r>
            <a:r>
              <a:rPr lang="ru-RU" sz="3200" u="sng" dirty="0" smtClean="0"/>
              <a:t>Официальные (коммерческие письма)</a:t>
            </a:r>
          </a:p>
          <a:p>
            <a:pPr>
              <a:buFont typeface="Wingdings" pitchFamily="2" charset="2"/>
              <a:buChar char="§"/>
            </a:pPr>
            <a:r>
              <a:rPr lang="ru-RU" sz="3200" dirty="0" smtClean="0"/>
              <a:t>  Телеграммы </a:t>
            </a:r>
          </a:p>
          <a:p>
            <a:pPr>
              <a:buFont typeface="Wingdings" pitchFamily="2" charset="2"/>
              <a:buChar char="§"/>
            </a:pPr>
            <a:r>
              <a:rPr lang="ru-RU" sz="3200" dirty="0" smtClean="0"/>
              <a:t>  Телефонограммы</a:t>
            </a:r>
          </a:p>
          <a:p>
            <a:pPr>
              <a:buFont typeface="Wingdings" pitchFamily="2" charset="2"/>
              <a:buChar char="§"/>
            </a:pPr>
            <a:r>
              <a:rPr lang="ru-RU" sz="3200" dirty="0" smtClean="0"/>
              <a:t>  Факсимильные сообщения</a:t>
            </a:r>
          </a:p>
          <a:p>
            <a:pPr>
              <a:buFont typeface="Wingdings" pitchFamily="2" charset="2"/>
              <a:buChar char="§"/>
            </a:pPr>
            <a:r>
              <a:rPr lang="ru-RU" sz="3200" dirty="0" smtClean="0"/>
              <a:t>  </a:t>
            </a:r>
            <a:r>
              <a:rPr lang="ru-RU" sz="3200" u="sng" dirty="0" smtClean="0"/>
              <a:t>Электронные сообщения</a:t>
            </a:r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63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04664"/>
            <a:ext cx="889248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000" b="1" cap="all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  <a:cs typeface="Times New Roman" pitchFamily="18" charset="0"/>
            </a:endParaRPr>
          </a:p>
          <a:p>
            <a:pPr algn="ctr"/>
            <a:endParaRPr lang="ru-RU" sz="1200" b="1" cap="all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  <a:cs typeface="Times New Roman" pitchFamily="18" charset="0"/>
            </a:endParaRPr>
          </a:p>
          <a:p>
            <a:pPr algn="ctr"/>
            <a:r>
              <a:rPr lang="ru-RU" sz="2800" b="1" cap="all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типы </a:t>
            </a:r>
            <a:r>
              <a:rPr lang="ru-RU" sz="2800" b="1" cap="all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деловых </a:t>
            </a:r>
            <a:r>
              <a:rPr lang="ru-RU" sz="2800" b="1" cap="all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писем</a:t>
            </a:r>
          </a:p>
          <a:p>
            <a:pPr algn="ctr"/>
            <a:endParaRPr lang="ru-RU" sz="1000" b="1" cap="all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Письмо-поздравление </a:t>
            </a:r>
            <a:r>
              <a:rPr lang="ru-RU" sz="2400" dirty="0">
                <a:latin typeface="Georgia" pitchFamily="18" charset="0"/>
                <a:cs typeface="Times New Roman" pitchFamily="18" charset="0"/>
              </a:rPr>
              <a:t>- </a:t>
            </a:r>
            <a:r>
              <a:rPr lang="en-US" sz="2400" dirty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Letter of Congratulation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>
                <a:latin typeface="Georgia" pitchFamily="18" charset="0"/>
                <a:cs typeface="Times New Roman" pitchFamily="18" charset="0"/>
              </a:rPr>
              <a:t>Письмо-приглашение - </a:t>
            </a:r>
            <a:r>
              <a:rPr lang="en-US" sz="2400" dirty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Letter of Invitation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>
                <a:latin typeface="Georgia" pitchFamily="18" charset="0"/>
                <a:cs typeface="Times New Roman" pitchFamily="18" charset="0"/>
              </a:rPr>
              <a:t>Письмо о приёме на работу - </a:t>
            </a:r>
            <a:r>
              <a:rPr lang="en-US" sz="2400" dirty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Letter of Acceptance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>
                <a:latin typeface="Georgia" pitchFamily="18" charset="0"/>
                <a:cs typeface="Times New Roman" pitchFamily="18" charset="0"/>
              </a:rPr>
              <a:t>Письмо-заявление </a:t>
            </a:r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- </a:t>
            </a:r>
            <a:r>
              <a:rPr lang="en-US" sz="2400" dirty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Application letter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>
                <a:latin typeface="Georgia" pitchFamily="18" charset="0"/>
                <a:cs typeface="Times New Roman" pitchFamily="18" charset="0"/>
              </a:rPr>
              <a:t>Письмо-предложение - </a:t>
            </a:r>
            <a:r>
              <a:rPr lang="en-US" sz="2400" dirty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Commercial Offer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>
                <a:latin typeface="Georgia" pitchFamily="18" charset="0"/>
                <a:cs typeface="Times New Roman" pitchFamily="18" charset="0"/>
              </a:rPr>
              <a:t>Письмо-жалоба </a:t>
            </a:r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- </a:t>
            </a:r>
            <a:r>
              <a:rPr lang="en-US" sz="2400" dirty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Letter of Complaint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>
                <a:latin typeface="Georgia" pitchFamily="18" charset="0"/>
                <a:cs typeface="Times New Roman" pitchFamily="18" charset="0"/>
              </a:rPr>
              <a:t>Письмо-запрос, требование </a:t>
            </a:r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- </a:t>
            </a:r>
            <a:r>
              <a:rPr lang="en-US" sz="2400" dirty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Enquiry Letter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>
                <a:latin typeface="Georgia" pitchFamily="18" charset="0"/>
                <a:cs typeface="Times New Roman" pitchFamily="18" charset="0"/>
              </a:rPr>
              <a:t>Письмо-ответ на запрос </a:t>
            </a:r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- </a:t>
            </a:r>
            <a:r>
              <a:rPr lang="en-US" sz="2400" dirty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Reply(Quotation)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>
                <a:latin typeface="Georgia" pitchFamily="18" charset="0"/>
                <a:cs typeface="Times New Roman" pitchFamily="18" charset="0"/>
              </a:rPr>
              <a:t>Письмо-встречное предложение </a:t>
            </a:r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- </a:t>
            </a:r>
            <a:r>
              <a:rPr lang="en-US" sz="2400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Counter</a:t>
            </a:r>
            <a:r>
              <a:rPr lang="ru-RU" sz="2400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proposal</a:t>
            </a:r>
            <a:endParaRPr lang="en-US" sz="2400" dirty="0">
              <a:solidFill>
                <a:srgbClr val="FF0000"/>
              </a:solidFill>
              <a:latin typeface="Georgia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  Письмо-заказ - </a:t>
            </a:r>
            <a:r>
              <a:rPr lang="en-US" sz="2400" dirty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Order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  Ответ </a:t>
            </a:r>
            <a:r>
              <a:rPr lang="ru-RU" sz="2400" dirty="0">
                <a:latin typeface="Georgia" pitchFamily="18" charset="0"/>
                <a:cs typeface="Times New Roman" pitchFamily="18" charset="0"/>
              </a:rPr>
              <a:t>на заказ - </a:t>
            </a:r>
            <a:r>
              <a:rPr lang="en-US" sz="2400" dirty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Response to Order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  Счёт-фактура - </a:t>
            </a:r>
            <a:r>
              <a:rPr lang="en-US" sz="2400" dirty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Invoice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  Письмо-отчёт </a:t>
            </a:r>
            <a:r>
              <a:rPr lang="ru-RU" sz="2400" dirty="0">
                <a:latin typeface="Georgia" pitchFamily="18" charset="0"/>
                <a:cs typeface="Times New Roman" pitchFamily="18" charset="0"/>
              </a:rPr>
              <a:t>(из банка), счёт </a:t>
            </a:r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- </a:t>
            </a:r>
            <a:r>
              <a:rPr lang="en-US" sz="2400" dirty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Statement</a:t>
            </a:r>
          </a:p>
        </p:txBody>
      </p:sp>
    </p:spTree>
    <p:extLst>
      <p:ext uri="{BB962C8B-B14F-4D97-AF65-F5344CB8AC3E}">
        <p14:creationId xmlns:p14="http://schemas.microsoft.com/office/powerpoint/2010/main" val="392595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9"/>
            <a:ext cx="7772400" cy="481825"/>
          </a:xfrm>
        </p:spPr>
        <p:txBody>
          <a:bodyPr/>
          <a:lstStyle/>
          <a:p>
            <a:pPr algn="ctr"/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Georgia" pitchFamily="18" charset="0"/>
              </a:rPr>
              <a:t>СТРУКТУРА ПИСЬМА</a:t>
            </a:r>
            <a:endParaRPr lang="ru-RU" sz="28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096080"/>
            <a:ext cx="8319298" cy="5761920"/>
          </a:xfrm>
        </p:spPr>
        <p:txBody>
          <a:bodyPr>
            <a:normAutofit fontScale="85000" lnSpcReduction="20000"/>
          </a:bodyPr>
          <a:lstStyle/>
          <a:p>
            <a:r>
              <a:rPr lang="ru-RU" sz="2800" b="1" i="1" u="sng" dirty="0" smtClean="0"/>
              <a:t>Основные реквизиты письма:</a:t>
            </a:r>
          </a:p>
          <a:p>
            <a:pPr marL="560070" indent="-514350">
              <a:buFont typeface="+mj-lt"/>
              <a:buAutoNum type="arabicPeriod"/>
            </a:pPr>
            <a:r>
              <a:rPr lang="ru-RU" sz="3100" dirty="0" smtClean="0">
                <a:solidFill>
                  <a:schemeClr val="tx1"/>
                </a:solidFill>
              </a:rPr>
              <a:t>Компания </a:t>
            </a:r>
            <a:r>
              <a:rPr lang="ru-RU" sz="3100" dirty="0">
                <a:solidFill>
                  <a:schemeClr val="tx1"/>
                </a:solidFill>
              </a:rPr>
              <a:t>и адрес отправителя </a:t>
            </a:r>
            <a:r>
              <a:rPr lang="ru-RU" sz="3100" dirty="0" smtClean="0">
                <a:solidFill>
                  <a:schemeClr val="tx1"/>
                </a:solidFill>
              </a:rPr>
              <a:t>- </a:t>
            </a:r>
            <a:r>
              <a:rPr lang="en-US" sz="3100" dirty="0">
                <a:solidFill>
                  <a:srgbClr val="FF0000"/>
                </a:solidFill>
              </a:rPr>
              <a:t>Sender’s address</a:t>
            </a:r>
          </a:p>
          <a:p>
            <a:pPr marL="560070" indent="-514350">
              <a:buFont typeface="+mj-lt"/>
              <a:buAutoNum type="arabicPeriod"/>
            </a:pPr>
            <a:r>
              <a:rPr lang="ru-RU" sz="3100" dirty="0">
                <a:solidFill>
                  <a:schemeClr val="tx1"/>
                </a:solidFill>
              </a:rPr>
              <a:t>Имя, должность, компания, адрес получателя </a:t>
            </a:r>
            <a:r>
              <a:rPr lang="ru-RU" sz="3100" dirty="0" smtClean="0">
                <a:solidFill>
                  <a:schemeClr val="tx1"/>
                </a:solidFill>
              </a:rPr>
              <a:t>- </a:t>
            </a:r>
            <a:r>
              <a:rPr lang="en-US" sz="3100" dirty="0">
                <a:solidFill>
                  <a:srgbClr val="FF0000"/>
                </a:solidFill>
              </a:rPr>
              <a:t>Addressee’s name, title, company, address</a:t>
            </a:r>
          </a:p>
          <a:p>
            <a:pPr marL="560070" indent="-514350">
              <a:buFont typeface="+mj-lt"/>
              <a:buAutoNum type="arabicPeriod"/>
            </a:pPr>
            <a:r>
              <a:rPr lang="ru-RU" sz="3100" dirty="0">
                <a:solidFill>
                  <a:schemeClr val="tx1"/>
                </a:solidFill>
              </a:rPr>
              <a:t>Исходящий н</a:t>
            </a:r>
            <a:r>
              <a:rPr lang="en-US" sz="3100" dirty="0">
                <a:solidFill>
                  <a:schemeClr val="tx1"/>
                </a:solidFill>
              </a:rPr>
              <a:t>o</a:t>
            </a:r>
            <a:r>
              <a:rPr lang="ru-RU" sz="3100" dirty="0">
                <a:solidFill>
                  <a:schemeClr val="tx1"/>
                </a:solidFill>
              </a:rPr>
              <a:t>мер адресата и отправителя </a:t>
            </a:r>
            <a:r>
              <a:rPr lang="ru-RU" sz="3100" dirty="0" smtClean="0">
                <a:solidFill>
                  <a:schemeClr val="tx1"/>
                </a:solidFill>
              </a:rPr>
              <a:t>- </a:t>
            </a:r>
            <a:r>
              <a:rPr lang="en-US" sz="3100" dirty="0">
                <a:solidFill>
                  <a:srgbClr val="FF0000"/>
                </a:solidFill>
              </a:rPr>
              <a:t>Your ref / Our ref/</a:t>
            </a:r>
          </a:p>
          <a:p>
            <a:pPr marL="560070" indent="-514350">
              <a:buFont typeface="+mj-lt"/>
              <a:buAutoNum type="arabicPeriod"/>
            </a:pPr>
            <a:r>
              <a:rPr lang="ru-RU" sz="3100" dirty="0">
                <a:solidFill>
                  <a:schemeClr val="tx1"/>
                </a:solidFill>
              </a:rPr>
              <a:t>Дата </a:t>
            </a:r>
            <a:r>
              <a:rPr lang="ru-RU" sz="3100" dirty="0" smtClean="0">
                <a:solidFill>
                  <a:schemeClr val="tx1"/>
                </a:solidFill>
              </a:rPr>
              <a:t>- </a:t>
            </a:r>
            <a:r>
              <a:rPr lang="en-US" sz="3100" dirty="0">
                <a:solidFill>
                  <a:srgbClr val="FF0000"/>
                </a:solidFill>
              </a:rPr>
              <a:t>Date</a:t>
            </a:r>
          </a:p>
          <a:p>
            <a:pPr marL="560070" indent="-514350">
              <a:buFont typeface="+mj-lt"/>
              <a:buAutoNum type="arabicPeriod"/>
            </a:pPr>
            <a:r>
              <a:rPr lang="ru-RU" sz="3100" dirty="0">
                <a:solidFill>
                  <a:schemeClr val="tx1"/>
                </a:solidFill>
              </a:rPr>
              <a:t>Обращение </a:t>
            </a:r>
            <a:r>
              <a:rPr lang="ru-RU" sz="3100" dirty="0" smtClean="0">
                <a:solidFill>
                  <a:schemeClr val="tx1"/>
                </a:solidFill>
              </a:rPr>
              <a:t>- </a:t>
            </a:r>
            <a:r>
              <a:rPr lang="en-US" sz="3100" dirty="0">
                <a:solidFill>
                  <a:srgbClr val="FF0000"/>
                </a:solidFill>
              </a:rPr>
              <a:t>Salutation(Dear…)</a:t>
            </a:r>
          </a:p>
          <a:p>
            <a:pPr marL="560070" indent="-514350">
              <a:buFont typeface="+mj-lt"/>
              <a:buAutoNum type="arabicPeriod"/>
            </a:pPr>
            <a:r>
              <a:rPr lang="ru-RU" sz="3100" dirty="0">
                <a:solidFill>
                  <a:schemeClr val="tx1"/>
                </a:solidFill>
              </a:rPr>
              <a:t>Тема письма </a:t>
            </a:r>
            <a:r>
              <a:rPr lang="ru-RU" sz="3100" dirty="0" smtClean="0">
                <a:solidFill>
                  <a:schemeClr val="tx1"/>
                </a:solidFill>
              </a:rPr>
              <a:t>- </a:t>
            </a:r>
            <a:r>
              <a:rPr lang="en-US" sz="3100" dirty="0">
                <a:solidFill>
                  <a:srgbClr val="FF0000"/>
                </a:solidFill>
              </a:rPr>
              <a:t>Subject</a:t>
            </a:r>
          </a:p>
          <a:p>
            <a:pPr marL="560070" indent="-514350">
              <a:buFont typeface="+mj-lt"/>
              <a:buAutoNum type="arabicPeriod"/>
            </a:pPr>
            <a:r>
              <a:rPr lang="ru-RU" sz="3100" dirty="0">
                <a:solidFill>
                  <a:schemeClr val="tx1"/>
                </a:solidFill>
              </a:rPr>
              <a:t>Содержание письма </a:t>
            </a:r>
            <a:r>
              <a:rPr lang="ru-RU" sz="3100" dirty="0" smtClean="0">
                <a:solidFill>
                  <a:schemeClr val="tx1"/>
                </a:solidFill>
              </a:rPr>
              <a:t>- </a:t>
            </a:r>
            <a:r>
              <a:rPr lang="en-US" sz="3100" dirty="0">
                <a:solidFill>
                  <a:srgbClr val="FF0000"/>
                </a:solidFill>
              </a:rPr>
              <a:t>Letter Content (Body of the Letter)</a:t>
            </a:r>
          </a:p>
          <a:p>
            <a:pPr marL="560070" indent="-514350">
              <a:buFont typeface="+mj-lt"/>
              <a:buAutoNum type="arabicPeriod"/>
            </a:pPr>
            <a:r>
              <a:rPr lang="ru-RU" sz="3100" dirty="0">
                <a:solidFill>
                  <a:schemeClr val="tx1"/>
                </a:solidFill>
              </a:rPr>
              <a:t>Окончание </a:t>
            </a:r>
            <a:r>
              <a:rPr lang="ru-RU" sz="3100" dirty="0" smtClean="0">
                <a:solidFill>
                  <a:schemeClr val="tx1"/>
                </a:solidFill>
              </a:rPr>
              <a:t>- </a:t>
            </a:r>
            <a:r>
              <a:rPr lang="en-US" sz="3100" dirty="0">
                <a:solidFill>
                  <a:srgbClr val="FF0000"/>
                </a:solidFill>
              </a:rPr>
              <a:t>Complimentary close (Yours……)</a:t>
            </a:r>
          </a:p>
          <a:p>
            <a:pPr marL="560070" indent="-514350">
              <a:buFont typeface="+mj-lt"/>
              <a:buAutoNum type="arabicPeriod"/>
            </a:pPr>
            <a:r>
              <a:rPr lang="ru-RU" sz="3100" dirty="0">
                <a:solidFill>
                  <a:schemeClr val="tx1"/>
                </a:solidFill>
              </a:rPr>
              <a:t>Подпись </a:t>
            </a:r>
            <a:r>
              <a:rPr lang="ru-RU" sz="3100" dirty="0" smtClean="0">
                <a:solidFill>
                  <a:schemeClr val="tx1"/>
                </a:solidFill>
              </a:rPr>
              <a:t>- </a:t>
            </a:r>
            <a:r>
              <a:rPr lang="en-US" sz="3100" dirty="0">
                <a:solidFill>
                  <a:srgbClr val="FF0000"/>
                </a:solidFill>
              </a:rPr>
              <a:t>Signature</a:t>
            </a:r>
          </a:p>
          <a:p>
            <a:pPr marL="560070" indent="-514350">
              <a:buFont typeface="+mj-lt"/>
              <a:buAutoNum type="arabicPeriod"/>
            </a:pPr>
            <a:r>
              <a:rPr lang="ru-RU" sz="3100" dirty="0">
                <a:solidFill>
                  <a:schemeClr val="tx1"/>
                </a:solidFill>
              </a:rPr>
              <a:t>Имя и должность отправителя </a:t>
            </a:r>
            <a:r>
              <a:rPr lang="ru-RU" sz="3100" dirty="0" smtClean="0">
                <a:solidFill>
                  <a:schemeClr val="tx1"/>
                </a:solidFill>
              </a:rPr>
              <a:t>- </a:t>
            </a:r>
            <a:r>
              <a:rPr lang="en-US" sz="3100" dirty="0">
                <a:solidFill>
                  <a:srgbClr val="FF0000"/>
                </a:solidFill>
              </a:rPr>
              <a:t>Sender’s name and title</a:t>
            </a:r>
          </a:p>
          <a:p>
            <a:pPr marL="560070" indent="-514350">
              <a:buFont typeface="+mj-lt"/>
              <a:buAutoNum type="arabicPeriod"/>
            </a:pPr>
            <a:r>
              <a:rPr lang="ru-RU" sz="3100" dirty="0">
                <a:solidFill>
                  <a:schemeClr val="tx1"/>
                </a:solidFill>
              </a:rPr>
              <a:t>Вложение/ приложение </a:t>
            </a:r>
            <a:r>
              <a:rPr lang="ru-RU" sz="3100" dirty="0" smtClean="0">
                <a:solidFill>
                  <a:schemeClr val="tx1"/>
                </a:solidFill>
              </a:rPr>
              <a:t>- </a:t>
            </a:r>
            <a:r>
              <a:rPr lang="en-US" sz="3100" dirty="0">
                <a:solidFill>
                  <a:srgbClr val="FF0000"/>
                </a:solidFill>
              </a:rPr>
              <a:t>Enclosure</a:t>
            </a:r>
            <a:r>
              <a:rPr lang="en-US" sz="3100" dirty="0">
                <a:solidFill>
                  <a:schemeClr val="tx1"/>
                </a:solidFill>
              </a:rPr>
              <a:t>.</a:t>
            </a:r>
          </a:p>
          <a:p>
            <a:pPr marL="502920" indent="-457200">
              <a:buAutoNum type="arabicPeriod"/>
            </a:pPr>
            <a:endParaRPr lang="ru-RU" dirty="0" smtClean="0"/>
          </a:p>
          <a:p>
            <a:pPr marL="502920" indent="-457200">
              <a:buAutoNum type="arabicPeriod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628" y="857232"/>
            <a:ext cx="812295" cy="528641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Структура делового письма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72132" y="1142984"/>
            <a:ext cx="3571868" cy="4647813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ru-RU" sz="2400" dirty="0" smtClean="0"/>
              <a:t>Если адрес отправителя</a:t>
            </a:r>
          </a:p>
          <a:p>
            <a:r>
              <a:rPr lang="ru-RU" sz="2400" dirty="0" smtClean="0"/>
              <a:t> не отпечатан типографским способом,</a:t>
            </a:r>
          </a:p>
          <a:p>
            <a:r>
              <a:rPr lang="ru-RU" sz="2400" dirty="0" smtClean="0"/>
              <a:t> то  этот адрес должен быть напечатан</a:t>
            </a:r>
          </a:p>
          <a:p>
            <a:r>
              <a:rPr lang="ru-RU" sz="2400" dirty="0" smtClean="0"/>
              <a:t> в правом верхнем углу</a:t>
            </a:r>
            <a:endParaRPr lang="ru-RU" sz="2400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14282" y="714356"/>
            <a:ext cx="4811717" cy="5643602"/>
          </a:xfrm>
          <a:prstGeom prst="rect">
            <a:avLst/>
          </a:prstGeom>
          <a:solidFill>
            <a:schemeClr val="bg1">
              <a:alpha val="73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857487" y="948584"/>
            <a:ext cx="3905587" cy="2663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Автор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857224" y="1785926"/>
            <a:ext cx="2071702" cy="27323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Индекс документа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3255855" y="1375184"/>
            <a:ext cx="1507220" cy="2663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Автор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857487" y="2263130"/>
            <a:ext cx="1507220" cy="26638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Адресат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3255855" y="1792776"/>
            <a:ext cx="1507220" cy="26638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Дата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857487" y="2776594"/>
            <a:ext cx="1507220" cy="26638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Обращение</a:t>
            </a: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857487" y="3262390"/>
            <a:ext cx="3905587" cy="13518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Тема и текст письма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857224" y="4786322"/>
            <a:ext cx="1507483" cy="25839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</a:rPr>
              <a:t>Подпись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857224" y="5214950"/>
            <a:ext cx="2786082" cy="26987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Отметка о приложениях</a:t>
            </a: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857486" y="5667564"/>
            <a:ext cx="3285886" cy="26638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Отметка о направлении копий </a:t>
            </a: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3225291" y="1155128"/>
            <a:ext cx="1507220" cy="24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или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78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357322"/>
          </a:xfrm>
        </p:spPr>
        <p:txBody>
          <a:bodyPr>
            <a:noAutofit/>
          </a:bodyPr>
          <a:lstStyle/>
          <a:p>
            <a:r>
              <a:rPr lang="ru-RU" sz="3200" b="1" u="sng" dirty="0" smtClean="0"/>
              <a:t>Реквизит «автор»</a:t>
            </a:r>
            <a:r>
              <a:rPr lang="ru-RU" sz="3200" b="1" dirty="0" smtClean="0"/>
              <a:t> включает в себя название организации и ее адрес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2249425"/>
            <a:ext cx="4248472" cy="4251410"/>
          </a:xfr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r>
              <a:rPr lang="ru-RU" sz="1600" b="1" u="sng" dirty="0" smtClean="0"/>
              <a:t>   </a:t>
            </a:r>
            <a:r>
              <a:rPr lang="en-US" sz="1600" b="1" u="sng" dirty="0" smtClean="0"/>
              <a:t>Perm Business and Service College</a:t>
            </a:r>
          </a:p>
          <a:p>
            <a:pPr algn="ctr">
              <a:buNone/>
            </a:pPr>
            <a:r>
              <a:rPr lang="en-US" sz="1600" dirty="0" smtClean="0"/>
              <a:t>22</a:t>
            </a:r>
            <a:r>
              <a:rPr lang="ru-RU" sz="1600" dirty="0" smtClean="0"/>
              <a:t>6</a:t>
            </a:r>
            <a:r>
              <a:rPr lang="en-US" sz="1600" dirty="0" smtClean="0"/>
              <a:t> </a:t>
            </a:r>
            <a:r>
              <a:rPr lang="en-US" sz="1600" dirty="0" err="1" smtClean="0"/>
              <a:t>Permskaya</a:t>
            </a:r>
            <a:r>
              <a:rPr lang="en-US" sz="1600" dirty="0" smtClean="0"/>
              <a:t> Str., 614068</a:t>
            </a:r>
            <a:r>
              <a:rPr lang="ru-RU" sz="1600" dirty="0" smtClean="0"/>
              <a:t> </a:t>
            </a:r>
            <a:r>
              <a:rPr lang="en-US" sz="1600" dirty="0" smtClean="0"/>
              <a:t> Perm</a:t>
            </a: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2249425"/>
            <a:ext cx="3900486" cy="4251410"/>
          </a:xfr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1400" b="1" dirty="0" smtClean="0"/>
              <a:t>        </a:t>
            </a:r>
            <a:r>
              <a:rPr lang="ru-RU" sz="1400" b="1" dirty="0" smtClean="0"/>
              <a:t>                                 </a:t>
            </a:r>
            <a:r>
              <a:rPr lang="en-US" sz="1400" b="1" u="sng" dirty="0" smtClean="0"/>
              <a:t>Perm </a:t>
            </a:r>
            <a:r>
              <a:rPr lang="en-US" sz="1400" b="1" u="sng" dirty="0"/>
              <a:t>Business and </a:t>
            </a:r>
            <a:endParaRPr lang="ru-RU" sz="1400" b="1" u="sng" dirty="0" smtClean="0"/>
          </a:p>
          <a:p>
            <a:pPr>
              <a:buNone/>
            </a:pPr>
            <a:r>
              <a:rPr lang="ru-RU" sz="1400" b="1" dirty="0" smtClean="0"/>
              <a:t>                                          </a:t>
            </a:r>
            <a:r>
              <a:rPr lang="en-US" sz="1400" b="1" u="sng" dirty="0" smtClean="0"/>
              <a:t>Service </a:t>
            </a:r>
            <a:r>
              <a:rPr lang="en-US" sz="1400" b="1" u="sng" dirty="0"/>
              <a:t>College</a:t>
            </a:r>
          </a:p>
          <a:p>
            <a:pPr>
              <a:buNone/>
            </a:pPr>
            <a:r>
              <a:rPr lang="ru-RU" sz="1400" dirty="0" smtClean="0"/>
              <a:t>                                           </a:t>
            </a:r>
            <a:r>
              <a:rPr lang="en-US" sz="1400" dirty="0" smtClean="0"/>
              <a:t>22</a:t>
            </a:r>
            <a:r>
              <a:rPr lang="ru-RU" sz="1400" dirty="0" smtClean="0"/>
              <a:t>6  </a:t>
            </a:r>
            <a:r>
              <a:rPr lang="en-US" sz="1400" dirty="0" err="1" smtClean="0"/>
              <a:t>Permskaya</a:t>
            </a:r>
            <a:r>
              <a:rPr lang="en-US" sz="1400" dirty="0" smtClean="0"/>
              <a:t> </a:t>
            </a:r>
            <a:r>
              <a:rPr lang="en-US" sz="1400" dirty="0"/>
              <a:t>Str</a:t>
            </a:r>
            <a:r>
              <a:rPr lang="en-US" sz="1400" dirty="0" smtClean="0"/>
              <a:t>.</a:t>
            </a:r>
          </a:p>
          <a:p>
            <a:pPr>
              <a:buNone/>
            </a:pPr>
            <a:r>
              <a:rPr lang="ru-RU" sz="1400" dirty="0" smtClean="0"/>
              <a:t>                                           </a:t>
            </a:r>
            <a:r>
              <a:rPr lang="en-US" sz="1400" dirty="0" smtClean="0"/>
              <a:t>Perm</a:t>
            </a:r>
            <a:r>
              <a:rPr lang="ru-RU" sz="1400" dirty="0" smtClean="0"/>
              <a:t> </a:t>
            </a:r>
            <a:r>
              <a:rPr lang="en-US" sz="1400" dirty="0" smtClean="0"/>
              <a:t> </a:t>
            </a:r>
            <a:r>
              <a:rPr lang="en-US" sz="1400" dirty="0"/>
              <a:t>614068 </a:t>
            </a:r>
            <a:r>
              <a:rPr lang="en-US" sz="1400" dirty="0" smtClean="0"/>
              <a:t> </a:t>
            </a:r>
            <a:endParaRPr lang="ru-RU" sz="1400" dirty="0" smtClean="0"/>
          </a:p>
          <a:p>
            <a:pPr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                                     </a:t>
            </a:r>
            <a:r>
              <a:rPr lang="en-US" sz="1400" dirty="0" smtClean="0"/>
              <a:t>Russia    </a:t>
            </a:r>
          </a:p>
          <a:p>
            <a:pPr algn="r">
              <a:buNone/>
            </a:pPr>
            <a:endParaRPr lang="ru-RU" sz="1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00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428596" y="1000108"/>
          <a:ext cx="8286808" cy="5745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57158" y="714356"/>
            <a:ext cx="5786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>
                <a:solidFill>
                  <a:srgbClr val="1F497D"/>
                </a:solidFill>
                <a:latin typeface="Trebuchet MS"/>
              </a:rPr>
              <a:t>Реквизит «адресат»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80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785794"/>
            <a:ext cx="8382000" cy="1071570"/>
          </a:xfrm>
        </p:spPr>
        <p:txBody>
          <a:bodyPr/>
          <a:lstStyle/>
          <a:p>
            <a:pPr algn="ctr"/>
            <a:r>
              <a:rPr lang="ru-RU" b="1" dirty="0" smtClean="0"/>
              <a:t>Написание адреса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2214554"/>
            <a:ext cx="4041648" cy="457200"/>
          </a:xfrm>
        </p:spPr>
        <p:txBody>
          <a:bodyPr/>
          <a:lstStyle/>
          <a:p>
            <a:pPr algn="ctr"/>
            <a:r>
              <a:rPr lang="ru-RU" sz="2400" dirty="0" smtClean="0"/>
              <a:t>Российский адрес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14876" y="2214554"/>
            <a:ext cx="4041775" cy="457200"/>
          </a:xfrm>
        </p:spPr>
        <p:txBody>
          <a:bodyPr/>
          <a:lstStyle/>
          <a:p>
            <a:r>
              <a:rPr lang="ru-RU" sz="2400" dirty="0" smtClean="0"/>
              <a:t>Британский адрес</a:t>
            </a: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57158" y="2357430"/>
            <a:ext cx="4041648" cy="38862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r>
              <a:rPr lang="ru-RU" sz="2800" dirty="0" smtClean="0"/>
              <a:t>Ул. Пермская, д.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226</a:t>
            </a:r>
            <a:r>
              <a:rPr lang="ru-RU" sz="2800" dirty="0" smtClean="0"/>
              <a:t>,</a:t>
            </a:r>
          </a:p>
          <a:p>
            <a:pPr algn="ctr">
              <a:buNone/>
            </a:pPr>
            <a:r>
              <a:rPr lang="ru-RU" sz="2800" dirty="0" smtClean="0"/>
              <a:t>г. Пермь,</a:t>
            </a:r>
          </a:p>
          <a:p>
            <a:pPr algn="ctr">
              <a:buNone/>
            </a:pPr>
            <a:r>
              <a:rPr lang="ru-RU" sz="2800" dirty="0" smtClean="0"/>
              <a:t>Россия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614068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4876" y="2357430"/>
            <a:ext cx="4041775" cy="38862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226</a:t>
            </a:r>
            <a:r>
              <a:rPr lang="ru-RU" sz="2800" dirty="0" smtClean="0"/>
              <a:t> </a:t>
            </a:r>
            <a:r>
              <a:rPr lang="en-US" sz="2800" dirty="0" err="1"/>
              <a:t>Permskaya</a:t>
            </a:r>
            <a:r>
              <a:rPr lang="en-US" sz="2800" dirty="0"/>
              <a:t> Str.</a:t>
            </a:r>
            <a:endParaRPr lang="en-US" sz="2800" dirty="0" smtClean="0"/>
          </a:p>
          <a:p>
            <a:pPr algn="ctr">
              <a:buNone/>
            </a:pPr>
            <a:r>
              <a:rPr lang="en-US" sz="2800" dirty="0" smtClean="0"/>
              <a:t>Perm</a:t>
            </a:r>
            <a:r>
              <a:rPr lang="ru-RU" sz="2800" dirty="0" smtClean="0"/>
              <a:t> </a:t>
            </a:r>
            <a:r>
              <a:rPr lang="en-US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614068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800" dirty="0" smtClean="0"/>
              <a:t>Russia </a:t>
            </a:r>
            <a:endParaRPr lang="ru-RU" sz="28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9A2DD-AF20-4274-9C5D-7F7B464FFF29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82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4F6128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Городская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4F6128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Городская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4F6128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Городская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4F6128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Городская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4F6128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3_Городская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4F6128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4_Городская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4F6128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5_Городская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4F6128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Городская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4F6128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Городская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4F6128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Городская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4F6128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Городская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4F6128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Городская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4F6128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Городская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4F6128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Городская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4F6128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Городская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4F6128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1272</Words>
  <Application>Microsoft Office PowerPoint</Application>
  <PresentationFormat>Экран (4:3)</PresentationFormat>
  <Paragraphs>283</Paragraphs>
  <Slides>19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16</vt:i4>
      </vt:variant>
      <vt:variant>
        <vt:lpstr>Заголовки слайдов</vt:lpstr>
      </vt:variant>
      <vt:variant>
        <vt:i4>19</vt:i4>
      </vt:variant>
    </vt:vector>
  </HeadingPairs>
  <TitlesOfParts>
    <vt:vector size="35" baseType="lpstr">
      <vt:lpstr>Городская</vt:lpstr>
      <vt:lpstr>1_Городская</vt:lpstr>
      <vt:lpstr>2_Городская</vt:lpstr>
      <vt:lpstr>3_Городская</vt:lpstr>
      <vt:lpstr>4_Городская</vt:lpstr>
      <vt:lpstr>5_Городская</vt:lpstr>
      <vt:lpstr>6_Городская</vt:lpstr>
      <vt:lpstr>7_Городская</vt:lpstr>
      <vt:lpstr>8_Городская</vt:lpstr>
      <vt:lpstr>9_Городская</vt:lpstr>
      <vt:lpstr>10_Городская</vt:lpstr>
      <vt:lpstr>11_Городская</vt:lpstr>
      <vt:lpstr>12_Городская</vt:lpstr>
      <vt:lpstr>13_Городская</vt:lpstr>
      <vt:lpstr>14_Городская</vt:lpstr>
      <vt:lpstr>15_Городская</vt:lpstr>
      <vt:lpstr>Business Letters (Основы деловой переписки)</vt:lpstr>
      <vt:lpstr>Основные задачи:</vt:lpstr>
      <vt:lpstr>Презентация PowerPoint</vt:lpstr>
      <vt:lpstr>Презентация PowerPoint</vt:lpstr>
      <vt:lpstr>СТРУКТУРА ПИСЬМА</vt:lpstr>
      <vt:lpstr>Структура делового письма</vt:lpstr>
      <vt:lpstr>Реквизит «автор» включает в себя название организации и ее адрес</vt:lpstr>
      <vt:lpstr>Презентация PowerPoint</vt:lpstr>
      <vt:lpstr>Написание адреса</vt:lpstr>
      <vt:lpstr>Презентация PowerPoint</vt:lpstr>
      <vt:lpstr>Презентация PowerPoint</vt:lpstr>
      <vt:lpstr>Презентация PowerPoint</vt:lpstr>
      <vt:lpstr>Презентация PowerPoint</vt:lpstr>
      <vt:lpstr>Реквизит «Обращение»</vt:lpstr>
      <vt:lpstr>Тема и текст письма </vt:lpstr>
      <vt:lpstr>Презентация PowerPoint</vt:lpstr>
      <vt:lpstr>                   Реквизит подпись В английских письмах подпись ставится в левой стороне бланка и состоит из имени и фамилии лица, подписавшего документ; ниже указывается его должность.            Отметка о наличии приложений В английских письмах указание на приложение обозначается словом Enclosure или сокращенно Enc. или  Encl. Encl.Pricelist                  Отметка о направлении           копий письма другим адресатам Отметка о направлении  копий в другие адреса проставляется в левой части бланка (в английском языке - обозначение  сс).  cc.Mr.Piper, Marketing Department 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Letters (Основы деловой переписки)</dc:title>
  <dc:creator>Пользователь Windows</dc:creator>
  <cp:lastModifiedBy>Пользователь Windows</cp:lastModifiedBy>
  <cp:revision>7</cp:revision>
  <dcterms:created xsi:type="dcterms:W3CDTF">2021-11-11T18:48:07Z</dcterms:created>
  <dcterms:modified xsi:type="dcterms:W3CDTF">2021-11-11T19:46:45Z</dcterms:modified>
</cp:coreProperties>
</file>