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8" r:id="rId1"/>
  </p:sldMasterIdLst>
  <p:sldIdLst>
    <p:sldId id="256" r:id="rId2"/>
    <p:sldId id="257" r:id="rId3"/>
    <p:sldId id="258" r:id="rId4"/>
    <p:sldId id="262" r:id="rId5"/>
    <p:sldId id="261" r:id="rId6"/>
    <p:sldId id="259" r:id="rId7"/>
    <p:sldId id="263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52" y="-22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0E269-A6D6-4C12-B1B8-DE9397081298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37496E87-64EA-47D8-B14F-1A790C74372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0E269-A6D6-4C12-B1B8-DE9397081298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96E87-64EA-47D8-B14F-1A790C74372D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37496E87-64EA-47D8-B14F-1A790C74372D}" type="slidenum">
              <a:rPr lang="ru-RU" smtClean="0"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0E269-A6D6-4C12-B1B8-DE9397081298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0E269-A6D6-4C12-B1B8-DE9397081298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37496E87-64EA-47D8-B14F-1A790C74372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0E269-A6D6-4C12-B1B8-DE9397081298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37496E87-64EA-47D8-B14F-1A790C74372D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A520E269-A6D6-4C12-B1B8-DE9397081298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96E87-64EA-47D8-B14F-1A790C74372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0E269-A6D6-4C12-B1B8-DE9397081298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37496E87-64EA-47D8-B14F-1A790C74372D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0E269-A6D6-4C12-B1B8-DE9397081298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37496E87-64EA-47D8-B14F-1A790C74372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0E269-A6D6-4C12-B1B8-DE9397081298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37496E87-64EA-47D8-B14F-1A790C74372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37496E87-64EA-47D8-B14F-1A790C74372D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0E269-A6D6-4C12-B1B8-DE9397081298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37496E87-64EA-47D8-B14F-1A790C74372D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A520E269-A6D6-4C12-B1B8-DE9397081298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A520E269-A6D6-4C12-B1B8-DE9397081298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37496E87-64EA-47D8-B14F-1A790C74372D}" type="slidenum">
              <a:rPr lang="ru-RU" smtClean="0"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9" r:id="rId1"/>
    <p:sldLayoutId id="2147483880" r:id="rId2"/>
    <p:sldLayoutId id="2147483881" r:id="rId3"/>
    <p:sldLayoutId id="2147483882" r:id="rId4"/>
    <p:sldLayoutId id="2147483883" r:id="rId5"/>
    <p:sldLayoutId id="2147483884" r:id="rId6"/>
    <p:sldLayoutId id="2147483885" r:id="rId7"/>
    <p:sldLayoutId id="2147483886" r:id="rId8"/>
    <p:sldLayoutId id="2147483887" r:id="rId9"/>
    <p:sldLayoutId id="2147483888" r:id="rId10"/>
    <p:sldLayoutId id="2147483889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HOME_S\Desktop\line-light-shine-stripes-uneven-751162.jpg"/>
          <p:cNvPicPr>
            <a:picLocks noChangeAspect="1" noChangeArrowheads="1"/>
          </p:cNvPicPr>
          <p:nvPr/>
        </p:nvPicPr>
        <p:blipFill>
          <a:blip r:embed="rId2">
            <a:lum bright="-40000"/>
          </a:blip>
          <a:srcRect/>
          <a:stretch>
            <a:fillRect/>
          </a:stretch>
        </p:blipFill>
        <p:spPr bwMode="auto">
          <a:xfrm>
            <a:off x="-7715336" y="-4143428"/>
            <a:ext cx="24384000" cy="15240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>
          <a:xfrm>
            <a:off x="301752" y="214290"/>
            <a:ext cx="10128164" cy="664371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bg1"/>
                </a:solidFill>
              </a:rPr>
              <a:t>   </a:t>
            </a:r>
            <a:r>
              <a:rPr lang="ru-RU" sz="3600" b="1" dirty="0" smtClean="0">
                <a:solidFill>
                  <a:schemeClr val="bg1"/>
                </a:solidFill>
              </a:rPr>
              <a:t>Стартуют </a:t>
            </a:r>
            <a:r>
              <a:rPr lang="ru-RU" sz="3600" b="1" dirty="0" smtClean="0">
                <a:solidFill>
                  <a:schemeClr val="bg1"/>
                </a:solidFill>
              </a:rPr>
              <a:t>в космос корабли –</a:t>
            </a:r>
            <a:br>
              <a:rPr lang="ru-RU" sz="3600" b="1" dirty="0" smtClean="0">
                <a:solidFill>
                  <a:schemeClr val="bg1"/>
                </a:solidFill>
              </a:rPr>
            </a:br>
            <a:r>
              <a:rPr lang="ru-RU" sz="3600" b="1" dirty="0" smtClean="0">
                <a:solidFill>
                  <a:schemeClr val="bg1"/>
                </a:solidFill>
              </a:rPr>
              <a:t>Вслед за мечтою дерзновенной!</a:t>
            </a:r>
            <a:br>
              <a:rPr lang="ru-RU" sz="3600" b="1" dirty="0" smtClean="0">
                <a:solidFill>
                  <a:schemeClr val="bg1"/>
                </a:solidFill>
              </a:rPr>
            </a:br>
            <a:r>
              <a:rPr lang="ru-RU" sz="3600" b="1" dirty="0" smtClean="0">
                <a:solidFill>
                  <a:schemeClr val="bg1"/>
                </a:solidFill>
              </a:rPr>
              <a:t>Как здорово, что мы смогли</a:t>
            </a:r>
            <a:br>
              <a:rPr lang="ru-RU" sz="3600" b="1" dirty="0" smtClean="0">
                <a:solidFill>
                  <a:schemeClr val="bg1"/>
                </a:solidFill>
              </a:rPr>
            </a:br>
            <a:r>
              <a:rPr lang="ru-RU" sz="3600" b="1" dirty="0" smtClean="0">
                <a:solidFill>
                  <a:schemeClr val="bg1"/>
                </a:solidFill>
              </a:rPr>
              <a:t>В просторы вырваться Вселенной!</a:t>
            </a:r>
            <a:br>
              <a:rPr lang="ru-RU" sz="3600" b="1" dirty="0" smtClean="0">
                <a:solidFill>
                  <a:schemeClr val="bg1"/>
                </a:solidFill>
              </a:rPr>
            </a:br>
            <a:r>
              <a:rPr lang="ru-RU" sz="3600" b="1" dirty="0" smtClean="0">
                <a:solidFill>
                  <a:schemeClr val="bg1"/>
                </a:solidFill>
              </a:rPr>
              <a:t>Приятно всё же сознавать</a:t>
            </a:r>
            <a:br>
              <a:rPr lang="ru-RU" sz="3600" b="1" dirty="0" smtClean="0">
                <a:solidFill>
                  <a:schemeClr val="bg1"/>
                </a:solidFill>
              </a:rPr>
            </a:br>
            <a:r>
              <a:rPr lang="ru-RU" sz="3600" b="1" dirty="0" smtClean="0">
                <a:solidFill>
                  <a:schemeClr val="bg1"/>
                </a:solidFill>
              </a:rPr>
              <a:t>Себя жильцами в Звёздном Доме,</a:t>
            </a:r>
            <a:br>
              <a:rPr lang="ru-RU" sz="3600" b="1" dirty="0" smtClean="0">
                <a:solidFill>
                  <a:schemeClr val="bg1"/>
                </a:solidFill>
              </a:rPr>
            </a:br>
            <a:r>
              <a:rPr lang="ru-RU" sz="3600" b="1" dirty="0" smtClean="0">
                <a:solidFill>
                  <a:schemeClr val="bg1"/>
                </a:solidFill>
              </a:rPr>
              <a:t>В Миры как в комнаты шагать –</a:t>
            </a:r>
            <a:br>
              <a:rPr lang="ru-RU" sz="3600" b="1" dirty="0" smtClean="0">
                <a:solidFill>
                  <a:schemeClr val="bg1"/>
                </a:solidFill>
              </a:rPr>
            </a:br>
            <a:r>
              <a:rPr lang="ru-RU" sz="3600" b="1" dirty="0" smtClean="0">
                <a:solidFill>
                  <a:schemeClr val="bg1"/>
                </a:solidFill>
              </a:rPr>
              <a:t>Через порог на космодроме.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HOME_S\Desktop\line-light-shine-stripes-uneven-751162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42863" y="0"/>
            <a:ext cx="9186863" cy="6858000"/>
          </a:xfrm>
          <a:prstGeom prst="rect">
            <a:avLst/>
          </a:prstGeom>
          <a:noFill/>
        </p:spPr>
      </p:pic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3833818"/>
          </a:xfrm>
        </p:spPr>
        <p:txBody>
          <a:bodyPr>
            <a:normAutofit/>
          </a:bodyPr>
          <a:lstStyle/>
          <a:p>
            <a:r>
              <a:rPr lang="ru-RU" dirty="0" smtClean="0"/>
              <a:t>  </a:t>
            </a:r>
            <a:r>
              <a:rPr lang="ru-RU" b="1" dirty="0" smtClean="0">
                <a:solidFill>
                  <a:schemeClr val="bg1"/>
                </a:solidFill>
              </a:rPr>
              <a:t>« Поэзия </a:t>
            </a:r>
            <a:r>
              <a:rPr lang="ru-RU" b="1" dirty="0" smtClean="0">
                <a:solidFill>
                  <a:schemeClr val="bg1"/>
                </a:solidFill>
              </a:rPr>
              <a:t>космоса » </a:t>
            </a:r>
            <a:r>
              <a:rPr lang="ru-RU" b="1" dirty="0" smtClean="0">
                <a:solidFill>
                  <a:schemeClr val="bg1"/>
                </a:solidFill>
              </a:rPr>
              <a:t>Стихотворения русских поэтов XX  века о космосе и его освоении.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HOME_S\Desktop\line-light-shine-stripes-uneven-751162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87214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30983" y="1928802"/>
            <a:ext cx="759214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</a:rPr>
              <a:t>К</a:t>
            </a:r>
            <a:r>
              <a:rPr lang="ru-RU" sz="4400" b="1" i="1" dirty="0" smtClean="0">
                <a:solidFill>
                  <a:schemeClr val="bg1"/>
                </a:solidFill>
              </a:rPr>
              <a:t>О</a:t>
            </a:r>
            <a:r>
              <a:rPr lang="ru-RU" sz="4400" b="1" dirty="0" smtClean="0">
                <a:solidFill>
                  <a:schemeClr val="bg1"/>
                </a:solidFill>
              </a:rPr>
              <a:t>СМОС-</a:t>
            </a:r>
            <a:r>
              <a:rPr lang="ru-RU" sz="4400" dirty="0">
                <a:solidFill>
                  <a:schemeClr val="bg1"/>
                </a:solidFill>
              </a:rPr>
              <a:t> Вселенная, </a:t>
            </a:r>
            <a:r>
              <a:rPr lang="ru-RU" sz="4400" b="1" dirty="0">
                <a:solidFill>
                  <a:schemeClr val="bg1"/>
                </a:solidFill>
              </a:rPr>
              <a:t>мир</a:t>
            </a:r>
            <a:endParaRPr lang="ru-RU" sz="4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8434" name="Picture 2" descr="https://ds05.infourok.ru/uploads/ex/0659/00086ac8-7f782828/hello_html_1986962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HOME_S\Desktop\line-light-shine-stripes-uneven-751162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87214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План анализа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28662" y="1142984"/>
            <a:ext cx="750099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Что привлекает в стихотворении?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Какое настроение оно выражает?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основании каких образов развивается художественный смысл стихотворения?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Какими выразительными средствами пользуется автор?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ритмо-мелодический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строй поддерживает образную направленность стихотворения?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Чем необычно стихотворение? В чём его неповторимость?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HOME_S\Desktop\line-light-shine-stripes-uneven-751162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87214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662940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Выразите свои  чувства, мысли, переживания посредством написания </a:t>
            </a:r>
            <a:r>
              <a:rPr lang="ru-RU" dirty="0" err="1" smtClean="0">
                <a:solidFill>
                  <a:schemeClr val="bg1"/>
                </a:solidFill>
              </a:rPr>
              <a:t>синквейна</a:t>
            </a:r>
            <a:r>
              <a:rPr lang="ru-RU" dirty="0" smtClean="0">
                <a:solidFill>
                  <a:schemeClr val="bg1"/>
                </a:solidFill>
              </a:rPr>
              <a:t> на темы «Космос», «Гагарин», «Россия</a:t>
            </a:r>
            <a:r>
              <a:rPr lang="ru-RU" dirty="0" smtClean="0">
                <a:solidFill>
                  <a:schemeClr val="bg1"/>
                </a:solidFill>
              </a:rPr>
              <a:t>»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b="1" dirty="0" smtClean="0"/>
              <a:t> </a:t>
            </a:r>
            <a:r>
              <a:rPr lang="ru-RU" b="1" dirty="0" smtClean="0">
                <a:solidFill>
                  <a:schemeClr val="bg1"/>
                </a:solidFill>
              </a:rPr>
              <a:t>Строение </a:t>
            </a:r>
            <a:r>
              <a:rPr lang="ru-RU" b="1" dirty="0" err="1" smtClean="0">
                <a:solidFill>
                  <a:schemeClr val="bg1"/>
                </a:solidFill>
              </a:rPr>
              <a:t>Синквейна</a:t>
            </a:r>
            <a:r>
              <a:rPr lang="ru-RU" b="1" dirty="0" smtClean="0">
                <a:solidFill>
                  <a:schemeClr val="bg1"/>
                </a:solidFill>
              </a:rPr>
              <a:t>:</a:t>
            </a: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Существительное-тема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2 </a:t>
            </a:r>
            <a:r>
              <a:rPr lang="ru-RU" dirty="0" err="1" smtClean="0">
                <a:solidFill>
                  <a:schemeClr val="bg1"/>
                </a:solidFill>
              </a:rPr>
              <a:t>прилагательных-определения</a:t>
            </a: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3 глагола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Фраза, раскрывающая тему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Слово-итог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HOME_S\Desktop\line-light-shine-stripes-uneven-751162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87214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6129358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Домашнее задание        </a:t>
            </a: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 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  Подготовить выразительное чтение и анализ  полюбившегося  стихотворения , используя  ИКТ (визуальный, музыкальный ряд)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Теория вочеловечения А</Template>
  <TotalTime>110</TotalTime>
  <Words>90</Words>
  <Application>Microsoft Office PowerPoint</Application>
  <PresentationFormat>Экран (4:3)</PresentationFormat>
  <Paragraphs>12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Официальная</vt:lpstr>
      <vt:lpstr>Слайд 1</vt:lpstr>
      <vt:lpstr>  « Поэзия космоса » Стихотворения русских поэтов XX  века о космосе и его освоении.</vt:lpstr>
      <vt:lpstr>Слайд 3</vt:lpstr>
      <vt:lpstr>Слайд 4</vt:lpstr>
      <vt:lpstr>План анализа</vt:lpstr>
      <vt:lpstr>Выразите свои  чувства, мысли, переживания посредством написания синквейна на темы «Космос», «Гагарин», «Россия»  Строение Синквейна: Существительное-тема 2 прилагательных-определения 3 глагола Фраза, раскрывающая тему Слово-итог  </vt:lpstr>
      <vt:lpstr>Домашнее задание             Подготовить выразительное чтение и анализ  полюбившегося  стихотворения , используя  ИКТ (визуальный, музыкальный ряд) 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HOME_S</dc:creator>
  <cp:lastModifiedBy>HOME_S</cp:lastModifiedBy>
  <cp:revision>12</cp:revision>
  <dcterms:created xsi:type="dcterms:W3CDTF">2021-03-23T17:36:25Z</dcterms:created>
  <dcterms:modified xsi:type="dcterms:W3CDTF">2021-03-23T19:26:27Z</dcterms:modified>
</cp:coreProperties>
</file>