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70" r:id="rId5"/>
    <p:sldId id="258" r:id="rId6"/>
    <p:sldId id="259" r:id="rId7"/>
    <p:sldId id="262" r:id="rId8"/>
    <p:sldId id="271" r:id="rId9"/>
    <p:sldId id="264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68" d="100"/>
          <a:sy n="68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5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952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1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9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67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69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98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2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27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272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303F-50D9-4DDE-81AC-85A0364C52C3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31A88-A6C4-481D-8D80-6F0C2D6C3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58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Становление гражданского общества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16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16632"/>
            <a:ext cx="8229600" cy="1580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2242592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56564" y="620688"/>
            <a:ext cx="5616624" cy="5721499"/>
          </a:xfrm>
        </p:spPr>
        <p:txBody>
          <a:bodyPr>
            <a:normAutofit/>
          </a:bodyPr>
          <a:lstStyle/>
          <a:p>
            <a:r>
              <a:rPr lang="ru-RU" dirty="0"/>
              <a:t>Организация и проведение массово-политических акций, митингов, демонстраций и пикетов, поддержка мероприятий профсоюзов в защиту социальных и экономических прав человека труда, устная агитация и пропаганда, выпуск  и распространение листовок и партийных газет.</a:t>
            </a:r>
          </a:p>
        </p:txBody>
      </p:sp>
      <p:pic>
        <p:nvPicPr>
          <p:cNvPr id="5122" name="Picture 2" descr="Политические партии призывают активнее выдвигать кандидатов …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4" t="9160" r="33784" b="56011"/>
          <a:stretch/>
        </p:blipFill>
        <p:spPr bwMode="auto">
          <a:xfrm>
            <a:off x="179512" y="29736"/>
            <a:ext cx="3240360" cy="235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Оппозиция провела шествие и митинг в Краснодаре Живая Куба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82" y="3717032"/>
            <a:ext cx="3321254" cy="211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4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860032" cy="5073427"/>
          </a:xfrm>
        </p:spPr>
        <p:txBody>
          <a:bodyPr>
            <a:normAutofit fontScale="92500"/>
          </a:bodyPr>
          <a:lstStyle/>
          <a:p>
            <a:r>
              <a:rPr lang="ru-RU" dirty="0"/>
              <a:t>Регулярно проводят мероприятия патриотической и  социальной направленности: автопробеги, посвященные Дню Победы, патриотические велопробеги, восстановление памятников, праздничные шествия, приуроченные к Первомаю.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6148" name="Picture 4" descr="http://im1-tub-ru.yandex.net/i?id=a97fb2c2022aacc6eba1f04f524c77b0-66-144&amp;n=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6" r="34948" b="38592"/>
          <a:stretch/>
        </p:blipFill>
        <p:spPr bwMode="auto">
          <a:xfrm>
            <a:off x="5794543" y="25172"/>
            <a:ext cx="316426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В Краснодаре в праздничном первомайском шествии приняли участие 56 тысяч челове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4098778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227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243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1600200"/>
            <a:ext cx="5626968" cy="4525963"/>
          </a:xfrm>
        </p:spPr>
        <p:txBody>
          <a:bodyPr/>
          <a:lstStyle/>
          <a:p>
            <a:r>
              <a:rPr lang="ru-RU" dirty="0"/>
              <a:t>Организует мероприятия патриотического , антифашистского характера. Большое внимание уделяет воспитанию подрастающего поколения-молодежь приглашают на демонстрации, в школах проводятся патриотические уроки гражданской направленности.</a:t>
            </a:r>
          </a:p>
        </p:txBody>
      </p:sp>
      <p:pic>
        <p:nvPicPr>
          <p:cNvPr id="7170" name="Picture 2" descr="http://im0-tub-ru.yandex.net/i?id=521cc45aa45a71fa0e3f9cc10c4888fc-12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8680"/>
            <a:ext cx="296384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248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Гражданские и политические практики молодежи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im2-tub-ru.yandex.net/i?id=009ef92859587e3ff9952ed724f32ebf-128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194"/>
            <a:ext cx="3203513" cy="155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3-tub-ru.yandex.net/i?id=a6a96b9fbd80380aac56171d074e0a7a-134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313234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3-tub-ru.yandex.net/i?id=10ebe75d1f53d0faa47ad25bb641511f-48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6004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im0-tub-ru.yandex.net/i?id=5e4c24c014a77ec45554ee4bf137ed97-94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870" y="3789040"/>
            <a:ext cx="4320480" cy="286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719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Проверка домашнего задания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Представительный орган (совет, дума, собрание), местная администрация, глава муниципального образования, контрольно-счетная палата.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Двухуровневую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К первому уровню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Избирательная комиссия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Белоглинское, Успенское, 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Новопавловское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Центральное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ru-RU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Тубаев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Алексей Владимирович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44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Становление гражданского общества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02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FF0000"/>
                </a:solidFill>
              </a:rPr>
              <a:t>Опрос фонда общественного мнения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705051"/>
              </p:ext>
            </p:extLst>
          </p:nvPr>
        </p:nvGraphicFramePr>
        <p:xfrm>
          <a:off x="1907704" y="979488"/>
          <a:ext cx="5791200" cy="4572000"/>
        </p:xfrm>
        <a:graphic>
          <a:graphicData uri="http://schemas.openxmlformats.org/drawingml/2006/table">
            <a:tbl>
              <a:tblPr/>
              <a:tblGrid>
                <a:gridCol w="4559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Родственники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Друзья, знакомые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Коллеги по работе, одноклассники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Государственные службы и учреждения социального обеспечения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Религиозные общины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Незнакомые люди, побывавшие в такой же ситуации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Общественные организации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Инициативные группы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53200" y="10668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76%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3200" y="15240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59%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3200" y="19812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35%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3200" y="26670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14%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53200" y="33528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12%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05600" y="40386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8%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05600" y="47244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5%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05600" y="5181600"/>
            <a:ext cx="685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cs typeface="+mn-cs"/>
              </a:rPr>
              <a:t>5%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805264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«На чью помощь вы можете рассчитывать в трудной жизненной ситуации?» </a:t>
            </a:r>
            <a:endParaRPr lang="ru-RU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92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24936" cy="6336704"/>
          </a:xfrm>
        </p:spPr>
        <p:txBody>
          <a:bodyPr>
            <a:normAutofit fontScale="92500"/>
          </a:bodyPr>
          <a:lstStyle/>
          <a:p>
            <a:r>
              <a:rPr lang="ru-RU" sz="2600" b="1" i="1" u="sng" dirty="0">
                <a:solidFill>
                  <a:srgbClr val="FF0000"/>
                </a:solidFill>
              </a:rPr>
              <a:t>Гражданское общество</a:t>
            </a:r>
            <a:r>
              <a:rPr lang="ru-RU" sz="2600" b="1" i="1" u="sng" dirty="0"/>
              <a:t>- </a:t>
            </a:r>
            <a:r>
              <a:rPr lang="ru-RU" sz="2600" i="1" dirty="0"/>
              <a:t>совокупность государственных институтов, гражданских инициатив, которые организованы людьми для реализации их интересов во всех сферах общественной жизни.</a:t>
            </a:r>
          </a:p>
          <a:p>
            <a:pPr marL="0" indent="0" algn="ctr">
              <a:buNone/>
            </a:pPr>
            <a:r>
              <a:rPr lang="ru-RU" sz="2400" dirty="0"/>
              <a:t> </a:t>
            </a:r>
            <a:r>
              <a:rPr lang="ru-RU" sz="2400" b="1" dirty="0"/>
              <a:t>Задачи, которые выполняют институты гражданского общества: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Предоставление услуг отдельным группам населения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Представительство интересов граждан и защита их прав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Привлечение общественного внимания к социальным проблемам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Развитие инфраструктуры некоммерческого сектора и создание правовой базы для его деятельности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Организация взаимодействия с органами </a:t>
            </a:r>
            <a:r>
              <a:rPr lang="ru-RU" sz="2400" dirty="0" err="1"/>
              <a:t>госвласти</a:t>
            </a:r>
            <a:r>
              <a:rPr lang="ru-RU" sz="2400" dirty="0"/>
              <a:t> и местного самоуправления</a:t>
            </a:r>
          </a:p>
          <a:p>
            <a:pPr>
              <a:buFont typeface="Wingdings" panose="05000000000000000000" pitchFamily="2" charset="2"/>
              <a:buChar char="§"/>
              <a:tabLst>
                <a:tab pos="263525" algn="l"/>
              </a:tabLst>
            </a:pPr>
            <a:r>
              <a:rPr lang="ru-RU" sz="2400" dirty="0"/>
              <a:t>Предоставление возможности гражданам активно участвовать в формировании и развитии гражданского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109853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036" y="116632"/>
            <a:ext cx="8219256" cy="490066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Институты гражданского общества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20688"/>
            <a:ext cx="38884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Совет по содействию </a:t>
            </a:r>
            <a:r>
              <a:rPr lang="ru-RU" dirty="0"/>
              <a:t>развитию институтов гражданского общества и правам человека  ( С 2005 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844824"/>
            <a:ext cx="6015508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Общественная палата КК</a:t>
            </a:r>
            <a:r>
              <a:rPr lang="ru-RU" dirty="0"/>
              <a:t> (с 2013г.)</a:t>
            </a:r>
          </a:p>
          <a:p>
            <a:pPr algn="ctr"/>
            <a:r>
              <a:rPr lang="ru-RU" dirty="0"/>
              <a:t>консультативный орган для обеспечения согласования интересов граждан РФ в сфере экономики, социальной, безопасности, защиты прав и свобод граждан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50424" y="4087326"/>
            <a:ext cx="6833944" cy="18619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Благотворительные организации, общественные движения и фонды, органы общественной самодеятельности, структурные подразделения общественных объединений, региональные отделения </a:t>
            </a:r>
            <a:r>
              <a:rPr lang="ru-RU" sz="2000" dirty="0" err="1"/>
              <a:t>полит.партий</a:t>
            </a:r>
            <a:r>
              <a:rPr lang="ru-RU" sz="2000" dirty="0"/>
              <a:t>, казачьи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3512184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Политические партии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/>
          <a:lstStyle/>
          <a:p>
            <a:r>
              <a:rPr lang="ru-RU" dirty="0"/>
              <a:t>2012г- снижение минимального «порога» для регистрации партий с 45 тыс. до 500 членов. Это повлекло рост количества партий</a:t>
            </a:r>
          </a:p>
          <a:p>
            <a:r>
              <a:rPr lang="ru-RU" dirty="0"/>
              <a:t>На начало 2014 года-зарегистрировано в России 75 политических партий, на территории Краснодарского края-более 50.</a:t>
            </a:r>
          </a:p>
          <a:p>
            <a:r>
              <a:rPr lang="ru-RU" dirty="0"/>
              <a:t>Выборы 14.10.2012г. Принимало участие 16 партий. Победу одержала «Единая Россия».</a:t>
            </a:r>
          </a:p>
        </p:txBody>
      </p:sp>
    </p:spTree>
    <p:extLst>
      <p:ext uri="{BB962C8B-B14F-4D97-AF65-F5344CB8AC3E}">
        <p14:creationId xmlns:p14="http://schemas.microsoft.com/office/powerpoint/2010/main" val="685275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Регистрацию списков политических партий начал Центризбирком. Новости политики на PrimaM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52" y="476672"/>
            <a:ext cx="6900448" cy="548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440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«Единая Россия»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6368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283709" y="836712"/>
            <a:ext cx="5680779" cy="5616624"/>
          </a:xfrm>
        </p:spPr>
        <p:txBody>
          <a:bodyPr/>
          <a:lstStyle/>
          <a:p>
            <a:r>
              <a:rPr lang="ru-RU" dirty="0"/>
              <a:t>Реализация разных проектов. Реализация социальных проектов: «Качество жизни», «Историческая память», «Доступная среда». </a:t>
            </a:r>
          </a:p>
          <a:p>
            <a:r>
              <a:rPr lang="ru-RU" dirty="0"/>
              <a:t>Местные инфраструктурные проекты: благоустройство дорог, повышение комфортности общественного транспорта в муниципальных образованиях края</a:t>
            </a:r>
          </a:p>
        </p:txBody>
      </p:sp>
      <p:pic>
        <p:nvPicPr>
          <p:cNvPr id="4098" name="Picture 2" descr="Внеочередная конференция Самарского регионального отделения партии &quot;ЕДИНАЯ РОССИЯ&quot; Международный институт ры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176205" cy="403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12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456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Становление гражданского общества</vt:lpstr>
      <vt:lpstr>Проверка домашнего задания </vt:lpstr>
      <vt:lpstr>Становление гражданского общества</vt:lpstr>
      <vt:lpstr>Опрос фонда общественного мнения</vt:lpstr>
      <vt:lpstr>Презентация PowerPoint</vt:lpstr>
      <vt:lpstr>Институты гражданского общества</vt:lpstr>
      <vt:lpstr>Политические партии</vt:lpstr>
      <vt:lpstr>Презентация PowerPoint</vt:lpstr>
      <vt:lpstr>«Единая Россия»</vt:lpstr>
      <vt:lpstr>Презентация PowerPoint</vt:lpstr>
      <vt:lpstr>Презентация PowerPoint</vt:lpstr>
      <vt:lpstr>Презентация PowerPoint</vt:lpstr>
      <vt:lpstr>Гражданские и политические практики молодежи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Становление гражданского общества</dc:title>
  <dc:creator>Игорек</dc:creator>
  <cp:lastModifiedBy>Пользователь</cp:lastModifiedBy>
  <cp:revision>14</cp:revision>
  <dcterms:created xsi:type="dcterms:W3CDTF">2015-01-18T14:55:35Z</dcterms:created>
  <dcterms:modified xsi:type="dcterms:W3CDTF">2021-03-17T19:11:18Z</dcterms:modified>
</cp:coreProperties>
</file>