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9" r:id="rId9"/>
    <p:sldId id="267" r:id="rId10"/>
    <p:sldId id="268" r:id="rId11"/>
    <p:sldId id="266" r:id="rId12"/>
    <p:sldId id="270" r:id="rId13"/>
    <p:sldId id="271" r:id="rId14"/>
    <p:sldId id="272" r:id="rId15"/>
    <p:sldId id="273" r:id="rId16"/>
    <p:sldId id="281" r:id="rId17"/>
    <p:sldId id="274" r:id="rId18"/>
    <p:sldId id="275" r:id="rId19"/>
    <p:sldId id="276" r:id="rId20"/>
    <p:sldId id="277" r:id="rId21"/>
    <p:sldId id="282" r:id="rId22"/>
    <p:sldId id="283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8697"/>
    <a:srgbClr val="C6247A"/>
    <a:srgbClr val="C52378"/>
    <a:srgbClr val="98124D"/>
    <a:srgbClr val="853E5B"/>
    <a:srgbClr val="F94900"/>
    <a:srgbClr val="613125"/>
    <a:srgbClr val="AC187B"/>
    <a:srgbClr val="542939"/>
    <a:srgbClr val="E4EC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 varScale="1">
        <p:scale>
          <a:sx n="81" d="100"/>
          <a:sy n="81" d="100"/>
        </p:scale>
        <p:origin x="-13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izz.com/admin/quiz/5ef99227eccc42001dd8f063/startV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quizizz.com/join?gc=357479&amp;source=liveDashboard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j30he1p32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017320"/>
            <a:ext cx="6734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0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Презентация к уроку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49831" y="3329859"/>
            <a:ext cx="399696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000" dirty="0" smtClean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Автор: учитель математики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МБОУ «</a:t>
            </a:r>
            <a:r>
              <a:rPr lang="ru-RU" sz="2000" dirty="0" err="1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Уярская</a:t>
            </a:r>
            <a:r>
              <a:rPr lang="ru-RU" sz="20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СОШ № 3»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Казанцева Людмила Викторовна</a:t>
            </a:r>
            <a:endParaRPr lang="ru-RU" sz="20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1434" y="817731"/>
            <a:ext cx="69007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/>
              <a:t>Карточка 1. Каким свойством обладают числа, кратные 10?</a:t>
            </a:r>
          </a:p>
          <a:p>
            <a:pPr marL="514350" indent="-514350">
              <a:lnSpc>
                <a:spcPct val="150000"/>
              </a:lnSpc>
            </a:pPr>
            <a:endParaRPr lang="ru-RU" sz="3200" b="1" dirty="0" smtClean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</a:pPr>
            <a:r>
              <a:rPr lang="ru-RU" sz="3600" b="1" dirty="0" smtClean="0"/>
              <a:t>Числа: 20, 70, 500, 1000, 7000, 35670, 430,3987560</a:t>
            </a:r>
          </a:p>
          <a:p>
            <a:pPr marL="514350" indent="-514350">
              <a:lnSpc>
                <a:spcPct val="150000"/>
              </a:lnSpc>
            </a:pPr>
            <a:endParaRPr lang="ru-RU" sz="3200" b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1434" y="817731"/>
            <a:ext cx="690077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ru-RU" sz="3600" b="1" dirty="0" smtClean="0"/>
              <a:t>Карточка 2. </a:t>
            </a:r>
          </a:p>
          <a:p>
            <a:pPr marL="514350" indent="-514350">
              <a:lnSpc>
                <a:spcPct val="150000"/>
              </a:lnSpc>
            </a:pPr>
            <a:r>
              <a:rPr lang="ru-RU" sz="3600" b="1" dirty="0" smtClean="0"/>
              <a:t>Каким свойством обладают числа, кратные 5? </a:t>
            </a:r>
          </a:p>
          <a:p>
            <a:pPr marL="514350" indent="-514350">
              <a:lnSpc>
                <a:spcPct val="150000"/>
              </a:lnSpc>
            </a:pPr>
            <a:r>
              <a:rPr lang="ru-RU" sz="3600" b="1" dirty="0" smtClean="0"/>
              <a:t>Числа: 25, 415, 80, 70, 585, 6790, 45730, 200, 470, 3875490</a:t>
            </a:r>
          </a:p>
          <a:p>
            <a:pPr marL="514350" indent="-514350">
              <a:lnSpc>
                <a:spcPct val="150000"/>
              </a:lnSpc>
            </a:pP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102936" y="1045876"/>
            <a:ext cx="690984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Карточка 3.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 свойством обладают числа, кратные 2?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Числа: 46, 518, 3984, 450, 3672, 3333338, 135792, 3000.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055802" y="1107994"/>
            <a:ext cx="660819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Карточка 4.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отличаются числа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36, 40, 58, 714, 2568      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39, 17, 411, 533?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61873" y="1371600"/>
            <a:ext cx="55253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0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Признаки делимости</a:t>
            </a:r>
          </a:p>
          <a:p>
            <a:pPr algn="ctr"/>
            <a:r>
              <a:rPr lang="ru-RU" sz="6000" b="1" dirty="0" smtClean="0">
                <a:ln w="0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на 10, на 5 и на 2</a:t>
            </a: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55800" y="1396999"/>
          <a:ext cx="6564197" cy="1828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1280"/>
                <a:gridCol w="603316"/>
                <a:gridCol w="556181"/>
                <a:gridCol w="499621"/>
                <a:gridCol w="523329"/>
                <a:gridCol w="494766"/>
                <a:gridCol w="556181"/>
                <a:gridCol w="669303"/>
                <a:gridCol w="666730"/>
                <a:gridCol w="596745"/>
                <a:gridCol w="596745"/>
              </a:tblGrid>
              <a:tr h="6863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53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78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79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96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142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241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495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7207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05911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Четное число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 +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607537" y="3244334"/>
            <a:ext cx="36683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u="sng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Проверка № 40</a:t>
            </a:r>
          </a:p>
        </p:txBody>
      </p:sp>
      <p:pic>
        <p:nvPicPr>
          <p:cNvPr id="27650" name="Picture 2" descr="https://klub-drug.ru/wp-content/uploads/2011/04/41.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3253" y="4166648"/>
            <a:ext cx="2950589" cy="156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68924" y="1074656"/>
            <a:ext cx="68909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Проверка № 41</a:t>
            </a:r>
          </a:p>
          <a:p>
            <a:pPr algn="ctr"/>
            <a:r>
              <a:rPr lang="ru-RU" sz="3600" b="1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А) Делятся на 2:</a:t>
            </a:r>
          </a:p>
          <a:p>
            <a:pPr algn="ctr"/>
            <a:r>
              <a:rPr lang="ru-RU" sz="3600" b="1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34,860,648, 8216,1020,246370</a:t>
            </a:r>
          </a:p>
          <a:p>
            <a:pPr algn="ctr"/>
            <a:endParaRPr lang="ru-RU" sz="3600" b="1" dirty="0" smtClean="0">
              <a:ln w="0">
                <a:noFill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Б)Делятся на 5:</a:t>
            </a:r>
          </a:p>
          <a:p>
            <a:pPr algn="ctr"/>
            <a:r>
              <a:rPr lang="ru-RU" sz="3600" b="1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860,5465,2405, 1020,246370</a:t>
            </a:r>
          </a:p>
          <a:p>
            <a:pPr algn="ctr"/>
            <a:endParaRPr lang="ru-RU" sz="3600" b="1" dirty="0" smtClean="0">
              <a:ln w="0">
                <a:noFill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В)Делятся на 10:</a:t>
            </a:r>
          </a:p>
          <a:p>
            <a:pPr algn="ctr"/>
            <a:r>
              <a:rPr lang="ru-RU" sz="3600" b="1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860, 1020, 246370</a:t>
            </a: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89435" y="1263192"/>
            <a:ext cx="597659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4000" b="1" u="sng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Проверка № 44</a:t>
            </a:r>
          </a:p>
          <a:p>
            <a:pPr marL="342900" indent="-342900" algn="ctr"/>
            <a:r>
              <a:rPr lang="ru-RU" sz="4000" b="1" dirty="0" smtClean="0">
                <a:ln w="0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1)275,277,279,281,283, 285, 287, 289</a:t>
            </a:r>
          </a:p>
          <a:p>
            <a:pPr marL="342900" indent="-342900" algn="ctr"/>
            <a:endParaRPr lang="ru-RU" sz="4000" b="1" dirty="0" smtClean="0">
              <a:ln w="0">
                <a:noFill/>
              </a:ln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indent="-342900" algn="ctr"/>
            <a:r>
              <a:rPr lang="ru-RU" sz="4000" b="1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2) 2 727, 2729, 2731,2733, 2735</a:t>
            </a:r>
          </a:p>
          <a:p>
            <a:pPr algn="ctr"/>
            <a:endParaRPr lang="ru-RU" b="1" dirty="0" smtClean="0">
              <a:ln w="0">
                <a:noFill/>
              </a:ln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 smtClean="0">
              <a:ln w="0">
                <a:noFill/>
              </a:ln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16058" y="1018095"/>
            <a:ext cx="68250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600" b="1" u="sng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Проверка № 46</a:t>
            </a:r>
          </a:p>
          <a:p>
            <a:pPr marL="342900" indent="-342900" algn="ctr">
              <a:buAutoNum type="arabicParenR"/>
            </a:pPr>
            <a:endParaRPr lang="ru-RU" sz="3600" b="1" dirty="0" smtClean="0">
              <a:ln w="0">
                <a:noFill/>
              </a:ln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indent="-342900" algn="ctr">
              <a:buAutoNum type="arabicParenR"/>
            </a:pPr>
            <a:r>
              <a:rPr lang="ru-RU" sz="3600" b="1" dirty="0" smtClean="0">
                <a:ln w="0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40, 45, 50, 55, 60, 65, 70</a:t>
            </a:r>
          </a:p>
          <a:p>
            <a:pPr marL="342900" indent="-342900" algn="ctr"/>
            <a:endParaRPr lang="ru-RU" sz="3600" b="1" dirty="0" smtClean="0">
              <a:ln w="0">
                <a:noFill/>
              </a:ln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indent="-342900" algn="ctr"/>
            <a:r>
              <a:rPr lang="ru-RU" sz="3600" b="1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2)3 725, 3730, 3735, 3740, 3745, 3750</a:t>
            </a:r>
          </a:p>
        </p:txBody>
      </p:sp>
      <p:sp>
        <p:nvSpPr>
          <p:cNvPr id="25602" name="AutoShape 2" descr="за парт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https://steshka.ru/wp-content/uploads/2015/05/skoro_v_shkolu_kartinki_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2619" y="4106333"/>
            <a:ext cx="2071671" cy="2068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27521" y="1659118"/>
            <a:ext cx="659876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u="sng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Проверка № 48</a:t>
            </a:r>
          </a:p>
          <a:p>
            <a:pPr algn="ctr"/>
            <a:endParaRPr lang="ru-RU" sz="6000" b="1" dirty="0" smtClean="0">
              <a:ln w="0">
                <a:noFill/>
              </a:ln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6000" b="1" dirty="0" smtClean="0">
                <a:ln w="0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3075, 3570, 3705, 3750</a:t>
            </a: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2050" name="Picture 2" descr="https://avatars.mds.yandex.net/get-pdb/1939052/5d2ba4d1-a953-47bf-a608-65ee1093e654/s3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8799" y="4698459"/>
            <a:ext cx="1320832" cy="1546254"/>
          </a:xfrm>
          <a:prstGeom prst="rect">
            <a:avLst/>
          </a:prstGeom>
          <a:noFill/>
        </p:spPr>
      </p:pic>
      <p:pic>
        <p:nvPicPr>
          <p:cNvPr id="2052" name="Picture 4" descr="https://fs00.infourok.ru/images/doc/226/33506/2/img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6034" y="398834"/>
            <a:ext cx="7470774" cy="6001966"/>
          </a:xfrm>
          <a:prstGeom prst="rect">
            <a:avLst/>
          </a:prstGeom>
          <a:noFill/>
        </p:spPr>
      </p:pic>
      <p:pic>
        <p:nvPicPr>
          <p:cNvPr id="7" name="Picture 2" descr="https://avatars.mds.yandex.net/get-pdb/1939052/5d2ba4d1-a953-47bf-a608-65ee1093e654/s3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8399" y="4685489"/>
            <a:ext cx="1320832" cy="1546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29179" y="622169"/>
            <a:ext cx="672131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Работа на платформе </a:t>
            </a:r>
            <a:r>
              <a:rPr lang="en-US" sz="3600" b="1" dirty="0" smtClean="0"/>
              <a:t>  </a:t>
            </a:r>
            <a:r>
              <a:rPr lang="ru-RU" sz="3600" b="1" dirty="0" smtClean="0"/>
              <a:t>по ссылке: </a:t>
            </a:r>
            <a:r>
              <a:rPr lang="ru-RU" sz="3600" dirty="0" smtClean="0"/>
              <a:t> </a:t>
            </a:r>
          </a:p>
          <a:p>
            <a:r>
              <a:rPr lang="ru-RU" sz="3600" u="sng" dirty="0" smtClean="0">
                <a:hlinkClick r:id="rId3"/>
              </a:rPr>
              <a:t>https://quizizz.com/admin/quiz/5ef99227eccc42001dd8f063/startV4</a:t>
            </a:r>
            <a:endParaRPr lang="ru-RU" sz="3600" u="sng" dirty="0" smtClean="0"/>
          </a:p>
          <a:p>
            <a:r>
              <a:rPr lang="ru-RU" sz="3600" u="sng" dirty="0" smtClean="0"/>
              <a:t>Игра</a:t>
            </a:r>
            <a:endParaRPr lang="ru-RU" sz="3600" dirty="0" smtClean="0"/>
          </a:p>
          <a:p>
            <a:pPr fontAlgn="ctr"/>
            <a:r>
              <a:rPr lang="ru-RU" sz="3600" b="1" dirty="0" err="1" smtClean="0">
                <a:hlinkClick r:id="rId4"/>
              </a:rPr>
              <a:t>joinmyquiz.com</a:t>
            </a:r>
            <a:endParaRPr lang="ru-RU" sz="3600" dirty="0" smtClean="0"/>
          </a:p>
          <a:p>
            <a:pPr fontAlgn="ctr"/>
            <a:r>
              <a:rPr lang="ru-RU" sz="3600" smtClean="0"/>
              <a:t> </a:t>
            </a:r>
            <a:r>
              <a:rPr lang="ru-RU" sz="3600" dirty="0" smtClean="0"/>
              <a:t>Введите код игры</a:t>
            </a:r>
          </a:p>
          <a:p>
            <a:pPr fontAlgn="ctr"/>
            <a:r>
              <a:rPr lang="ru-RU" sz="3600" b="1" dirty="0" smtClean="0"/>
              <a:t>357479</a:t>
            </a:r>
            <a:endParaRPr lang="ru-RU" sz="3600" dirty="0" smtClean="0"/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29179" y="622169"/>
            <a:ext cx="6721312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Ответы к рабочему листу:</a:t>
            </a:r>
          </a:p>
          <a:p>
            <a:r>
              <a:rPr lang="ru-RU" sz="2800" dirty="0" smtClean="0"/>
              <a:t>1).  59040, 240, 3170</a:t>
            </a:r>
          </a:p>
          <a:p>
            <a:r>
              <a:rPr lang="ru-RU" sz="2800" dirty="0" smtClean="0"/>
              <a:t>2).  450, 45040</a:t>
            </a:r>
          </a:p>
          <a:p>
            <a:r>
              <a:rPr lang="ru-RU" sz="2800" dirty="0" smtClean="0"/>
              <a:t>3).  1000, 2010, 65030</a:t>
            </a:r>
          </a:p>
          <a:p>
            <a:r>
              <a:rPr lang="ru-RU" sz="2800" dirty="0" smtClean="0"/>
              <a:t>4).  436, 764, 5620</a:t>
            </a:r>
          </a:p>
          <a:p>
            <a:r>
              <a:rPr lang="ru-RU" sz="2800" dirty="0" smtClean="0"/>
              <a:t>5).  4970, 358, 492</a:t>
            </a:r>
          </a:p>
          <a:p>
            <a:r>
              <a:rPr lang="ru-RU" sz="2800" dirty="0" smtClean="0"/>
              <a:t>6).  1888, 5004, 2600</a:t>
            </a:r>
          </a:p>
          <a:p>
            <a:r>
              <a:rPr lang="ru-RU" sz="2800" dirty="0" smtClean="0"/>
              <a:t>7).  790, 485, 9470</a:t>
            </a:r>
          </a:p>
          <a:p>
            <a:r>
              <a:rPr lang="ru-RU" sz="2800" dirty="0" smtClean="0"/>
              <a:t>8).  3905, 9040, 3855</a:t>
            </a:r>
          </a:p>
          <a:p>
            <a:r>
              <a:rPr lang="ru-RU" sz="2800" dirty="0" smtClean="0"/>
              <a:t>9).  2000, 7465, 4025</a:t>
            </a:r>
          </a:p>
          <a:p>
            <a:r>
              <a:rPr lang="ru-RU" sz="2800" dirty="0" smtClean="0"/>
              <a:t>10). 458, 60, 812, 916</a:t>
            </a:r>
          </a:p>
          <a:p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FF0000"/>
                </a:solidFill>
              </a:rPr>
              <a:t>Оценка «5» -9-10, «4» – 7-8, «3» -5-6</a:t>
            </a:r>
            <a:endParaRPr lang="ru-RU" sz="2800" dirty="0" smtClean="0"/>
          </a:p>
          <a:p>
            <a:endParaRPr lang="ru-RU" sz="3600" b="1" dirty="0" smtClean="0"/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29179" y="622169"/>
            <a:ext cx="67213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99" y="3874416"/>
            <a:ext cx="52931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Домашнее задание </a:t>
            </a:r>
          </a:p>
          <a:p>
            <a:r>
              <a:rPr lang="ru-RU" sz="3600" b="1" dirty="0" smtClean="0"/>
              <a:t> § 2 № 42, № 45, № 47.</a:t>
            </a:r>
            <a:endParaRPr lang="ru-RU" sz="3600" dirty="0"/>
          </a:p>
        </p:txBody>
      </p:sp>
      <p:pic>
        <p:nvPicPr>
          <p:cNvPr id="37890" name="Picture 2" descr="https://s41.radikal.ru/i092/1208/01/5efe0279361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1253" y="615655"/>
            <a:ext cx="2436796" cy="3305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206229" y="923328"/>
            <a:ext cx="683854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Я научился…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Я могу…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Мне было трудно…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Мне еще надо…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Хотелось бы…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Я стал…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Думаю, мне это</a:t>
            </a:r>
            <a:r>
              <a:rPr kumimoji="0" lang="ru-RU" altLang="ja-JP" sz="3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altLang="ja-JP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пригодится…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21506" name="Picture 2" descr="https://ds05.infourok.ru/uploads/ex/0b5a/000f1301-d3712c47/640/img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802" y="575035"/>
            <a:ext cx="7154944" cy="5684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20482" name="Picture 2" descr="https://fs01.vseosvita.ua/01004ong-02a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43989"/>
            <a:ext cx="9143999" cy="7147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1434" y="817731"/>
            <a:ext cx="689135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Какому числу кратны числа в данном ряду?</a:t>
            </a:r>
          </a:p>
          <a:p>
            <a:pPr marL="514350" indent="-514350">
              <a:lnSpc>
                <a:spcPct val="150000"/>
              </a:lnSpc>
            </a:pPr>
            <a:r>
              <a:rPr lang="ru-RU" sz="40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4; 8; 16; 24</a:t>
            </a:r>
          </a:p>
          <a:p>
            <a:pPr marL="514350" indent="-514350">
              <a:lnSpc>
                <a:spcPct val="150000"/>
              </a:lnSpc>
            </a:pPr>
            <a:r>
              <a:rPr lang="ru-RU" sz="40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7; 21; 35; 42</a:t>
            </a:r>
          </a:p>
          <a:p>
            <a:pPr marL="514350" indent="-514350">
              <a:lnSpc>
                <a:spcPct val="150000"/>
              </a:lnSpc>
            </a:pPr>
            <a:r>
              <a:rPr lang="ru-RU" sz="40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11; 22; 44; 66</a:t>
            </a:r>
          </a:p>
          <a:p>
            <a:pPr marL="514350" indent="-514350">
              <a:lnSpc>
                <a:spcPct val="150000"/>
              </a:lnSpc>
            </a:pPr>
            <a:r>
              <a:rPr lang="ru-RU" sz="40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endParaRPr lang="ru-RU" sz="4000" b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1434" y="817731"/>
            <a:ext cx="680650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ru-RU" sz="44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Решите викторину</a:t>
            </a:r>
          </a:p>
          <a:p>
            <a:pPr marL="514350" indent="-514350">
              <a:lnSpc>
                <a:spcPct val="150000"/>
              </a:lnSpc>
            </a:pPr>
            <a:r>
              <a:rPr lang="ru-RU" u="sng" dirty="0" smtClean="0">
                <a:hlinkClick r:id="rId3"/>
              </a:rPr>
              <a:t>https://learningapps.org/display?v=pj30he1p320</a:t>
            </a:r>
            <a:endParaRPr lang="ru-RU" u="sng" dirty="0" smtClean="0"/>
          </a:p>
          <a:p>
            <a:r>
              <a:rPr lang="ru-RU" sz="3200" b="1" dirty="0" smtClean="0"/>
              <a:t>       Задание</a:t>
            </a:r>
            <a:endParaRPr lang="ru-RU" sz="3200" dirty="0" smtClean="0"/>
          </a:p>
          <a:p>
            <a:r>
              <a:rPr lang="ru-RU" sz="3200" dirty="0" smtClean="0"/>
              <a:t>Из числа предложенных чисел, необходимо выбрать числа, кратные 2, 5 и 10. Отметить, каким свойством обладают данные числа.</a:t>
            </a:r>
          </a:p>
          <a:p>
            <a:pPr marL="514350" indent="-514350">
              <a:lnSpc>
                <a:spcPct val="150000"/>
              </a:lnSpc>
            </a:pPr>
            <a:endParaRPr lang="ru-RU" dirty="0" smtClean="0"/>
          </a:p>
          <a:p>
            <a:pPr marL="514350" indent="-514350">
              <a:lnSpc>
                <a:spcPct val="150000"/>
              </a:lnSpc>
            </a:pPr>
            <a:endParaRPr lang="ru-RU" sz="4400" b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9458" name="Picture 2" descr="https://s54.radikal.ru/i146/1208/10/9196ac79298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8058" y="4279769"/>
            <a:ext cx="1781305" cy="1615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1434" y="817731"/>
            <a:ext cx="696676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ru-RU" sz="2800" b="1" dirty="0" smtClean="0">
                <a:solidFill>
                  <a:srgbClr val="0D8697"/>
                </a:solidFill>
              </a:rPr>
              <a:t>Найдите числа, кратные 10: </a:t>
            </a:r>
          </a:p>
          <a:p>
            <a:pPr marL="514350" indent="-514350">
              <a:lnSpc>
                <a:spcPct val="150000"/>
              </a:lnSpc>
            </a:pPr>
            <a:r>
              <a:rPr lang="ru-RU" sz="2800" b="1" dirty="0" smtClean="0">
                <a:solidFill>
                  <a:srgbClr val="0D8697"/>
                </a:solidFill>
              </a:rPr>
              <a:t>48, 14, 25, 11, 23, 235, 50, 62, 24, 10, 95, 76, 600</a:t>
            </a:r>
          </a:p>
          <a:p>
            <a:pPr marL="514350" indent="-514350">
              <a:lnSpc>
                <a:spcPct val="150000"/>
              </a:lnSpc>
            </a:pPr>
            <a:r>
              <a:rPr lang="ru-RU" sz="2400" dirty="0" smtClean="0">
                <a:solidFill>
                  <a:srgbClr val="0D8697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Ответы: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dirty="0" smtClean="0">
                <a:solidFill>
                  <a:srgbClr val="0D8697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А) </a:t>
            </a:r>
            <a:r>
              <a:rPr lang="ru-RU" sz="3600" dirty="0" smtClean="0">
                <a:solidFill>
                  <a:srgbClr val="0D8697"/>
                </a:solidFill>
              </a:rPr>
              <a:t>235, 50, 10, 95, 600</a:t>
            </a:r>
            <a:endParaRPr lang="ru-RU" sz="3200" dirty="0" smtClean="0">
              <a:solidFill>
                <a:srgbClr val="0D8697"/>
              </a:solidFill>
            </a:endParaRPr>
          </a:p>
          <a:p>
            <a:pPr marL="514350" indent="-514350">
              <a:lnSpc>
                <a:spcPct val="150000"/>
              </a:lnSpc>
            </a:pPr>
            <a:r>
              <a:rPr lang="ru-RU" sz="3200" dirty="0" smtClean="0">
                <a:solidFill>
                  <a:srgbClr val="0D8697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Б)50, 600,10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dirty="0" smtClean="0">
                <a:solidFill>
                  <a:srgbClr val="0D8697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В)</a:t>
            </a:r>
            <a:r>
              <a:rPr lang="ru-RU" sz="3200" dirty="0" smtClean="0">
                <a:solidFill>
                  <a:srgbClr val="0D8697"/>
                </a:solidFill>
              </a:rPr>
              <a:t> </a:t>
            </a:r>
            <a:r>
              <a:rPr lang="ru-RU" sz="3600" dirty="0" smtClean="0">
                <a:solidFill>
                  <a:srgbClr val="0D8697"/>
                </a:solidFill>
              </a:rPr>
              <a:t>48, 50, 62, 95 10, 76, 600</a:t>
            </a:r>
            <a:endParaRPr lang="ru-RU" sz="3200" dirty="0">
              <a:solidFill>
                <a:srgbClr val="0D8697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1434" y="817731"/>
            <a:ext cx="680650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ru-RU" sz="2400" dirty="0" smtClean="0"/>
              <a:t>2</a:t>
            </a:r>
            <a:r>
              <a:rPr lang="ru-RU" sz="2400" dirty="0" smtClean="0">
                <a:solidFill>
                  <a:srgbClr val="00B050"/>
                </a:solidFill>
              </a:rPr>
              <a:t>. </a:t>
            </a:r>
            <a:r>
              <a:rPr lang="ru-RU" sz="2800" b="1" dirty="0" smtClean="0">
                <a:solidFill>
                  <a:srgbClr val="00B050"/>
                </a:solidFill>
              </a:rPr>
              <a:t>Найдите числа кратные 5: </a:t>
            </a:r>
          </a:p>
          <a:p>
            <a:pPr marL="514350" indent="-514350">
              <a:lnSpc>
                <a:spcPct val="150000"/>
              </a:lnSpc>
            </a:pPr>
            <a:r>
              <a:rPr lang="ru-RU" sz="2800" b="1" dirty="0" smtClean="0">
                <a:solidFill>
                  <a:srgbClr val="00B050"/>
                </a:solidFill>
              </a:rPr>
              <a:t>48, 14, 25, 11, 23, 235, 50, 62, 24, 10, 95, 76, 600 </a:t>
            </a:r>
          </a:p>
          <a:p>
            <a:pPr marL="514350" indent="-514350">
              <a:lnSpc>
                <a:spcPct val="150000"/>
              </a:lnSpc>
            </a:pPr>
            <a: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</a:t>
            </a:r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)</a:t>
            </a:r>
            <a:r>
              <a:rPr lang="ru-RU" sz="3200" b="1" dirty="0" smtClean="0">
                <a:solidFill>
                  <a:srgbClr val="00B050"/>
                </a:solidFill>
              </a:rPr>
              <a:t> 50,10, 600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Б)</a:t>
            </a:r>
            <a:r>
              <a:rPr lang="ru-RU" sz="3200" b="1" dirty="0" smtClean="0">
                <a:solidFill>
                  <a:srgbClr val="00B050"/>
                </a:solidFill>
              </a:rPr>
              <a:t> 25, 235, 50, 10. 95, 600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В)</a:t>
            </a:r>
            <a:r>
              <a:rPr lang="ru-RU" sz="3200" b="1" dirty="0" smtClean="0">
                <a:solidFill>
                  <a:srgbClr val="00B050"/>
                </a:solidFill>
              </a:rPr>
              <a:t> 235, 95, 25</a:t>
            </a:r>
            <a:endParaRPr lang="ru-RU" sz="3200" b="1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1434" y="817731"/>
            <a:ext cx="690077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3. </a:t>
            </a:r>
            <a:r>
              <a:rPr lang="ru-RU" sz="3200" b="1" dirty="0" smtClean="0">
                <a:solidFill>
                  <a:srgbClr val="C00000"/>
                </a:solidFill>
              </a:rPr>
              <a:t>Найдите числа, кратные 2: 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</a:rPr>
              <a:t>48, 14, 25, 11, 23, 235, 50, 62, 24, 10, 95, 76, 600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Ответы:</a:t>
            </a:r>
          </a:p>
          <a:p>
            <a:pPr marL="514350" indent="-514350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</a:rPr>
              <a:t>А)48, 14, 50, 62, 24, 10, 76, 600</a:t>
            </a: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Б)</a:t>
            </a:r>
            <a:r>
              <a:rPr lang="ru-RU" sz="3200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14, 50, 10, 600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В)</a:t>
            </a:r>
            <a:r>
              <a:rPr lang="ru-RU" sz="3200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48,14, 16, 34, 76</a:t>
            </a: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66887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1434" y="3679329"/>
            <a:ext cx="6900776" cy="1478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Ответы: Б Б А</a:t>
            </a:r>
          </a:p>
          <a:p>
            <a:pPr marL="514350" indent="-514350">
              <a:lnSpc>
                <a:spcPct val="150000"/>
              </a:lnSpc>
            </a:pP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2770" name="Picture 2" descr="https://s017.radikal.ru/i413/1208/3e/c02e723db8a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274638"/>
            <a:ext cx="1028700" cy="581026"/>
          </a:xfrm>
          <a:prstGeom prst="rect">
            <a:avLst/>
          </a:prstGeom>
          <a:noFill/>
        </p:spPr>
      </p:pic>
      <p:pic>
        <p:nvPicPr>
          <p:cNvPr id="32772" name="Picture 4" descr="https://s017.radikal.ru/i413/1208/3e/c02e723db8a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1295" y="3846136"/>
            <a:ext cx="4270342" cy="2384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1789" y="1696825"/>
            <a:ext cx="688156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 </a:t>
            </a:r>
            <a:r>
              <a:rPr lang="ru-RU" sz="8800" b="1" dirty="0" smtClean="0">
                <a:solidFill>
                  <a:srgbClr val="FF0000"/>
                </a:solidFill>
              </a:rPr>
              <a:t>13245646784 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34818" name="Picture 2" descr="https://s002.radikal.ru/i199/1208/c2/a90b212be96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7311" y="2894503"/>
            <a:ext cx="2743200" cy="3409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923</TotalTime>
  <Words>648</Words>
  <Application>Microsoft Office PowerPoint</Application>
  <PresentationFormat>Экран (4:3)</PresentationFormat>
  <Paragraphs>126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fazenda</cp:lastModifiedBy>
  <cp:revision>141</cp:revision>
  <dcterms:created xsi:type="dcterms:W3CDTF">2013-11-19T05:52:05Z</dcterms:created>
  <dcterms:modified xsi:type="dcterms:W3CDTF">2020-06-29T07:25:02Z</dcterms:modified>
</cp:coreProperties>
</file>