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71" r:id="rId10"/>
    <p:sldId id="264" r:id="rId11"/>
    <p:sldId id="263" r:id="rId12"/>
    <p:sldId id="266" r:id="rId13"/>
    <p:sldId id="268" r:id="rId14"/>
    <p:sldId id="267" r:id="rId15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6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663675" y="4258175"/>
            <a:ext cx="16960500" cy="39405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ru-RU" altLang="en-US" sz="771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Рецепт успешной жизни</a:t>
            </a:r>
            <a:r>
              <a:rPr lang="en-US" sz="771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: </a:t>
            </a:r>
            <a:r>
              <a:rPr lang="ru-RU" altLang="en-US" sz="771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здоровье, образование, будущее</a:t>
            </a:r>
            <a:r>
              <a:rPr lang="en-US" sz="771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3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3605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Почему наше здоровье — самый ценный ресурс жизни?</a:t>
            </a:r>
            <a:r>
              <a:rPr lang="en-US" sz="7005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endParaRPr lang="en-US" sz="771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9F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9879858" y="4198797"/>
            <a:ext cx="5527200" cy="6003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buNone/>
            </a:pPr>
            <a:endParaRPr lang="en-US" dirty="0"/>
          </a:p>
        </p:txBody>
      </p:sp>
      <p:sp>
        <p:nvSpPr>
          <p:cNvPr id="4" name="Text 1"/>
          <p:cNvSpPr txBox="1"/>
          <p:nvPr/>
        </p:nvSpPr>
        <p:spPr>
          <a:xfrm>
            <a:off x="2261250" y="1451225"/>
            <a:ext cx="13765500" cy="954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ru-RU" altLang="en-US" sz="50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Рекомендации по саморазвитию</a:t>
            </a:r>
            <a:endParaRPr lang="ru-RU" altLang="en-US" sz="5000" b="1" dirty="0">
              <a:solidFill>
                <a:srgbClr val="C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5" name="Text 2"/>
          <p:cNvSpPr txBox="1"/>
          <p:nvPr/>
        </p:nvSpPr>
        <p:spPr>
          <a:xfrm>
            <a:off x="1265555" y="4484370"/>
            <a:ext cx="5271135" cy="56959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Установите конкретные цели</a:t>
            </a:r>
            <a:endParaRPr lang="en-US" sz="2800" b="1" dirty="0">
              <a:solidFill>
                <a:schemeClr val="accent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8" name="Text 5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7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1</a:t>
            </a:r>
            <a:r>
              <a:rPr lang="ru-RU" altLang="en-US" sz="27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0</a:t>
            </a:r>
            <a:endParaRPr lang="ru-RU" altLang="en-US" sz="27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9" name="Text 2"/>
          <p:cNvSpPr txBox="1"/>
          <p:nvPr/>
        </p:nvSpPr>
        <p:spPr>
          <a:xfrm>
            <a:off x="1265676" y="5536623"/>
            <a:ext cx="4849200" cy="569400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0" algn="l">
              <a:buNone/>
            </a:pP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Читайте книги</a:t>
            </a:r>
            <a:endParaRPr lang="en-US" sz="2800" b="1" dirty="0">
              <a:solidFill>
                <a:schemeClr val="accent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10" name="Text 2"/>
          <p:cNvSpPr txBox="1"/>
          <p:nvPr/>
        </p:nvSpPr>
        <p:spPr>
          <a:xfrm>
            <a:off x="1265676" y="6508808"/>
            <a:ext cx="4849200" cy="569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Учитесь новому</a:t>
            </a:r>
            <a:endParaRPr lang="en-US" sz="2800" b="1" dirty="0">
              <a:solidFill>
                <a:schemeClr val="accent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12" name="Text 2"/>
          <p:cNvSpPr txBox="1"/>
          <p:nvPr/>
        </p:nvSpPr>
        <p:spPr>
          <a:xfrm>
            <a:off x="7143871" y="4484428"/>
            <a:ext cx="4849200" cy="569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Найдите наставника</a:t>
            </a:r>
            <a:endParaRPr lang="en-US" sz="2800" b="1" dirty="0">
              <a:solidFill>
                <a:schemeClr val="accent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13" name="Text 2"/>
          <p:cNvSpPr txBox="1"/>
          <p:nvPr/>
        </p:nvSpPr>
        <p:spPr>
          <a:xfrm>
            <a:off x="7143750" y="5525770"/>
            <a:ext cx="5233035" cy="56959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Коммуникация и</a:t>
            </a:r>
            <a:r>
              <a:rPr lang="ru-RU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знакомства</a:t>
            </a:r>
            <a:endParaRPr lang="ru-RU" altLang="en-US" sz="2800" b="1" dirty="0">
              <a:solidFill>
                <a:schemeClr val="accent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14" name="Text 2"/>
          <p:cNvSpPr txBox="1"/>
          <p:nvPr/>
        </p:nvSpPr>
        <p:spPr>
          <a:xfrm>
            <a:off x="7143871" y="6470073"/>
            <a:ext cx="4849200" cy="569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Занимайтесь спортом</a:t>
            </a:r>
            <a:endParaRPr lang="en-US" sz="2800" b="1" dirty="0">
              <a:solidFill>
                <a:schemeClr val="accent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15" name="Text 2"/>
          <p:cNvSpPr txBox="1"/>
          <p:nvPr/>
        </p:nvSpPr>
        <p:spPr>
          <a:xfrm>
            <a:off x="13022066" y="4484428"/>
            <a:ext cx="4849200" cy="569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Устанавливайте баланс между работой и отдыхом</a:t>
            </a:r>
            <a:endParaRPr lang="en-US" sz="2800" b="1" dirty="0">
              <a:solidFill>
                <a:schemeClr val="accent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16" name="Text 2"/>
          <p:cNvSpPr txBox="1"/>
          <p:nvPr/>
        </p:nvSpPr>
        <p:spPr>
          <a:xfrm>
            <a:off x="13022066" y="5536623"/>
            <a:ext cx="4849200" cy="569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Будьте терпеливы</a:t>
            </a:r>
            <a:endParaRPr lang="en-US" sz="2800" b="1" dirty="0">
              <a:solidFill>
                <a:schemeClr val="accent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18" name="Text 2"/>
          <p:cNvSpPr txBox="1"/>
          <p:nvPr/>
        </p:nvSpPr>
        <p:spPr>
          <a:xfrm>
            <a:off x="13022066" y="6309418"/>
            <a:ext cx="4849200" cy="569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Обратите внимание на эмоциональное здоровье</a:t>
            </a:r>
            <a:endParaRPr lang="en-US" sz="2800" b="1" dirty="0">
              <a:solidFill>
                <a:schemeClr val="accent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4785" y="0"/>
            <a:ext cx="7862590" cy="10287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0"/>
            <a:ext cx="18288000" cy="10287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1940675" y="3391525"/>
            <a:ext cx="6225000" cy="2147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Ограничение экранного времени способствует улучшению сна, так как излучение экранов влияет на выработку мелатонина. Это ведет к лучшему ночному отдыху и повышению уровня энергии.</a:t>
            </a:r>
            <a:endParaRPr lang="en-US" sz="2600" dirty="0"/>
          </a:p>
        </p:txBody>
      </p:sp>
      <p:sp>
        <p:nvSpPr>
          <p:cNvPr id="7" name="Text 2"/>
          <p:cNvSpPr txBox="1"/>
          <p:nvPr/>
        </p:nvSpPr>
        <p:spPr>
          <a:xfrm>
            <a:off x="17560320" y="9607900"/>
            <a:ext cx="632400" cy="2147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7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1</a:t>
            </a:r>
            <a:r>
              <a:rPr lang="ru-RU" altLang="en-US" sz="27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1</a:t>
            </a:r>
            <a:endParaRPr lang="ru-RU" altLang="en-US" sz="27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8" name="Text 3"/>
          <p:cNvSpPr txBox="1"/>
          <p:nvPr/>
        </p:nvSpPr>
        <p:spPr>
          <a:xfrm>
            <a:off x="1940675" y="7049125"/>
            <a:ext cx="6225000" cy="2147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Отказ от гаджетов снижает риск глазных заболеваний и усталости. Это улучшает концентрацию и продуктивность, способствует общению в реальном мире и укреплению семейных связей.</a:t>
            </a:r>
            <a:endParaRPr lang="en-US" sz="2600" dirty="0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1"/>
          <a:srcRect l="59542"/>
          <a:stretch>
            <a:fillRect/>
          </a:stretch>
        </p:blipFill>
        <p:spPr>
          <a:xfrm>
            <a:off x="-635" y="0"/>
            <a:ext cx="11041380" cy="10287000"/>
          </a:xfrm>
          <a:prstGeom prst="rect">
            <a:avLst/>
          </a:prstGeom>
        </p:spPr>
      </p:pic>
      <p:sp>
        <p:nvSpPr>
          <p:cNvPr id="6" name="Text 1"/>
          <p:cNvSpPr txBox="1"/>
          <p:nvPr/>
        </p:nvSpPr>
        <p:spPr>
          <a:xfrm>
            <a:off x="289820" y="61685"/>
            <a:ext cx="10135200" cy="1723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ru-RU" altLang="en-US" sz="50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Что для вас успешная жизнь?</a:t>
            </a:r>
            <a:endParaRPr lang="ru-RU" altLang="en-US" sz="5000" b="1" dirty="0">
              <a:solidFill>
                <a:srgbClr val="C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10" name="Text 1"/>
          <p:cNvSpPr txBox="1"/>
          <p:nvPr/>
        </p:nvSpPr>
        <p:spPr>
          <a:xfrm>
            <a:off x="289560" y="1326515"/>
            <a:ext cx="10494645" cy="896048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1. Как бы вы определили успех для себя? (Кратко напишите ваши мысли)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ctr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2.Какие достижения в жизни вы считаете самыми важными?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(выбрать не более 3-х)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а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Карьерный рост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б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Личные отношения и семья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в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Здоровье и физическая активность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г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Образование и самообразование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д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Финансовая стабильность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3. Какие качества вы считаете необходимыми для достижения успеха? (выбрать не более 3-х)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а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Целеустремленность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б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Умение адаптироваться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в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Работоспособность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г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Командный дух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д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Эмпатия и поддержка других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4. Что, по вашему мнению, может стать преградой на пути к успешной жизни?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а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Страх неудачи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б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Нехватка ресурсов (времени, денег и т.д.)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в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Давление со стороны общества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</a:t>
            </a:r>
            <a:r>
              <a:rPr lang="ru-RU" alt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г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) Личностные проблемы (недостаток уверенности, прокрастинация и т.д.)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5. Какой шаг вы готовы предпринять для достижения успеха в своей жизни в ближайшее время?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pic>
        <p:nvPicPr>
          <p:cNvPr id="11" name="Изображение 10" descr="qr-cod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49910" y="6577965"/>
            <a:ext cx="3436620" cy="34366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5675" y="3182250"/>
            <a:ext cx="5487219" cy="49872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5549265" y="1003300"/>
            <a:ext cx="7189470" cy="16103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altLang="en-US" sz="50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Компоненты успеха</a:t>
            </a:r>
            <a:endParaRPr lang="ru-RU" altLang="en-US" sz="5000" b="1" dirty="0">
              <a:solidFill>
                <a:srgbClr val="C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5" name="Text 1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7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12</a:t>
            </a:r>
            <a:endParaRPr lang="en-US" sz="2700" dirty="0"/>
          </a:p>
        </p:txBody>
      </p:sp>
      <p:sp>
        <p:nvSpPr>
          <p:cNvPr id="6" name="Text 2"/>
          <p:cNvSpPr txBox="1"/>
          <p:nvPr/>
        </p:nvSpPr>
        <p:spPr>
          <a:xfrm>
            <a:off x="1451800" y="4654050"/>
            <a:ext cx="4512000" cy="7389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buNone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Для одних людей успешная жизнь ассоциируется с карьерными достижениями, материальным благосостоянием и высоким социальным статусом.</a:t>
            </a: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7" name="Text 3"/>
          <p:cNvSpPr txBox="1"/>
          <p:nvPr/>
        </p:nvSpPr>
        <p:spPr>
          <a:xfrm>
            <a:off x="1451800" y="3589775"/>
            <a:ext cx="4512000" cy="12312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ru-RU" altLang="en-US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Карьерный рост</a:t>
            </a:r>
            <a:endParaRPr lang="ru-RU" altLang="en-US" sz="2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8" name="Text 4"/>
          <p:cNvSpPr txBox="1"/>
          <p:nvPr/>
        </p:nvSpPr>
        <p:spPr>
          <a:xfrm>
            <a:off x="6863750" y="4654050"/>
            <a:ext cx="4512000" cy="7389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buNone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Для других — это гармония в личной жизни, здоровье, счастье в отношениях и удовлетворение от каждого дня.</a:t>
            </a:r>
            <a:endParaRPr lang="en-US" sz="24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9" name="Text 5"/>
          <p:cNvSpPr txBox="1"/>
          <p:nvPr/>
        </p:nvSpPr>
        <p:spPr>
          <a:xfrm>
            <a:off x="6863715" y="3589655"/>
            <a:ext cx="4529455" cy="123126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ru-RU" altLang="en-US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Гармония в личной жизни</a:t>
            </a:r>
            <a:endParaRPr lang="ru-RU" altLang="en-US" sz="2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10" name="Text 2"/>
          <p:cNvSpPr txBox="1"/>
          <p:nvPr/>
        </p:nvSpPr>
        <p:spPr>
          <a:xfrm>
            <a:off x="2205355" y="8432800"/>
            <a:ext cx="15137765" cy="56959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0" algn="just">
              <a:buNone/>
            </a:pPr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З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доровье — это </a:t>
            </a:r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основа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успешной жизни. И даже небольшие изменения в нашем распорядке дня могут оказать значительное влияние на наше общее самочувствие и достижения. </a:t>
            </a:r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Б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уд</a:t>
            </a:r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ьте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внимательны к себе и </a:t>
            </a:r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з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абот</a:t>
            </a:r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ьтесь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о своем здоровье!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C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7373" y="0"/>
            <a:ext cx="8585895" cy="10287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45" y="0"/>
            <a:ext cx="18288000" cy="10287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725170" y="3848735"/>
            <a:ext cx="3098800" cy="11709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ru-RU" altLang="en-US" sz="4000" b="1" u="sng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Физическое</a:t>
            </a:r>
            <a:r>
              <a:rPr lang="ru-RU" altLang="en-US" sz="40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</a:t>
            </a:r>
            <a:endParaRPr lang="ru-RU" altLang="en-US" sz="40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6" name="Text 1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7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2</a:t>
            </a:r>
            <a:endParaRPr lang="en-US" sz="2700" dirty="0"/>
          </a:p>
        </p:txBody>
      </p:sp>
      <p:sp>
        <p:nvSpPr>
          <p:cNvPr id="7" name="Text 0"/>
          <p:cNvSpPr txBox="1"/>
          <p:nvPr/>
        </p:nvSpPr>
        <p:spPr>
          <a:xfrm>
            <a:off x="1913890" y="927100"/>
            <a:ext cx="5782310" cy="1920875"/>
          </a:xfrm>
          <a:prstGeom prst="rect">
            <a:avLst/>
          </a:prstGeom>
          <a:noFill/>
        </p:spPr>
        <p:txBody>
          <a:bodyPr wrap="square" lIns="0" tIns="0" rIns="0" bIns="0" rtlCol="0" anchor="ctr">
            <a:scene3d>
              <a:camera prst="orthographicFront"/>
              <a:lightRig rig="threePt" dir="t"/>
            </a:scene3d>
          </a:bodyPr>
          <a:p>
            <a:pPr marL="0" indent="0" algn="l">
              <a:buNone/>
            </a:pPr>
            <a:r>
              <a:rPr lang="ru-RU" altLang="en-US" sz="8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Здоровье</a:t>
            </a:r>
            <a:endParaRPr lang="ru-RU" altLang="en-US" sz="8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8" name="Text 0"/>
          <p:cNvSpPr txBox="1"/>
          <p:nvPr/>
        </p:nvSpPr>
        <p:spPr>
          <a:xfrm>
            <a:off x="5976620" y="3848735"/>
            <a:ext cx="3481705" cy="119253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marL="0" indent="0" algn="l">
              <a:buNone/>
            </a:pPr>
            <a:r>
              <a:rPr lang="ru-RU" altLang="en-US" sz="4000" b="1" u="sng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Психическое</a:t>
            </a:r>
            <a:r>
              <a:rPr lang="ru-RU" altLang="en-US" sz="40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</a:t>
            </a:r>
            <a:endParaRPr lang="ru-RU" altLang="en-US" sz="40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283335" y="2713990"/>
            <a:ext cx="2127885" cy="128841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941695" y="2713990"/>
            <a:ext cx="1927225" cy="128841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 0"/>
          <p:cNvSpPr txBox="1"/>
          <p:nvPr/>
        </p:nvSpPr>
        <p:spPr>
          <a:xfrm>
            <a:off x="725170" y="6020435"/>
            <a:ext cx="3942715" cy="155384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marL="0" indent="0" algn="l">
              <a:buNone/>
            </a:pPr>
            <a:r>
              <a:rPr lang="ru-RU" altLang="en-US" sz="28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Физическая активность</a:t>
            </a:r>
            <a:endParaRPr lang="ru-RU" altLang="en-US" sz="28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l">
              <a:buNone/>
            </a:pPr>
            <a:endParaRPr lang="ru-RU" altLang="en-US" sz="28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l">
              <a:buNone/>
            </a:pPr>
            <a:r>
              <a:rPr lang="ru-RU" altLang="en-US" sz="28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Правильное питание</a:t>
            </a:r>
            <a:endParaRPr lang="ru-RU" altLang="en-US" sz="28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l">
              <a:buNone/>
            </a:pPr>
            <a:endParaRPr lang="ru-RU" altLang="en-US" sz="28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l">
              <a:buNone/>
            </a:pPr>
            <a:r>
              <a:rPr lang="ru-RU" altLang="en-US" sz="28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Достаточный сон</a:t>
            </a:r>
            <a:r>
              <a:rPr lang="ru-RU" altLang="en-US" sz="40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</a:t>
            </a:r>
            <a:endParaRPr lang="ru-RU" altLang="en-US" sz="40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15" name="Стрелка вправо с вырезом 14"/>
          <p:cNvSpPr/>
          <p:nvPr/>
        </p:nvSpPr>
        <p:spPr>
          <a:xfrm>
            <a:off x="257175" y="5707380"/>
            <a:ext cx="303530" cy="3130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6" name="Стрелка вправо с вырезом 15"/>
          <p:cNvSpPr/>
          <p:nvPr/>
        </p:nvSpPr>
        <p:spPr>
          <a:xfrm>
            <a:off x="257175" y="6640830"/>
            <a:ext cx="303530" cy="3130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7" name="Стрелка вправо с вырезом 16"/>
          <p:cNvSpPr/>
          <p:nvPr/>
        </p:nvSpPr>
        <p:spPr>
          <a:xfrm>
            <a:off x="257175" y="7574280"/>
            <a:ext cx="303530" cy="3130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18" name="Text 0"/>
          <p:cNvSpPr txBox="1"/>
          <p:nvPr/>
        </p:nvSpPr>
        <p:spPr>
          <a:xfrm>
            <a:off x="6402070" y="6003290"/>
            <a:ext cx="3089910" cy="155384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marL="0" indent="0" algn="l">
              <a:buNone/>
            </a:pPr>
            <a:r>
              <a:rPr lang="ru-RU" altLang="en-US" sz="28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Отдых</a:t>
            </a:r>
            <a:endParaRPr lang="ru-RU" altLang="en-US" sz="28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l">
              <a:buNone/>
            </a:pPr>
            <a:endParaRPr lang="ru-RU" altLang="en-US" sz="28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l">
              <a:buNone/>
            </a:pPr>
            <a:r>
              <a:rPr lang="ru-RU" altLang="en-US" sz="28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Хобби</a:t>
            </a:r>
            <a:endParaRPr lang="ru-RU" altLang="en-US" sz="28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l">
              <a:buNone/>
            </a:pPr>
            <a:endParaRPr lang="ru-RU" altLang="en-US" sz="28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l">
              <a:buNone/>
            </a:pPr>
            <a:r>
              <a:rPr lang="ru-RU" altLang="en-US" sz="28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Общение</a:t>
            </a:r>
            <a:r>
              <a:rPr lang="ru-RU" altLang="en-US" sz="40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</a:t>
            </a:r>
            <a:endParaRPr lang="ru-RU" altLang="en-US" sz="40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5809615" y="5690235"/>
            <a:ext cx="303530" cy="3130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0" name="Стрелка вправо с вырезом 19"/>
          <p:cNvSpPr/>
          <p:nvPr/>
        </p:nvSpPr>
        <p:spPr>
          <a:xfrm>
            <a:off x="5790565" y="6582410"/>
            <a:ext cx="303530" cy="3130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  <p:sp>
        <p:nvSpPr>
          <p:cNvPr id="21" name="Стрелка вправо с вырезом 20"/>
          <p:cNvSpPr/>
          <p:nvPr/>
        </p:nvSpPr>
        <p:spPr>
          <a:xfrm>
            <a:off x="5790565" y="7578725"/>
            <a:ext cx="303530" cy="3130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ru-R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E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7373" y="0"/>
            <a:ext cx="8585895" cy="10287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2327275" y="2080260"/>
            <a:ext cx="6797675" cy="612711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marL="0" indent="0" algn="just">
              <a:buNone/>
            </a:pPr>
            <a:r>
              <a:rPr lang="ru-RU" altLang="en-US" sz="5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  Распорядок дня</a:t>
            </a:r>
            <a:r>
              <a:rPr lang="en-US" sz="28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- Время подъема и вечернего отдыха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- Завтрак и другие приемы пищи 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ru-RU" alt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 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(ужин, обед, перекусы)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- Учебное время 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ru-RU" alt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 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(занятия, самостоятельная работа)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- Время для физических упражнений 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ru-RU" alt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 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(спорт, прогулки)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- Время для отдыха и хобби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- Социальные контакты 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marL="0" indent="0" algn="just">
              <a:buNone/>
            </a:pPr>
            <a:r>
              <a:rPr lang="ru-RU" alt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   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(встречи с друзьями, общение)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6" name="Text 1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7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3</a:t>
            </a:r>
            <a:endParaRPr lang="en-US" sz="2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5675" y="3182250"/>
            <a:ext cx="5487219" cy="49872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725170" y="619760"/>
            <a:ext cx="10869930" cy="1170305"/>
          </a:xfrm>
          <a:prstGeom prst="rect">
            <a:avLst/>
          </a:prstGeom>
          <a:noFill/>
        </p:spPr>
        <p:txBody>
          <a:bodyPr wrap="square" lIns="0" tIns="0" rIns="0" bIns="0" rtlCol="0" anchor="t"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buNone/>
            </a:pPr>
            <a:r>
              <a:rPr lang="ru-RU" alt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Распорядок дня</a:t>
            </a:r>
            <a:r>
              <a:rPr lang="en-US" sz="5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endParaRPr lang="en-US" sz="5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5" name="Text 1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27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4</a:t>
            </a:r>
            <a:endParaRPr lang="en-US" sz="2700" dirty="0"/>
          </a:p>
        </p:txBody>
      </p:sp>
      <p:sp>
        <p:nvSpPr>
          <p:cNvPr id="6" name="Text 2"/>
          <p:cNvSpPr txBox="1"/>
          <p:nvPr/>
        </p:nvSpPr>
        <p:spPr>
          <a:xfrm>
            <a:off x="1318260" y="3296920"/>
            <a:ext cx="4819015" cy="7391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buNone/>
            </a:pPr>
            <a:r>
              <a:rPr lang="en-US" sz="2800" dirty="0"/>
              <a:t>Распорядок дня способствует улучшению физического состояния. Регулярные занятия спортом помогают укреплять иммунную систему, повышают выносливость и улучшают общее самочувствие. Здоровый баланс между учёбой и отдыхом помогает сохранить позитивный настрой и творческое вдохновение.</a:t>
            </a:r>
            <a:endParaRPr lang="en-US" sz="2800" dirty="0"/>
          </a:p>
        </p:txBody>
      </p:sp>
      <p:sp>
        <p:nvSpPr>
          <p:cNvPr id="8" name="Text 4"/>
          <p:cNvSpPr txBox="1"/>
          <p:nvPr/>
        </p:nvSpPr>
        <p:spPr>
          <a:xfrm>
            <a:off x="6739890" y="3296920"/>
            <a:ext cx="4855210" cy="7391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just">
              <a:buNone/>
            </a:pPr>
            <a:r>
              <a:rPr lang="en-US" sz="2400" dirty="0"/>
              <a:t>Правильное и сбалансированное питание играет ключевую роль в нашем самочувствии. Если мы не заботимся о своём рационе, это может негативно отразиться на нашей энергии и концентрации в течение дня. </a:t>
            </a:r>
            <a:endParaRPr lang="en-US" sz="2400" dirty="0"/>
          </a:p>
          <a:p>
            <a:pPr marL="0" indent="0" algn="just">
              <a:buNone/>
            </a:pPr>
            <a:r>
              <a:rPr lang="en-US" sz="2400" dirty="0"/>
              <a:t>Умение управлять своим временем, заботиться о своем здоровье и находить баланс между учебой и отдыхом — это навыки, которые пригодятся в любой сфере нашей жизни.</a:t>
            </a: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11339195" y="1202690"/>
            <a:ext cx="6364605" cy="74974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indent="0" algn="just">
              <a:buNone/>
            </a:pPr>
            <a:r>
              <a:rPr lang="en-US" sz="3200" dirty="0"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Образование формирует наше мировоззрение, помогает развивать критическое мышление и умение принимать взвешенные решения. Благодаря образованию мы становимся более осведомленными и сознательными гражданами, способными вносить вклад в общество.</a:t>
            </a:r>
            <a:endParaRPr lang="en-US" sz="3200" dirty="0">
              <a:latin typeface="Times New Roman" panose="02020603050405020304" charset="0"/>
              <a:ea typeface="Arial" panose="020B0604020202020204" pitchFamily="34" charset="-122"/>
              <a:cs typeface="Times New Roman" panose="02020603050405020304" charset="0"/>
            </a:endParaRPr>
          </a:p>
          <a:p>
            <a:pPr indent="0" algn="just">
              <a:buNone/>
            </a:pPr>
            <a:r>
              <a:rPr lang="en-US" sz="3200" dirty="0"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Кроме того, образование помогает формировать личность, развивать эмпатию и уважение к другим, учит сотрудничеству и взаимодействию. Таким образом, образование не только учит нас, как быть профессионалами, но и как быть хорошими людьми.</a:t>
            </a:r>
            <a:endParaRPr lang="en-US" sz="3200" dirty="0">
              <a:latin typeface="Times New Roman" panose="02020603050405020304" charset="0"/>
              <a:ea typeface="Arial" panose="020B0604020202020204" pitchFamily="34" charset="-122"/>
              <a:cs typeface="Times New Roman" panose="02020603050405020304" charset="0"/>
            </a:endParaRPr>
          </a:p>
        </p:txBody>
      </p:sp>
      <p:sp>
        <p:nvSpPr>
          <p:cNvPr id="6" name="Text 2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0" algn="ctr">
              <a:buNone/>
            </a:pPr>
            <a:r>
              <a:rPr lang="en-US" sz="27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5</a:t>
            </a:r>
            <a:endParaRPr lang="en-US" sz="2700" dirty="0"/>
          </a:p>
        </p:txBody>
      </p:sp>
      <p:pic>
        <p:nvPicPr>
          <p:cNvPr id="100" name="Изображение 99"/>
          <p:cNvPicPr/>
          <p:nvPr/>
        </p:nvPicPr>
        <p:blipFill>
          <a:blip r:embed="rId2"/>
          <a:stretch>
            <a:fillRect/>
          </a:stretch>
        </p:blipFill>
        <p:spPr>
          <a:xfrm>
            <a:off x="725170" y="2892425"/>
            <a:ext cx="9376410" cy="6284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0"/>
          <p:cNvSpPr txBox="1"/>
          <p:nvPr/>
        </p:nvSpPr>
        <p:spPr>
          <a:xfrm>
            <a:off x="1290955" y="562610"/>
            <a:ext cx="8244205" cy="117030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0" algn="ctr">
              <a:buNone/>
            </a:pPr>
            <a:r>
              <a:rPr lang="ru-RU" altLang="en-US" sz="60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Образование</a:t>
            </a:r>
            <a:r>
              <a:rPr lang="en-US" sz="50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endParaRPr lang="en-US" sz="5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D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" y="0"/>
            <a:ext cx="8773418" cy="10287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8968105" y="156845"/>
            <a:ext cx="9224645" cy="99269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indent="0" algn="ctr">
              <a:buNone/>
            </a:pPr>
            <a:r>
              <a:rPr lang="ru-RU" altLang="en-US" sz="50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Упражнение </a:t>
            </a:r>
            <a:endParaRPr lang="ru-RU" altLang="en-US" sz="50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indent="0" algn="just">
              <a:buNone/>
            </a:pPr>
            <a:r>
              <a:rPr lang="ru-RU" altLang="en-US" sz="50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«План моего образования»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1. Какие учебные дисциплины мне наиболее интересны и почему?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indent="0" algn="just">
              <a:buNone/>
            </a:pP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2. Какие навыки я хочу развить в процессе обучения (например, коммуникативные, аналитические, технические)?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indent="0" algn="just">
              <a:buNone/>
            </a:pP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3. Каковы мои краткосрочные и долгосрочные цели в образовании?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indent="0" algn="just">
              <a:buNone/>
            </a:pP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4. Какие ресурсы (книги, онлайн-курсы, кружки) я могу использовать для улучшения своих знаний и навыков?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indent="0" algn="just">
              <a:buNone/>
            </a:pPr>
            <a:r>
              <a:rPr lang="ru-RU" alt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5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. Кто может стать моими наставниками или источниками поддержки на этом пути?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indent="0" algn="just">
              <a:buNone/>
            </a:pPr>
            <a:r>
              <a:rPr lang="ru-RU" alt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6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. Как я буду отслеживать свой прогресс и оценивать достижения в обучении?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  <a:p>
            <a:pPr indent="0" algn="just">
              <a:buNone/>
            </a:pPr>
            <a:r>
              <a:rPr lang="ru-RU" alt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7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. Какие шаги я готов предпринять для повышения своей мотивации и борьбы с возможными трудностями в обучении?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6" name="Text 1"/>
          <p:cNvSpPr txBox="1"/>
          <p:nvPr/>
        </p:nvSpPr>
        <p:spPr>
          <a:xfrm>
            <a:off x="17560320" y="9607900"/>
            <a:ext cx="632400" cy="2147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0" algn="ctr">
              <a:buNone/>
            </a:pPr>
            <a:r>
              <a:rPr lang="en-US" sz="27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6</a:t>
            </a:r>
            <a:endParaRPr lang="en-US" sz="2700" dirty="0"/>
          </a:p>
        </p:txBody>
      </p:sp>
      <p:pic>
        <p:nvPicPr>
          <p:cNvPr id="101" name="Изображение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-5080" y="-45720"/>
            <a:ext cx="8780780" cy="10332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9F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ext 4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ru-RU" altLang="en-US" sz="2700" b="1" dirty="0"/>
              <a:t>7</a:t>
            </a:r>
            <a:endParaRPr lang="ru-RU" altLang="en-US" sz="2700" b="1" dirty="0"/>
          </a:p>
        </p:txBody>
      </p:sp>
      <p:pic>
        <p:nvPicPr>
          <p:cNvPr id="102" name="Изображение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313055" y="2247900"/>
            <a:ext cx="4807585" cy="6193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3"/>
          <p:cNvSpPr txBox="1"/>
          <p:nvPr/>
        </p:nvSpPr>
        <p:spPr>
          <a:xfrm>
            <a:off x="11948160" y="3503295"/>
            <a:ext cx="5114290" cy="743585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0" algn="l">
              <a:buNone/>
            </a:pPr>
            <a:r>
              <a:rPr lang="en-US" sz="32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Коммуникабельность</a:t>
            </a:r>
            <a:r>
              <a:rPr lang="en-US" sz="30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endParaRPr lang="en-US" sz="3000" dirty="0"/>
          </a:p>
        </p:txBody>
      </p:sp>
      <p:sp>
        <p:nvSpPr>
          <p:cNvPr id="9" name="Text 3"/>
          <p:cNvSpPr txBox="1"/>
          <p:nvPr/>
        </p:nvSpPr>
        <p:spPr>
          <a:xfrm>
            <a:off x="11948160" y="7967980"/>
            <a:ext cx="6264275" cy="8864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2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Эмоциональный </a:t>
            </a:r>
            <a:r>
              <a:rPr lang="en-US" sz="30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интеллект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endParaRPr lang="en-US" sz="3000" dirty="0"/>
          </a:p>
        </p:txBody>
      </p:sp>
      <p:sp>
        <p:nvSpPr>
          <p:cNvPr id="10" name="Text 3"/>
          <p:cNvSpPr txBox="1"/>
          <p:nvPr/>
        </p:nvSpPr>
        <p:spPr>
          <a:xfrm>
            <a:off x="5958840" y="4968240"/>
            <a:ext cx="3390265" cy="99758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2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Адаптивность</a:t>
            </a:r>
            <a:r>
              <a:rPr lang="en-US" sz="30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endParaRPr lang="en-US" sz="3000" dirty="0"/>
          </a:p>
        </p:txBody>
      </p:sp>
      <p:sp>
        <p:nvSpPr>
          <p:cNvPr id="11" name="Text 3"/>
          <p:cNvSpPr txBox="1"/>
          <p:nvPr/>
        </p:nvSpPr>
        <p:spPr>
          <a:xfrm>
            <a:off x="11860530" y="2098040"/>
            <a:ext cx="4850130" cy="7658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2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Критическое </a:t>
            </a:r>
            <a:r>
              <a:rPr lang="en-US" sz="30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мышление</a:t>
            </a:r>
            <a:r>
              <a:rPr lang="en-US" sz="30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endParaRPr lang="en-US" sz="3000" dirty="0"/>
          </a:p>
        </p:txBody>
      </p:sp>
      <p:sp>
        <p:nvSpPr>
          <p:cNvPr id="12" name="Text 3"/>
          <p:cNvSpPr txBox="1"/>
          <p:nvPr/>
        </p:nvSpPr>
        <p:spPr>
          <a:xfrm>
            <a:off x="5958840" y="3515995"/>
            <a:ext cx="3583940" cy="772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2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Креативность</a:t>
            </a:r>
            <a:r>
              <a:rPr lang="en-US" sz="30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2300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.</a:t>
            </a:r>
            <a:endParaRPr lang="en-US" sz="3000" dirty="0"/>
          </a:p>
        </p:txBody>
      </p:sp>
      <p:sp>
        <p:nvSpPr>
          <p:cNvPr id="13" name="Text 3"/>
          <p:cNvSpPr txBox="1"/>
          <p:nvPr/>
        </p:nvSpPr>
        <p:spPr>
          <a:xfrm>
            <a:off x="10645140" y="6814185"/>
            <a:ext cx="7280910" cy="77216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2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Инициативность </a:t>
            </a:r>
            <a:r>
              <a:rPr lang="en-US" sz="30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и проактивность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endParaRPr lang="en-US" sz="3000" dirty="0"/>
          </a:p>
        </p:txBody>
      </p:sp>
      <p:sp>
        <p:nvSpPr>
          <p:cNvPr id="14" name="Text 3"/>
          <p:cNvSpPr txBox="1"/>
          <p:nvPr/>
        </p:nvSpPr>
        <p:spPr>
          <a:xfrm>
            <a:off x="11860530" y="5100955"/>
            <a:ext cx="5632450" cy="750570"/>
          </a:xfrm>
          <a:prstGeom prst="rect">
            <a:avLst/>
          </a:prstGeom>
          <a:noFill/>
        </p:spPr>
        <p:txBody>
          <a:bodyPr wrap="square" lIns="0" tIns="0" rIns="0" bIns="0" rtlCol="0" anchor="t"/>
          <a:p>
            <a:pPr marL="0" indent="0" algn="l">
              <a:buNone/>
            </a:pPr>
            <a:r>
              <a:rPr lang="en-US" sz="30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Навыки </a:t>
            </a:r>
            <a:r>
              <a:rPr lang="en-US" sz="32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работы </a:t>
            </a:r>
            <a:r>
              <a:rPr lang="en-US" sz="30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в команде</a:t>
            </a:r>
            <a:r>
              <a:rPr lang="en-US" sz="30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endParaRPr lang="en-US" sz="3000" dirty="0"/>
          </a:p>
        </p:txBody>
      </p:sp>
      <p:sp>
        <p:nvSpPr>
          <p:cNvPr id="15" name="Text 3"/>
          <p:cNvSpPr txBox="1"/>
          <p:nvPr/>
        </p:nvSpPr>
        <p:spPr>
          <a:xfrm>
            <a:off x="5845810" y="8549005"/>
            <a:ext cx="5306060" cy="7112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2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Цифровая </a:t>
            </a:r>
            <a:r>
              <a:rPr lang="en-US" sz="30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грамотность</a:t>
            </a:r>
            <a:r>
              <a:rPr lang="en-US" sz="30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endParaRPr lang="en-US" sz="3000" dirty="0"/>
          </a:p>
        </p:txBody>
      </p:sp>
      <p:sp>
        <p:nvSpPr>
          <p:cNvPr id="16" name="Text 3"/>
          <p:cNvSpPr txBox="1"/>
          <p:nvPr/>
        </p:nvSpPr>
        <p:spPr>
          <a:xfrm>
            <a:off x="5845810" y="2132965"/>
            <a:ext cx="4963160" cy="70231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2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Постоянное </a:t>
            </a:r>
            <a:r>
              <a:rPr lang="en-US" sz="30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обучение</a:t>
            </a:r>
            <a:r>
              <a:rPr lang="en-US" sz="30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endParaRPr lang="en-US" sz="3000" dirty="0"/>
          </a:p>
        </p:txBody>
      </p:sp>
      <p:sp>
        <p:nvSpPr>
          <p:cNvPr id="17" name="Text 3"/>
          <p:cNvSpPr txBox="1"/>
          <p:nvPr/>
        </p:nvSpPr>
        <p:spPr>
          <a:xfrm>
            <a:off x="6161405" y="7054850"/>
            <a:ext cx="4674870" cy="7162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2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Ценности </a:t>
            </a:r>
            <a:r>
              <a:rPr lang="en-US" sz="3000" b="1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и этика</a:t>
            </a:r>
            <a:r>
              <a:rPr lang="en-US" sz="30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endParaRPr lang="en-US" sz="3000" dirty="0"/>
          </a:p>
        </p:txBody>
      </p:sp>
      <p:sp>
        <p:nvSpPr>
          <p:cNvPr id="18" name="Text 3"/>
          <p:cNvSpPr txBox="1"/>
          <p:nvPr/>
        </p:nvSpPr>
        <p:spPr>
          <a:xfrm>
            <a:off x="3740150" y="365760"/>
            <a:ext cx="10807700" cy="7162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ru-RU" altLang="en-US" sz="4400" b="1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Характеристика успешного человека</a:t>
            </a:r>
            <a:r>
              <a:rPr lang="en-US" sz="700" b="1" dirty="0">
                <a:solidFill>
                  <a:schemeClr val="accent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endParaRPr lang="en-US" sz="700" b="1" dirty="0">
              <a:solidFill>
                <a:schemeClr val="accent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E2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7373" y="0"/>
            <a:ext cx="8585895" cy="10287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725170" y="1062990"/>
            <a:ext cx="8771890" cy="77368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indent="0" algn="l">
              <a:buNone/>
            </a:pPr>
            <a:r>
              <a:rPr lang="ru-RU" altLang="en-US" sz="54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Упражнение «Моя мечта»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ru-RU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	</a:t>
            </a:r>
            <a:r>
              <a:rPr lang="ru-RU" altLang="en-US" sz="32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1.</a:t>
            </a:r>
            <a:r>
              <a:rPr lang="ru-RU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Где именно вы находитесь? </a:t>
            </a:r>
            <a:endParaRPr lang="en-US" sz="3200" dirty="0">
              <a:solidFill>
                <a:srgbClr val="000000"/>
              </a:solidFill>
              <a:latin typeface="Times New Roman" panose="02020603050405020304" charset="0"/>
              <a:ea typeface="Arial" panose="020B0604020202020204" pitchFamily="34" charset="-122"/>
              <a:cs typeface="Times New Roman" panose="02020603050405020304" charset="0"/>
            </a:endParaRPr>
          </a:p>
          <a:p>
            <a:pPr marL="0" indent="0" algn="l">
              <a:buNone/>
            </a:pPr>
            <a:r>
              <a:rPr lang="ru-RU" alt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	2.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Опишите свое рабочее место. Как оно выглядит?</a:t>
            </a:r>
            <a:endParaRPr lang="en-US" sz="3200" dirty="0">
              <a:solidFill>
                <a:srgbClr val="000000"/>
              </a:solidFill>
              <a:latin typeface="Times New Roman" panose="02020603050405020304" charset="0"/>
              <a:ea typeface="Arial" panose="020B0604020202020204" pitchFamily="34" charset="-122"/>
              <a:cs typeface="Times New Roman" panose="02020603050405020304" charset="0"/>
            </a:endParaRPr>
          </a:p>
          <a:p>
            <a:pPr marL="0" indent="0" algn="l">
              <a:buNone/>
            </a:pPr>
            <a:r>
              <a:rPr lang="ru-RU" alt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	3.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Какие люди вас окружают? С кем вы работаете? </a:t>
            </a:r>
            <a:endParaRPr lang="en-US" sz="3200" dirty="0">
              <a:solidFill>
                <a:srgbClr val="000000"/>
              </a:solidFill>
              <a:latin typeface="Times New Roman" panose="02020603050405020304" charset="0"/>
              <a:ea typeface="Arial" panose="020B0604020202020204" pitchFamily="34" charset="-122"/>
              <a:cs typeface="Times New Roman" panose="02020603050405020304" charset="0"/>
            </a:endParaRPr>
          </a:p>
          <a:p>
            <a:pPr marL="0" indent="0" algn="l">
              <a:buNone/>
            </a:pPr>
            <a:r>
              <a:rPr lang="ru-RU" alt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	4.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Как выглядит ваша команда?</a:t>
            </a:r>
            <a:endParaRPr lang="en-US" sz="3200" dirty="0">
              <a:solidFill>
                <a:srgbClr val="000000"/>
              </a:solidFill>
              <a:latin typeface="Times New Roman" panose="02020603050405020304" charset="0"/>
              <a:ea typeface="Arial" panose="020B0604020202020204" pitchFamily="34" charset="-122"/>
              <a:cs typeface="Times New Roman" panose="02020603050405020304" charset="0"/>
            </a:endParaRPr>
          </a:p>
          <a:p>
            <a:pPr marL="0" indent="0" algn="l">
              <a:buNone/>
            </a:pPr>
            <a:r>
              <a:rPr lang="ru-RU" alt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	5.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Какие задачи и проекты вы выполняете? </a:t>
            </a:r>
            <a:r>
              <a:rPr lang="ru-RU" alt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	6.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Чем именно вы занимаетесь на своем рабочем месте?</a:t>
            </a:r>
            <a:endParaRPr lang="en-US" sz="3200" dirty="0">
              <a:solidFill>
                <a:srgbClr val="000000"/>
              </a:solidFill>
              <a:latin typeface="Times New Roman" panose="02020603050405020304" charset="0"/>
              <a:ea typeface="Arial" panose="020B0604020202020204" pitchFamily="34" charset="-122"/>
              <a:cs typeface="Times New Roman" panose="02020603050405020304" charset="0"/>
            </a:endParaRPr>
          </a:p>
          <a:p>
            <a:pPr marL="0" indent="0" algn="l">
              <a:buNone/>
            </a:pPr>
            <a:r>
              <a:rPr lang="ru-RU" alt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	7.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Какие ощущения вы испытываете, находясь в этом месте? </a:t>
            </a:r>
            <a:endParaRPr lang="en-US" sz="3200" dirty="0">
              <a:solidFill>
                <a:srgbClr val="000000"/>
              </a:solidFill>
              <a:latin typeface="Times New Roman" panose="02020603050405020304" charset="0"/>
              <a:ea typeface="Arial" panose="020B0604020202020204" pitchFamily="34" charset="-122"/>
              <a:cs typeface="Times New Roman" panose="02020603050405020304" charset="0"/>
            </a:endParaRPr>
          </a:p>
          <a:p>
            <a:pPr marL="0" indent="0" algn="l">
              <a:buNone/>
            </a:pPr>
            <a:r>
              <a:rPr lang="ru-RU" alt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	8.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Как вы себя чувствуете в своей роли?</a:t>
            </a:r>
            <a:endParaRPr lang="en-US" sz="3200" dirty="0">
              <a:solidFill>
                <a:srgbClr val="000000"/>
              </a:solidFill>
              <a:latin typeface="Times New Roman" panose="02020603050405020304" charset="0"/>
              <a:ea typeface="Arial" panose="020B0604020202020204" pitchFamily="34" charset="-122"/>
              <a:cs typeface="Times New Roman" panose="02020603050405020304" charset="0"/>
            </a:endParaRPr>
          </a:p>
          <a:p>
            <a:pPr marL="0" indent="0" algn="l">
              <a:buNone/>
            </a:pPr>
            <a:r>
              <a:rPr lang="ru-RU" alt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	9.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Какова ваша жизнь вне работы? </a:t>
            </a:r>
            <a:endParaRPr lang="en-US" sz="3200" dirty="0">
              <a:solidFill>
                <a:srgbClr val="000000"/>
              </a:solidFill>
              <a:latin typeface="Times New Roman" panose="02020603050405020304" charset="0"/>
              <a:ea typeface="Arial" panose="020B0604020202020204" pitchFamily="34" charset="-122"/>
              <a:cs typeface="Times New Roman" panose="02020603050405020304" charset="0"/>
            </a:endParaRPr>
          </a:p>
          <a:p>
            <a:pPr marL="0" indent="0" algn="l">
              <a:buNone/>
            </a:pPr>
            <a:r>
              <a:rPr lang="ru-RU" alt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	10.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Чем вы занимаетесь в свободное время? </a:t>
            </a:r>
            <a:r>
              <a:rPr lang="ru-RU" alt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	11. 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charset="0"/>
                <a:ea typeface="Arial" panose="020B0604020202020204" pitchFamily="34" charset="-122"/>
                <a:cs typeface="Times New Roman" panose="02020603050405020304" charset="0"/>
              </a:rPr>
              <a:t>Какие у вас хобби и интересы?</a:t>
            </a:r>
            <a:endParaRPr lang="en-US" sz="3200" dirty="0">
              <a:solidFill>
                <a:srgbClr val="000000"/>
              </a:solidFill>
              <a:latin typeface="Times New Roman" panose="02020603050405020304" charset="0"/>
              <a:ea typeface="Arial" panose="020B0604020202020204" pitchFamily="34" charset="-122"/>
              <a:cs typeface="Times New Roman" panose="02020603050405020304" charset="0"/>
            </a:endParaRPr>
          </a:p>
        </p:txBody>
      </p:sp>
      <p:sp>
        <p:nvSpPr>
          <p:cNvPr id="6" name="Text 1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ru-RU" altLang="en-US" sz="2700" dirty="0"/>
              <a:t>8</a:t>
            </a:r>
            <a:endParaRPr lang="ru-RU" altLang="en-US" sz="2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9F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1981375" y="3571075"/>
            <a:ext cx="6879000" cy="10995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0" algn="just">
              <a:buNone/>
            </a:pPr>
            <a:r>
              <a:rPr lang="ru-RU" altLang="en-US" sz="30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Здоровье</a:t>
            </a:r>
            <a:r>
              <a:rPr lang="en-US" sz="6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Состояние здоровья непосредственно сказывается на нашей работоспособности и продуктивности. Здоровые люди настойчивее стремятся к своим мечтам и целям, они меньше подвержены стрессу и более устойчивы к трудностям.</a:t>
            </a:r>
            <a:endParaRPr lang="en-US" sz="23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Text 1"/>
          <p:cNvSpPr txBox="1"/>
          <p:nvPr/>
        </p:nvSpPr>
        <p:spPr>
          <a:xfrm>
            <a:off x="2003425" y="677545"/>
            <a:ext cx="13312140" cy="12623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indent="0" algn="ctr">
              <a:buNone/>
            </a:pPr>
            <a:r>
              <a:rPr lang="ru-RU" altLang="en-US" sz="50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Факторы, влияющие на формирование будущего</a:t>
            </a:r>
            <a:endParaRPr lang="ru-RU" altLang="en-US" sz="5000" b="1" dirty="0">
              <a:solidFill>
                <a:srgbClr val="C00000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5" name="Text 2"/>
          <p:cNvSpPr txBox="1"/>
          <p:nvPr/>
        </p:nvSpPr>
        <p:spPr>
          <a:xfrm>
            <a:off x="10703075" y="3571075"/>
            <a:ext cx="6879000" cy="10995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0" algn="just">
              <a:buNone/>
            </a:pPr>
            <a:r>
              <a:rPr lang="ru-RU" altLang="en-US" sz="30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Образование</a:t>
            </a:r>
            <a:r>
              <a:rPr lang="en-US" sz="6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600" b="1" dirty="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
</a:t>
            </a:r>
            <a:r>
              <a:rPr lang="en-US" sz="2300" dirty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-122"/>
                <a:cs typeface="Arial" panose="020B0604020202020204" pitchFamily="34" charset="-120"/>
              </a:rPr>
              <a:t>Образование формирует критическое мышление, помогает приобретать навыки и компетенции, необходимые для успешной карьеры.</a:t>
            </a:r>
            <a:endParaRPr lang="en-US" sz="2300" dirty="0">
              <a:solidFill>
                <a:schemeClr val="tx1"/>
              </a:solidFill>
              <a:latin typeface="Arial" panose="020B0604020202020204" pitchFamily="34" charset="0"/>
              <a:ea typeface="Arial" panose="020B0604020202020204" pitchFamily="34" charset="-122"/>
              <a:cs typeface="Arial" panose="020B0604020202020204" pitchFamily="34" charset="-120"/>
            </a:endParaRPr>
          </a:p>
        </p:txBody>
      </p:sp>
      <p:sp>
        <p:nvSpPr>
          <p:cNvPr id="7" name="Text 4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0" algn="ctr">
              <a:buNone/>
            </a:pPr>
            <a:r>
              <a:rPr lang="ru-RU" altLang="en-US" sz="2700" b="1" dirty="0"/>
              <a:t>9</a:t>
            </a:r>
            <a:endParaRPr lang="ru-RU" altLang="en-US" sz="2700" b="1" dirty="0"/>
          </a:p>
        </p:txBody>
      </p:sp>
      <p:pic>
        <p:nvPicPr>
          <p:cNvPr id="104" name="Изображение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5124450" y="6555740"/>
            <a:ext cx="7070090" cy="3559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5419</Words>
  <Application>WPS Presentation</Application>
  <PresentationFormat>On-screen Show (16:9)</PresentationFormat>
  <Paragraphs>180</Paragraphs>
  <Slides>12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SimSun</vt:lpstr>
      <vt:lpstr>Wingdings</vt:lpstr>
      <vt:lpstr>Arial</vt:lpstr>
      <vt:lpstr>Arial</vt:lpstr>
      <vt:lpstr>Times New Roman</vt:lpstr>
      <vt:lpstr>Calibri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Admin</cp:lastModifiedBy>
  <cp:revision>5</cp:revision>
  <dcterms:created xsi:type="dcterms:W3CDTF">2025-03-21T12:33:00Z</dcterms:created>
  <dcterms:modified xsi:type="dcterms:W3CDTF">2025-04-23T10:52:03Z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FA3D20E39F274EE88E0C4CE2C2D7F100</vt:lpwstr>
  </property>
  <property fmtid="{D5CDD505-2E9C-101B-9397-08002B2CF9AE}" pid="3" name="KSOProductBuildVer">
    <vt:lpwstr>1049-11.2.0.11537</vt:lpwstr>
  </property>
</Properties>
</file>