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55"/>
  </p:notesMasterIdLst>
  <p:sldIdLst>
    <p:sldId id="325" r:id="rId2"/>
    <p:sldId id="316" r:id="rId3"/>
    <p:sldId id="256" r:id="rId4"/>
    <p:sldId id="289" r:id="rId5"/>
    <p:sldId id="292" r:id="rId6"/>
    <p:sldId id="317" r:id="rId7"/>
    <p:sldId id="259" r:id="rId8"/>
    <p:sldId id="281" r:id="rId9"/>
    <p:sldId id="308" r:id="rId10"/>
    <p:sldId id="309" r:id="rId11"/>
    <p:sldId id="315" r:id="rId12"/>
    <p:sldId id="314" r:id="rId13"/>
    <p:sldId id="312" r:id="rId14"/>
    <p:sldId id="311" r:id="rId15"/>
    <p:sldId id="260" r:id="rId16"/>
    <p:sldId id="282" r:id="rId17"/>
    <p:sldId id="313" r:id="rId18"/>
    <p:sldId id="285" r:id="rId19"/>
    <p:sldId id="293" r:id="rId20"/>
    <p:sldId id="294" r:id="rId21"/>
    <p:sldId id="295" r:id="rId22"/>
    <p:sldId id="261" r:id="rId23"/>
    <p:sldId id="296" r:id="rId24"/>
    <p:sldId id="297" r:id="rId25"/>
    <p:sldId id="298" r:id="rId26"/>
    <p:sldId id="299" r:id="rId27"/>
    <p:sldId id="287" r:id="rId28"/>
    <p:sldId id="300" r:id="rId29"/>
    <p:sldId id="301" r:id="rId30"/>
    <p:sldId id="290" r:id="rId31"/>
    <p:sldId id="288" r:id="rId32"/>
    <p:sldId id="262" r:id="rId33"/>
    <p:sldId id="302" r:id="rId34"/>
    <p:sldId id="286" r:id="rId35"/>
    <p:sldId id="263" r:id="rId36"/>
    <p:sldId id="264" r:id="rId37"/>
    <p:sldId id="265" r:id="rId38"/>
    <p:sldId id="283" r:id="rId39"/>
    <p:sldId id="291" r:id="rId40"/>
    <p:sldId id="305" r:id="rId41"/>
    <p:sldId id="266" r:id="rId42"/>
    <p:sldId id="267" r:id="rId43"/>
    <p:sldId id="306" r:id="rId44"/>
    <p:sldId id="307" r:id="rId45"/>
    <p:sldId id="318" r:id="rId46"/>
    <p:sldId id="319" r:id="rId47"/>
    <p:sldId id="323" r:id="rId48"/>
    <p:sldId id="324" r:id="rId49"/>
    <p:sldId id="322" r:id="rId50"/>
    <p:sldId id="321" r:id="rId51"/>
    <p:sldId id="320" r:id="rId52"/>
    <p:sldId id="268" r:id="rId53"/>
    <p:sldId id="284" r:id="rId54"/>
  </p:sldIdLst>
  <p:sldSz cx="9144000" cy="6858000" type="screen4x3"/>
  <p:notesSz cx="6638925" cy="975995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1" d="100"/>
          <a:sy n="151" d="100"/>
        </p:scale>
        <p:origin x="2094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876550" cy="487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760787" y="0"/>
            <a:ext cx="2876550" cy="487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879475" y="731837"/>
            <a:ext cx="4881562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271000"/>
            <a:ext cx="2876550" cy="487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760787" y="9271000"/>
            <a:ext cx="2876550" cy="487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Shape 179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663575" y="4635500"/>
            <a:ext cx="5311775" cy="43926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1838"/>
            <a:ext cx="4881563" cy="36607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uthausen.ru/history/2.shtml" TargetMode="External"/><Relationship Id="rId3" Type="http://schemas.openxmlformats.org/officeDocument/2006/relationships/hyperlink" Target="http://www.vokrugsveta.ru/news/2197/" TargetMode="External"/><Relationship Id="rId7" Type="http://schemas.openxmlformats.org/officeDocument/2006/relationships/hyperlink" Target="http://www.9may.ru/news/m16417" TargetMode="External"/><Relationship Id="rId2" Type="http://schemas.openxmlformats.org/officeDocument/2006/relationships/hyperlink" Target="http://www.rian.ru/society/20090605/173397750.html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dic.academic.ru/dic.nsf/sie/17781/%D0%A2%D0%A0%D0%95%D0%91%D0%9B%D0%98%D0%9D%D0%9A%D0%90" TargetMode="External"/><Relationship Id="rId5" Type="http://schemas.openxmlformats.org/officeDocument/2006/relationships/hyperlink" Target="http://www.eleven.co.il/article/12568" TargetMode="External"/><Relationship Id="rId4" Type="http://schemas.openxmlformats.org/officeDocument/2006/relationships/hyperlink" Target="http://www1.yadvashem.org/education/entries/russian/76.asp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CAE7AD-8FD6-567B-2F94-AABE69764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89037"/>
            <a:ext cx="8229600" cy="1143000"/>
          </a:xfrm>
        </p:spPr>
        <p:txBody>
          <a:bodyPr/>
          <a:lstStyle/>
          <a:p>
            <a:r>
              <a:rPr lang="ru-RU" dirty="0"/>
              <a:t>Повесть Константина Воробьёва «Это мы, Господи!..»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05F2EE-43CA-ED18-47CA-F524A3054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519" y="2735309"/>
            <a:ext cx="2800962" cy="3741690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575236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A9C29AD-AF09-41BC-9789-3818F538D8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0567" y="145621"/>
            <a:ext cx="8505568" cy="6575854"/>
          </a:xfrm>
        </p:spPr>
        <p:txBody>
          <a:bodyPr/>
          <a:lstStyle/>
          <a:p>
            <a:pPr marL="25400" indent="0" algn="l">
              <a:buNone/>
            </a:pPr>
            <a:r>
              <a:rPr lang="ru-RU" sz="1400" b="1" i="0" dirty="0">
                <a:solidFill>
                  <a:srgbClr val="000000"/>
                </a:solidFill>
                <a:effectLst/>
                <a:latin typeface="NotoSans"/>
              </a:rPr>
              <a:t>Крупнейшие нацистские концентрационные лагеря</a:t>
            </a:r>
            <a:endParaRPr lang="ru-RU" sz="1400" b="0" i="0" dirty="0">
              <a:solidFill>
                <a:srgbClr val="000000"/>
              </a:solidFill>
              <a:effectLst/>
              <a:latin typeface="NotoSans"/>
            </a:endParaRPr>
          </a:p>
          <a:p>
            <a:pPr marL="25400" indent="0" algn="l">
              <a:buNone/>
            </a:pPr>
            <a:r>
              <a:rPr lang="ru-RU" sz="1300" b="0" i="0" u="none" strike="noStrike" dirty="0">
                <a:solidFill>
                  <a:srgbClr val="4F298C"/>
                </a:solidFill>
                <a:effectLst/>
                <a:latin typeface="NotoSans"/>
                <a:hlinkClick r:id="rId2"/>
              </a:rPr>
              <a:t>Бухенвальд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 (</a:t>
            </a:r>
            <a:r>
              <a:rPr lang="ru-RU" sz="1300" b="0" i="0" dirty="0" err="1">
                <a:solidFill>
                  <a:srgbClr val="000000"/>
                </a:solidFill>
                <a:effectLst/>
                <a:latin typeface="NotoSans"/>
              </a:rPr>
              <a:t>Buchenwald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) – один из крупнейших нацистских концлагерей. Был создан в 1937 году в окрестностях города Веймара (</a:t>
            </a:r>
            <a:r>
              <a:rPr lang="ru-RU" sz="1300" b="1" i="0" dirty="0">
                <a:solidFill>
                  <a:srgbClr val="000000"/>
                </a:solidFill>
                <a:effectLst/>
                <a:latin typeface="NotoSans"/>
              </a:rPr>
              <a:t>Германия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).. Всего в Бухенвальде было замучено </a:t>
            </a:r>
            <a:r>
              <a:rPr lang="ru-RU" sz="1300" b="0" i="0" dirty="0">
                <a:solidFill>
                  <a:srgbClr val="FF0000"/>
                </a:solidFill>
                <a:effectLst/>
                <a:latin typeface="NotoSans"/>
              </a:rPr>
              <a:t>56 тыс. заключенных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 18 национальностей.</a:t>
            </a:r>
          </a:p>
          <a:p>
            <a:pPr marL="25400" indent="0" algn="l">
              <a:buNone/>
            </a:pPr>
            <a:r>
              <a:rPr lang="ru-RU" sz="1300" b="0" i="0" u="none" strike="noStrike" dirty="0">
                <a:solidFill>
                  <a:srgbClr val="4F298C"/>
                </a:solidFill>
                <a:effectLst/>
                <a:latin typeface="NotoSans"/>
                <a:hlinkClick r:id="rId3"/>
              </a:rPr>
              <a:t>Освенцим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 (</a:t>
            </a:r>
            <a:r>
              <a:rPr lang="ru-RU" sz="1300" b="0" i="0" dirty="0" err="1">
                <a:solidFill>
                  <a:srgbClr val="000000"/>
                </a:solidFill>
                <a:effectLst/>
                <a:latin typeface="NotoSans"/>
              </a:rPr>
              <a:t>Auschwitz-Birkenau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), известный также под немецкими названиями Аушвиц или Аушвиц‑</a:t>
            </a:r>
            <a:r>
              <a:rPr lang="ru-RU" sz="1300" b="0" i="0" dirty="0" err="1">
                <a:solidFill>
                  <a:srgbClr val="000000"/>
                </a:solidFill>
                <a:effectLst/>
                <a:latin typeface="NotoSans"/>
              </a:rPr>
              <a:t>Биркенау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, – комплекс немецких концлагерей, находившийся в 1940-1945 гг. на юге </a:t>
            </a:r>
            <a:r>
              <a:rPr lang="ru-RU" sz="1300" b="1" i="0" dirty="0">
                <a:solidFill>
                  <a:srgbClr val="000000"/>
                </a:solidFill>
                <a:effectLst/>
                <a:latin typeface="NotoSans"/>
              </a:rPr>
              <a:t>Польши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 в 60 км к западу от Кракова. </a:t>
            </a:r>
          </a:p>
          <a:p>
            <a:pPr marL="25400" indent="0" algn="l">
              <a:buNone/>
            </a:pP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В </a:t>
            </a:r>
            <a:r>
              <a:rPr lang="ru-RU" sz="1300" dirty="0">
                <a:solidFill>
                  <a:schemeClr val="tx1"/>
                </a:solidFill>
                <a:latin typeface="NotoSans"/>
              </a:rPr>
              <a:t>Освенциме</a:t>
            </a:r>
            <a:r>
              <a:rPr lang="ru-RU" sz="1300" dirty="0">
                <a:solidFill>
                  <a:srgbClr val="000000"/>
                </a:solidFill>
                <a:latin typeface="NotoSans"/>
              </a:rPr>
              <a:t> 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погибло более 4 млн человек, среди которых – </a:t>
            </a:r>
            <a:r>
              <a:rPr lang="ru-RU" sz="1300" b="0" i="0" dirty="0">
                <a:solidFill>
                  <a:srgbClr val="FF0000"/>
                </a:solidFill>
                <a:effectLst/>
                <a:latin typeface="NotoSans"/>
              </a:rPr>
              <a:t>более 1,2 млн евреев, 140 тыс. поляков, 20 тыс. цыган, 10 тыс. советских 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военнопленных и десятки тысяч узников других национальностей.</a:t>
            </a:r>
          </a:p>
          <a:p>
            <a:pPr marL="25400" indent="0" algn="l">
              <a:buNone/>
            </a:pPr>
            <a:r>
              <a:rPr lang="ru-RU" sz="1300" b="0" i="0" u="none" strike="noStrike" dirty="0">
                <a:solidFill>
                  <a:srgbClr val="4F298C"/>
                </a:solidFill>
                <a:effectLst/>
                <a:latin typeface="NotoSans"/>
                <a:hlinkClick r:id="rId4"/>
              </a:rPr>
              <a:t>Дахау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 (</a:t>
            </a:r>
            <a:r>
              <a:rPr lang="ru-RU" sz="1300" b="0" i="0" dirty="0" err="1">
                <a:solidFill>
                  <a:srgbClr val="000000"/>
                </a:solidFill>
                <a:effectLst/>
                <a:latin typeface="NotoSans"/>
              </a:rPr>
              <a:t>Dachau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) – первый концентрационный лагерь в фашистской </a:t>
            </a:r>
            <a:r>
              <a:rPr lang="ru-RU" sz="1300" b="1" i="0" dirty="0">
                <a:solidFill>
                  <a:srgbClr val="000000"/>
                </a:solidFill>
                <a:effectLst/>
                <a:latin typeface="NotoSans"/>
              </a:rPr>
              <a:t>Германии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, создан в 1933 г. на окраине г. Дахау (около Мюнхена). Имел около 130 филиалов и внешних рабочих команд, расположенных в Южной </a:t>
            </a:r>
            <a:r>
              <a:rPr lang="ru-RU" sz="1300" b="1" i="0" dirty="0">
                <a:solidFill>
                  <a:srgbClr val="000000"/>
                </a:solidFill>
                <a:effectLst/>
                <a:latin typeface="NotoSans"/>
              </a:rPr>
              <a:t>Германии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. Узниками Дахау были более </a:t>
            </a:r>
            <a:r>
              <a:rPr lang="ru-RU" sz="1300" b="0" i="0" dirty="0">
                <a:solidFill>
                  <a:srgbClr val="FF0000"/>
                </a:solidFill>
                <a:effectLst/>
                <a:latin typeface="NotoSans"/>
              </a:rPr>
              <a:t>250 тысяч человек 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из 24 стран; замучены или убиты около 70 тысяч человек (в т. ч. около 12 тысяч советских граждан).</a:t>
            </a:r>
          </a:p>
          <a:p>
            <a:pPr marL="25400" indent="0" algn="l">
              <a:buNone/>
            </a:pPr>
            <a:r>
              <a:rPr lang="ru-RU" sz="1300" b="0" i="0" u="none" strike="noStrike" dirty="0">
                <a:solidFill>
                  <a:srgbClr val="4F298C"/>
                </a:solidFill>
                <a:effectLst/>
                <a:latin typeface="NotoSans"/>
                <a:hlinkClick r:id="rId5"/>
              </a:rPr>
              <a:t>Майданек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 (</a:t>
            </a:r>
            <a:r>
              <a:rPr lang="ru-RU" sz="1300" b="0" i="0" dirty="0" err="1">
                <a:solidFill>
                  <a:srgbClr val="000000"/>
                </a:solidFill>
                <a:effectLst/>
                <a:latin typeface="NotoSans"/>
              </a:rPr>
              <a:t>Majdanek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) – немецко-фашистский концлагерь, был создан в пригороде польского города Люблина в 1941 г.. Имел филиалы в юго-восточной </a:t>
            </a:r>
            <a:r>
              <a:rPr lang="ru-RU" sz="1300" b="1" i="0" dirty="0">
                <a:solidFill>
                  <a:srgbClr val="000000"/>
                </a:solidFill>
                <a:effectLst/>
                <a:latin typeface="NotoSans"/>
              </a:rPr>
              <a:t>Польше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. В 1941-1944 гг. в лагере фашистами уничтожено около </a:t>
            </a:r>
            <a:r>
              <a:rPr lang="ru-RU" sz="1300" b="0" i="0" dirty="0">
                <a:solidFill>
                  <a:srgbClr val="FF0000"/>
                </a:solidFill>
                <a:effectLst/>
                <a:latin typeface="NotoSans"/>
              </a:rPr>
              <a:t>1,5 млн человек 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различных национальностей. Лагерь был освобожден советскими войсками 23 июля 1944 г. В 1947 г. в Майданеке был открыт музей и исследовательский институт.</a:t>
            </a:r>
          </a:p>
          <a:p>
            <a:pPr marL="25400" indent="0" algn="l">
              <a:buNone/>
            </a:pPr>
            <a:r>
              <a:rPr lang="ru-RU" sz="1300" b="0" i="0" u="none" strike="noStrike" dirty="0">
                <a:solidFill>
                  <a:srgbClr val="4F298C"/>
                </a:solidFill>
                <a:effectLst/>
                <a:latin typeface="NotoSans"/>
                <a:hlinkClick r:id="rId6"/>
              </a:rPr>
              <a:t>Треблинка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 (</a:t>
            </a:r>
            <a:r>
              <a:rPr lang="ru-RU" sz="1300" b="0" i="0" dirty="0" err="1">
                <a:solidFill>
                  <a:srgbClr val="000000"/>
                </a:solidFill>
                <a:effectLst/>
                <a:latin typeface="NotoSans"/>
              </a:rPr>
              <a:t>Treblinka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) – немецко-фашистские концлагеря около ст. Треблинка в Варшавском воеводстве</a:t>
            </a:r>
            <a:r>
              <a:rPr lang="ru-RU" sz="1300" b="1" i="0" dirty="0">
                <a:solidFill>
                  <a:srgbClr val="000000"/>
                </a:solidFill>
                <a:effectLst/>
                <a:latin typeface="NotoSans"/>
              </a:rPr>
              <a:t> Польши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. В Треблинке I (1941-1944 гг., т. н. трудовой лагерь) погибли около </a:t>
            </a:r>
            <a:r>
              <a:rPr lang="ru-RU" sz="1300" b="0" i="0" dirty="0">
                <a:solidFill>
                  <a:srgbClr val="FF0000"/>
                </a:solidFill>
                <a:effectLst/>
                <a:latin typeface="NotoSans"/>
              </a:rPr>
              <a:t>10 тыс. человек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, в Треблинке II (1942-1943 гг., лагерь уничтожения) – около </a:t>
            </a:r>
            <a:r>
              <a:rPr lang="ru-RU" sz="1300" b="0" i="0" dirty="0">
                <a:solidFill>
                  <a:srgbClr val="FF0000"/>
                </a:solidFill>
                <a:effectLst/>
                <a:latin typeface="NotoSans"/>
              </a:rPr>
              <a:t>800 тыс. человек 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(преимущественно евреи). В августе 1943 г. в Треблинке II фашистами подавлено восстание узников, после которого лагерь был ликвидирован. Лагерь Треблинка I был ликвидирован в июле 1944 года при приближении советских войск.</a:t>
            </a:r>
          </a:p>
          <a:p>
            <a:pPr marL="25400" indent="0" algn="l">
              <a:buNone/>
            </a:pPr>
            <a:r>
              <a:rPr lang="ru-RU" sz="1300" b="0" i="0" u="none" strike="noStrike" dirty="0">
                <a:solidFill>
                  <a:srgbClr val="4F298C"/>
                </a:solidFill>
                <a:effectLst/>
                <a:latin typeface="NotoSans"/>
                <a:hlinkClick r:id="rId7"/>
              </a:rPr>
              <a:t>Равенсбрюк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 (</a:t>
            </a:r>
            <a:r>
              <a:rPr lang="ru-RU" sz="1300" b="0" i="0" dirty="0" err="1">
                <a:solidFill>
                  <a:srgbClr val="000000"/>
                </a:solidFill>
                <a:effectLst/>
                <a:latin typeface="NotoSans"/>
              </a:rPr>
              <a:t>Ravensbruck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) – концлагерь был основан около города Фюрстенберг(</a:t>
            </a:r>
            <a:r>
              <a:rPr lang="ru-RU" sz="1300" b="1" i="0" dirty="0">
                <a:solidFill>
                  <a:srgbClr val="000000"/>
                </a:solidFill>
                <a:effectLst/>
                <a:latin typeface="NotoSans"/>
              </a:rPr>
              <a:t>Германия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) в 1938 г. как исключительно </a:t>
            </a:r>
            <a:r>
              <a:rPr lang="ru-RU" sz="1300" b="1" i="0" dirty="0">
                <a:solidFill>
                  <a:srgbClr val="002060"/>
                </a:solidFill>
                <a:effectLst/>
                <a:latin typeface="NotoSans"/>
              </a:rPr>
              <a:t>женский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, но позднее вблизи был создан небольшой лагерь для мужчин и еще один </a:t>
            </a:r>
            <a:r>
              <a:rPr lang="ru-RU" sz="1300" b="0" i="0" dirty="0">
                <a:solidFill>
                  <a:srgbClr val="002060"/>
                </a:solidFill>
                <a:effectLst/>
                <a:latin typeface="NotoSans"/>
              </a:rPr>
              <a:t>для девочек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. В 1939-1945 гг. через лагерь смерти прошло </a:t>
            </a:r>
            <a:r>
              <a:rPr lang="ru-RU" sz="1300" b="1" i="0" dirty="0">
                <a:solidFill>
                  <a:srgbClr val="FF0000"/>
                </a:solidFill>
                <a:effectLst/>
                <a:latin typeface="NotoSans"/>
              </a:rPr>
              <a:t>132 тысячи женщин и несколько сот детей 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из 23 стран Европы. </a:t>
            </a:r>
            <a:r>
              <a:rPr lang="ru-RU" sz="1300" b="0" i="0" dirty="0">
                <a:solidFill>
                  <a:srgbClr val="FF0000"/>
                </a:solidFill>
                <a:effectLst/>
                <a:latin typeface="NotoSans"/>
              </a:rPr>
              <a:t>93 тысячи человек было уничтожено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. </a:t>
            </a:r>
          </a:p>
          <a:p>
            <a:pPr marL="25400" indent="0" algn="l">
              <a:buNone/>
            </a:pPr>
            <a:r>
              <a:rPr lang="ru-RU" sz="1300" b="0" i="0" u="none" strike="noStrike" dirty="0">
                <a:solidFill>
                  <a:srgbClr val="4F298C"/>
                </a:solidFill>
                <a:effectLst/>
                <a:latin typeface="NotoSans"/>
                <a:hlinkClick r:id="rId8"/>
              </a:rPr>
              <a:t>Маутхаузен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 (</a:t>
            </a:r>
            <a:r>
              <a:rPr lang="ru-RU" sz="1300" b="0" i="0" dirty="0" err="1">
                <a:solidFill>
                  <a:srgbClr val="000000"/>
                </a:solidFill>
                <a:effectLst/>
                <a:latin typeface="NotoSans"/>
              </a:rPr>
              <a:t>Mauthausen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) – концлагерь был создан в июле 1938 г. в 4 км от г. Маутхаузен (</a:t>
            </a:r>
            <a:r>
              <a:rPr lang="ru-RU" sz="1300" b="1" i="0" dirty="0">
                <a:solidFill>
                  <a:srgbClr val="000000"/>
                </a:solidFill>
                <a:effectLst/>
                <a:latin typeface="NotoSans"/>
              </a:rPr>
              <a:t>Австрия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) в качестве филиала концлагеря Дахау. С марта 1939 г. – самостоятельный лагерь. За время существования лагеря (до мая 1945 г.) в нем </a:t>
            </a:r>
            <a:r>
              <a:rPr lang="ru-RU" sz="1300" b="0" i="0" dirty="0">
                <a:solidFill>
                  <a:srgbClr val="FF0000"/>
                </a:solidFill>
                <a:effectLst/>
                <a:latin typeface="NotoSans"/>
              </a:rPr>
              <a:t>находилось около 335 тысяч человек 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из 15 стран. Только по сохранившимся записям, в </a:t>
            </a:r>
            <a:r>
              <a:rPr lang="ru-RU" sz="1300" b="0" i="0" dirty="0">
                <a:solidFill>
                  <a:srgbClr val="FF0000"/>
                </a:solidFill>
                <a:effectLst/>
                <a:latin typeface="NotoSans"/>
              </a:rPr>
              <a:t>лагере уничтожено более 122 тысяч человек, в т. ч. более 32 тысяч советских граждан</a:t>
            </a:r>
            <a:r>
              <a:rPr lang="ru-RU" sz="1300" b="0" i="0" dirty="0">
                <a:solidFill>
                  <a:srgbClr val="000000"/>
                </a:solidFill>
                <a:effectLst/>
                <a:latin typeface="NotoSans"/>
              </a:rPr>
              <a:t>. 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217988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EE3F65-1671-459D-A6DE-57291183E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F0C4740-E435-4F55-AD1F-3A0A3787A7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6571D13-A2DC-4A49-9D6A-160984952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71" y="274637"/>
            <a:ext cx="8739458" cy="613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05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AE2F7C-267B-44FE-B381-EE5DF1FC6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ABF21F-8B7B-41A3-894C-DD59442E75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C678AF9-1988-487E-9B9D-41FB6AD2D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5989"/>
            <a:ext cx="8410832" cy="630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535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382785-16CA-4ADB-8A9F-4E11FDBF1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E23E749-A3BF-4730-9789-C8510B90C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75" y="195367"/>
            <a:ext cx="8625016" cy="646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438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AC56D85-A7E0-47BE-B81A-49E9E4CDD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24" y="337609"/>
            <a:ext cx="8567351" cy="638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451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536575" y="115887"/>
            <a:ext cx="835818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500"/>
              <a:buFont typeface="Calibri"/>
              <a:buNone/>
            </a:pPr>
            <a:r>
              <a:rPr lang="en-US" sz="2500" b="1" i="1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ДЕКАБРЬ</a:t>
            </a:r>
            <a:r>
              <a:rPr lang="ru-RU" sz="2500" b="1" i="1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500" b="1" i="1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1941 ГОДА- </a:t>
            </a:r>
            <a:br>
              <a:rPr lang="en-US" sz="2500" b="1" i="1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500" b="1" i="1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ОТ СОЛНЕЧНОГОРСКА НА КЛИН</a:t>
            </a:r>
            <a:br>
              <a:rPr lang="en-US" sz="2500" b="1" i="1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dirty="0"/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584200" y="4692650"/>
            <a:ext cx="8018462" cy="2017712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600"/>
              <a:buFont typeface="Arial"/>
              <a:buNone/>
            </a:pPr>
            <a:r>
              <a:rPr lang="ru-RU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эти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дни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немцы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били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пленных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Только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убивали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98989"/>
              </a:buClr>
              <a:buSzPts val="1600"/>
              <a:buFont typeface="Arial"/>
              <a:buNone/>
            </a:pP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Убивали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за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поднятый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окурок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дороге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98989"/>
              </a:buClr>
              <a:buSzPts val="1600"/>
              <a:buFont typeface="Arial"/>
              <a:buNone/>
            </a:pP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Убивали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чтобы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стащить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с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мертвого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шапку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валенки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98989"/>
              </a:buClr>
              <a:buSzPts val="1600"/>
              <a:buFont typeface="Arial"/>
              <a:buNone/>
            </a:pP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Убивали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за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голодное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пошатывание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строю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этапе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98989"/>
              </a:buClr>
              <a:buSzPts val="1600"/>
              <a:buFont typeface="Arial"/>
              <a:buNone/>
            </a:pP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Убивали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за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стон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от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нестерпимой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боли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ранах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98989"/>
              </a:buClr>
              <a:buSzPts val="1600"/>
              <a:buFont typeface="Arial"/>
              <a:buNone/>
            </a:pP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Убивали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ради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спортивного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интереса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и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стреляли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парами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пятерками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а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большими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этапными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группами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…»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16" name="Shape 116" descr="http://www.smolensk2.ru/images/img_20293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3280" y="996950"/>
            <a:ext cx="5184775" cy="358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_99f4a_c8c4a3e_or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23" y="357166"/>
            <a:ext cx="6000792" cy="6143668"/>
          </a:xfrm>
          <a:prstGeom prst="rect">
            <a:avLst/>
          </a:prstGeom>
        </p:spPr>
      </p:pic>
      <p:sp>
        <p:nvSpPr>
          <p:cNvPr id="7" name="Текст 6">
            <a:extLst>
              <a:ext uri="{FF2B5EF4-FFF2-40B4-BE49-F238E27FC236}">
                <a16:creationId xmlns:a16="http://schemas.microsoft.com/office/drawing/2014/main" id="{0632C0FE-1006-41B6-8D58-FC860ACA83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7950" y="1301578"/>
            <a:ext cx="2328850" cy="4824584"/>
          </a:xfrm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25400" indent="0">
              <a:buNone/>
            </a:pPr>
            <a:r>
              <a:rPr lang="ru-RU" sz="1800" dirty="0"/>
              <a:t>«Шли эти люди к месту пыток и мук — лагерям военнопленных, да не дошли, полегли на пути в мягкой постели родной страны — в снегу, и молчаливо и грозно шлют проклятия убийцам, высунув из-под снега руки, словно завещая мстить, мстить, мстить!…»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001609-B118-4150-9184-8B4BC62B5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6"/>
            <a:ext cx="4800600" cy="1147763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/>
              <a:t>Главный герой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F16756-4029-4AB4-97BF-1ECB118AF8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2235200"/>
            <a:ext cx="8178800" cy="3890962"/>
          </a:xfrm>
        </p:spPr>
        <p:txBody>
          <a:bodyPr/>
          <a:lstStyle/>
          <a:p>
            <a:pPr marL="25400" indent="0" algn="just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Главный герой повести К. Воробьева «Это мы, Господи!..» — двадцатитрехлетний лейтенант </a:t>
            </a:r>
            <a:r>
              <a:rPr lang="ru-RU" sz="2000" b="1" i="0" dirty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Сергей Костров 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— проходит все тяжести и испытания войны. Три года тяжких мытарств — из лагеря в лагерь, из плена в плен. В жестких, суровых, нечеловеческих условиях закаляется молодость героя. </a:t>
            </a:r>
          </a:p>
          <a:p>
            <a:pPr marL="25400" indent="0" algn="just">
              <a:buNone/>
            </a:pPr>
            <a:endParaRPr lang="ru-RU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5400" indent="0" algn="just">
              <a:buNone/>
            </a:pP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5400" indent="0" algn="just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— Сколько лет?</a:t>
            </a:r>
          </a:p>
          <a:p>
            <a:pPr marL="25400" indent="0" algn="just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Двадцать три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25400" indent="0" algn="just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— Мне с тобой тут не до шуток, понял?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Мальчиком прикидываешься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? Поздно...</a:t>
            </a:r>
          </a:p>
          <a:p>
            <a:pPr marL="25400" indent="0" algn="just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— Мне двадцать три года!</a:t>
            </a:r>
          </a:p>
          <a:p>
            <a:endParaRPr lang="ru-RU" dirty="0"/>
          </a:p>
        </p:txBody>
      </p:sp>
      <p:pic>
        <p:nvPicPr>
          <p:cNvPr id="2050" name="Picture 2" descr="Фильм Это мы, господи! (СССР, 1990) - Афиша-Кино">
            <a:extLst>
              <a:ext uri="{FF2B5EF4-FFF2-40B4-BE49-F238E27FC236}">
                <a16:creationId xmlns:a16="http://schemas.microsoft.com/office/drawing/2014/main" id="{B0270FF1-AE9A-01EF-85F4-E24E0956E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142" y="145256"/>
            <a:ext cx="1998134" cy="14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5B175F-BAA2-E83F-368E-7F44BFEAAB85}"/>
              </a:ext>
            </a:extLst>
          </p:cNvPr>
          <p:cNvSpPr txBox="1"/>
          <p:nvPr/>
        </p:nvSpPr>
        <p:spPr>
          <a:xfrm>
            <a:off x="5952066" y="1758950"/>
            <a:ext cx="2699778" cy="4308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1100" dirty="0"/>
              <a:t>Кадр из фильма «Это мы, Господи!..» </a:t>
            </a:r>
          </a:p>
          <a:p>
            <a:r>
              <a:rPr lang="ru-RU" sz="1100" dirty="0"/>
              <a:t>СССР, 1990 г</a:t>
            </a:r>
          </a:p>
        </p:txBody>
      </p:sp>
    </p:spTree>
    <p:extLst>
      <p:ext uri="{BB962C8B-B14F-4D97-AF65-F5344CB8AC3E}">
        <p14:creationId xmlns:p14="http://schemas.microsoft.com/office/powerpoint/2010/main" val="25979942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69F56A-923C-A74B-376B-DE848316C0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0050" y="187325"/>
            <a:ext cx="7905750" cy="365125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sz="1800" dirty="0"/>
              <a:t>Познакомимся с некоторыми эпизодами повести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2D954158-A22A-4B70-95E1-FDE4411392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0100" y="685800"/>
            <a:ext cx="7905750" cy="1752600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Как зовут-то тебя, мил человек? - подавая Сергею консервную банку с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полурастаявшим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снегом, спрашивал бородач.</a:t>
            </a:r>
          </a:p>
          <a:p>
            <a:pPr marL="25400" indent="0" algn="just" fontAlgn="base">
              <a:buNone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Серегой, стало быть...</a:t>
            </a:r>
          </a:p>
          <a:p>
            <a:pPr marL="25400" indent="0" algn="just" fontAlgn="base">
              <a:buNone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Ну, добре, а меня </a:t>
            </a:r>
            <a:r>
              <a:rPr lang="ru-RU" sz="16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Хведором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мил человек, </a:t>
            </a:r>
            <a:r>
              <a:rPr lang="ru-RU" sz="1600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Никифорычем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значит... Ярославский я, из Данилова, может, слыхал?</a:t>
            </a:r>
          </a:p>
          <a:p>
            <a:pPr marL="25400" indent="0" algn="just" fontAlgn="base">
              <a:buNone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Остаток дня и ночь Сергей провел в разговорах с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Никифорычем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Задушевная простота и грубоватая ласковость его советов и нравоучений заставили Сергея проникнуться к старику чувством глубокой приязни, почти любви. Сергей сознавал, что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Никифорыч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неизмеримо практичнее, опытнее его; крепче стоит на земле чуть кривыми мускулистыми ногами, многое видел и знает и многое имеет "себе на уме". Не удивился поэтому Сергей, когда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Никифорыч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подтащив вещевой мешок, долго рылся в белье, портянках, старых рукавицах, пока не нашел белую баночку с какой-то мазью.</a:t>
            </a:r>
          </a:p>
          <a:p>
            <a:pPr marL="25400" indent="0" algn="just" fontAlgn="base">
              <a:buNone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Помогает, слышь, крепко при побоях, - объяснил он, зачерпнув черным мизинцем солидную дозу снадобья. Сергей не возражал. "Значит, верно, помогает при побоях", - решил он и дал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Никифорычу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вымазать вздувшийся разбитый висок. Когда Сергей отказался от предложенного сухаря,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Никифорыч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вдруг урезонил его:</a:t>
            </a:r>
          </a:p>
          <a:p>
            <a:pPr marL="25400" indent="0" algn="just" fontAlgn="base">
              <a:buNone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Ты, мил человек, бери и ешь. </a:t>
            </a:r>
            <a:r>
              <a:rPr lang="ru-RU" sz="1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Приказую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тебе... - А помолчав, добавил Помогать будем друг другу. Это хорошо, слышь...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96975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46A3F16D-BADC-41D7-A2BF-A18862E3C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330" y="345989"/>
            <a:ext cx="5345670" cy="6315161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Лос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Лос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 {Давай! Давай!} -торопили конвойные, пытаясь ускорить процессию. Не успели отойти и трех километров от города, как сзади начали раздаваться торопливые хлопки выстрелов - то </a:t>
            </a:r>
            <a:r>
              <a:rPr lang="ru-RU" sz="180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немцы пристреливали отстающих раненых. 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Убитых оттаскивали метров на пять в сторону от дороги. У Сергея тупо и непрестанно болело </a:t>
            </a:r>
            <a:r>
              <a:rPr lang="ru-RU" sz="18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бедро, пораженное осколком... Контуженная левая часть лица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часто подергивалась дикой гримасой. С каждым шагом боль в бедре все усиливалась.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Держись крепче, Серег, не то убьют! - посоветовал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Никифорыч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- Есть у меня три сухаря, подкрепимся малость, - продолжал он, невозмутимо шагая вперед.</a:t>
            </a:r>
          </a:p>
          <a:p>
            <a:pPr marL="25400" indent="0" algn="just" fontAlgn="base">
              <a:buNone/>
            </a:pP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Чем дальше шли, тем больше становилось убитых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Нельзя отстать от своей пятерки. На место выбывшего сразу становился кто-нибудь другой, место терялось, а вышедшего на один шаг из строя немедленно скашивала пуля конвоира». </a:t>
            </a:r>
          </a:p>
          <a:p>
            <a:endParaRPr lang="ru-RU" dirty="0"/>
          </a:p>
        </p:txBody>
      </p:sp>
      <p:pic>
        <p:nvPicPr>
          <p:cNvPr id="6" name="Shape 116" descr="http://www.smolensk2.ru/images/img_20293.jpg">
            <a:extLst>
              <a:ext uri="{FF2B5EF4-FFF2-40B4-BE49-F238E27FC236}">
                <a16:creationId xmlns:a16="http://schemas.microsoft.com/office/drawing/2014/main" id="{8E8AD653-F172-4120-A335-473DF6294D6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857102" y="589607"/>
            <a:ext cx="3113903" cy="3348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3189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A7A8CF33-0DB0-49A2-9F7A-773C1E65C9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3050" y="133349"/>
            <a:ext cx="5689600" cy="6588125"/>
          </a:xfrm>
        </p:spPr>
        <p:txBody>
          <a:bodyPr/>
          <a:lstStyle/>
          <a:p>
            <a:pPr marL="25400" indent="0">
              <a:buNone/>
            </a:pPr>
            <a:r>
              <a:rPr lang="ru-RU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Тема войны в русской литературе </a:t>
            </a:r>
          </a:p>
          <a:p>
            <a:pPr marL="25400" indent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берёт начало далеко в древности, когда в летописях народ славил своих воинов и горевал о поражениях. Говорить о войне всегда сложно, больно, трудно, но, несомненно, необходимо. Нужно помнить не только о победах, но и поражениях, о людях, ковавших эти победы. Кому это необходимо? </a:t>
            </a:r>
          </a:p>
          <a:p>
            <a:pPr marL="25400" indent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Конечно же, не мёртвым, а живым, чтобы не допустить возвращения этих страшных событий, но и быть готовыми, если понадобится, защитить свой дом, близких, Родину, как это делали наши прадеды, как делают сейчас те, кто выполняет и будет выполнять свой воинский долг.</a:t>
            </a:r>
            <a:endParaRPr lang="ru-RU" sz="2400" dirty="0"/>
          </a:p>
        </p:txBody>
      </p:sp>
      <p:pic>
        <p:nvPicPr>
          <p:cNvPr id="3074" name="Picture 2" descr="Журнал &quot;Роман-газета&quot; №8 2000. Это мы, Господи!">
            <a:extLst>
              <a:ext uri="{FF2B5EF4-FFF2-40B4-BE49-F238E27FC236}">
                <a16:creationId xmlns:a16="http://schemas.microsoft.com/office/drawing/2014/main" id="{4271BCBE-C054-3002-9401-31F40E973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450" y="1409700"/>
            <a:ext cx="2495550" cy="322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5795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F3230DE2-882C-4653-BB8F-BB6693F593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1805" y="136524"/>
            <a:ext cx="8340812" cy="6219825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«Лениво переругиваясь, пленные вошли в деревню. На крыльце каждого домика толпились женщины и дети, торопливо выискивая глазами в толпе пленных знакомых или родных.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Тетя, вынеси хоть картошку сырую...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Пить...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Корочку...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Окурок...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Да-а... Сюда-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-я-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оо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-а-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яя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!..</a:t>
            </a:r>
          </a:p>
          <a:p>
            <a:pPr marL="25400" indent="0" algn="just" fontAlgn="base">
              <a:buNone/>
            </a:pP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Двести голосов просящих, умоляющих, требующих наполнили деревеньку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На крыльце одной особенно низенькой и ветхой избенки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старуха, кряхтя, тащила большую корзину с капустными листьями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Видно, не под силу была ноша бедной, и тогда,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схватив ревматическими пальцами охапку листьев, она бросила их в толпу пленных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Думала мать сына-фронтовика, что и ее Ванюша, может быть, шагает где-нибудь вот так, умоляя о глотке воды и единственной мерзлой картошке. И </a:t>
            </a:r>
            <a:r>
              <a:rPr lang="ru-RU" sz="20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вынесла бы старуха мать ковригу хлеба и кринку молока, да живет она, горемычная, на бойком месте, давным-давно взяли немцы корову, очистили погреб от картошки, съели рожь и пшеницу... Только и осталась корзина капустных листьев пополам с навозом».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3472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202F8E4-98CA-4AB1-99B1-6973DDC213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0703" y="370703"/>
            <a:ext cx="8509686" cy="6350772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«Как морской шквал рвет и бросает из стороны в сторону пенную от ярости волну, так </a:t>
            </a:r>
            <a:r>
              <a:rPr lang="ru-RU" sz="18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пригоршни капусты, бросаемые старухой, 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валили, поднимали и бросали в сторону обезумевших людей, не желающих умереть с голода. Но в эту минуту с противоположной стороны улицы раздалась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дробная трель автомата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Старушка, нагнувшаяся было за очередной порцией капусты, как-то неловко ткнулась головой в корзину, да так и осталась лежать без движения.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бы вторя очереди первого автомата, застучали выстрелы со всех сторон. Конвойные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открыли огонь по пленным, сбившимся в одну кучу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Стоны, вопли ужаса огласили деревеньку.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Ложись, Серег, - предложил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Никифорыч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но, сразу побледнев, схватился руками за грудь.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Что такое? Что? - бросился к нему Сергей.</a:t>
            </a:r>
          </a:p>
          <a:p>
            <a:pPr marL="25400" indent="0" algn="just" fontAlgn="base">
              <a:buNone/>
            </a:pP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Убили-таки, ироды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 - хриплым и тихим голосом проговорил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Никифорыч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ложась на спину. - Вот... тебя тоже убьют,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Серег... беги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- хрипел он. Володька похож на тебя... сын. На фронте он... Ну,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возьми мешок... Иди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25400" indent="0" algn="just" fontAlgn="base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Вновь, построенные по пять, двинулись пленные в путь.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Восемьдесят убитых остались лежать на снегу. Раненых не было, их добивали на месте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Сергей оглянулся еще раз на развевающуюся бороду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Никифорыча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и, поправив мешок, зашагал по снежному тракту».</a:t>
            </a:r>
          </a:p>
          <a:p>
            <a:pPr marL="254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7424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785812" y="357187"/>
            <a:ext cx="7772400" cy="71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800"/>
              <a:buFont typeface="Calibri"/>
              <a:buNone/>
            </a:pPr>
            <a:r>
              <a:rPr lang="en-US" sz="2800" b="1" i="1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РЖЕВСКИЙ ЛАГЕРЬ ВОЕННОПЛЕННЫХ</a:t>
            </a:r>
            <a:endParaRPr/>
          </a:p>
        </p:txBody>
      </p:sp>
      <p:sp>
        <p:nvSpPr>
          <p:cNvPr id="123" name="Shape 123"/>
          <p:cNvSpPr txBox="1"/>
          <p:nvPr/>
        </p:nvSpPr>
        <p:spPr>
          <a:xfrm>
            <a:off x="642937" y="5286375"/>
            <a:ext cx="2928937" cy="1323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Мемориал братских захоронений военнослужащих и мирных жителей, погибших в Ржеве.</a:t>
            </a:r>
            <a:endParaRPr/>
          </a:p>
        </p:txBody>
      </p:sp>
      <p:pic>
        <p:nvPicPr>
          <p:cNvPr id="124" name="Shape 124" descr="http://hotrzn.ru/img/images/ksty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4695" y="1123048"/>
            <a:ext cx="4267240" cy="5590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0AC9830C-CCFD-4A6E-BDF4-1F329212B4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0703" y="716692"/>
            <a:ext cx="8316097" cy="5409470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«Десять гектаров площади лагеря единственным черным пятном выделяются на снежном просторе. Кем и когда проклято это место? Почему в этом строгом квадрате, обрамленном рядами колючки, в декабре еще нет снега?</a:t>
            </a:r>
          </a:p>
          <a:p>
            <a:pPr marL="25400" indent="0" algn="just" fontAlgn="base">
              <a:buNone/>
            </a:pP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Съеден с крошками земли холодный пух декабрьского снега. Высосана влага из ям и канавок на всем просторе этого проклятого квадрата! Терпеливо и молча ждут медленной, жестоко-неумолимой смерти от голода советские военнопленные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 marL="25400" indent="0" algn="just" fontAlgn="base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...Лишь на седьмые сутки жизни в этом лагере Сергей получил шестьдесят граммов хлеба. У него хватило сил ровно столько, чтобы простоять пять часов в ожидании одной буханки в восемьсот граммов на двенадцать человек. Диким и жадным огнем загорались дотоле равнодушно-покорные глаза человека при виде серенького кирпичика».</a:t>
            </a:r>
          </a:p>
          <a:p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F5ED12-6D44-2497-FF0E-C167E44B5927}"/>
              </a:ext>
            </a:extLst>
          </p:cNvPr>
          <p:cNvSpPr txBox="1">
            <a:spLocks/>
          </p:cNvSpPr>
          <p:nvPr/>
        </p:nvSpPr>
        <p:spPr>
          <a:xfrm>
            <a:off x="400050" y="187325"/>
            <a:ext cx="7905750" cy="3651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sz="1800"/>
              <a:t>Познакомимся с некоторыми эпизодами повести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2836841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49053D4-5150-4C8D-95C5-1705EF477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41700" y="749642"/>
            <a:ext cx="5558137" cy="5695608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«Бараки не могли вместить и пятой части людей, находящихся в лагере. Спали там вповалку друг на друге. На четырехъярусных нарах ложились в три слоя. Счастливцем был тот, кто оказывался между верхним и нижним. Было теплей.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 по утрам пленные выносили умерших за ночь. Каждый день около шестидесяти человек освобождали места для других. В середине лагеря, внутри одного барака, во всю его ширь и глубь вырыли пленные огромную яму. Не зарывая, сносили туда умерших, и катился в нее воин с высоты четырех метров, стукаясь голым обледеневшим черепом по костяшкам торчащих рук и колен братьев, умерших раньше его...»</a:t>
            </a:r>
          </a:p>
          <a:p>
            <a:endParaRPr lang="ru-RU" dirty="0"/>
          </a:p>
        </p:txBody>
      </p:sp>
      <p:pic>
        <p:nvPicPr>
          <p:cNvPr id="6" name="Picture 4" descr="http://s43.radikal.ru/i101/1009/09/6e2823683ad2.jpg">
            <a:extLst>
              <a:ext uri="{FF2B5EF4-FFF2-40B4-BE49-F238E27FC236}">
                <a16:creationId xmlns:a16="http://schemas.microsoft.com/office/drawing/2014/main" id="{B3874498-21A0-4484-A5A8-65E76AF28A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63" y="4379271"/>
            <a:ext cx="2591809" cy="1943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Картинка 66 из 28417">
            <a:extLst>
              <a:ext uri="{FF2B5EF4-FFF2-40B4-BE49-F238E27FC236}">
                <a16:creationId xmlns:a16="http://schemas.microsoft.com/office/drawing/2014/main" id="{16AA5FEF-B58B-43A8-BF9F-615FD874B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163" y="76201"/>
            <a:ext cx="2621509" cy="412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5484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7009369-D3DC-4A36-A5CF-7AC88C534E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5946" y="395415"/>
            <a:ext cx="8732108" cy="6326059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«Соседом Сергея слева был обладатель синего прозрачного личика с заострившимся носиком.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Личико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тихо и размеренно дышало, выглядывая из-под полы шинели черными, похожими на зерна смородины глазами.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Было в них что-то торжественно-печальное.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То ли успокоение сознанием, что, слава богу, все это скоро кончится для него, то ли мольба... Личико не шевелилось. -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Давно здесь? 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стараясь придать своему голосу тон сострадания, спросил Сергей.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Месяц...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нет, меньше, - тоненьким голоском пропищало </a:t>
            </a:r>
            <a:r>
              <a:rPr lang="ru-RU" sz="18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личико. 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Болен я... Пальцы отваливаются, - продолжал сосед, по-прежнему не шевеля ни единым членом тела.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Как отваливаются?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Гнали нас... на дороге танкист-немец... снял с меня валенки... пять верст босой... ноги отмерзли.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Вот семь пальцев отвалились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 Теперь только три... завтра, наверное, тоже отвалятся... И ноги гниют тоже... Тут нас много таких...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гаме голосов терялся тихо шелестящий, часто прерывающийся звук речи. Личико не могло, а может быть, не желало усилить этот шелест. Зачем? Все равно бесполезно. Все равно!.. Но вдруг шелест повторился. Сергей, облокотившись, приблизил лицо к говорящему.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Шесть верст до дому... Знала б мама...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принесла бы картошки вареной, хлеба тоже... На шоссе мы живем... деревню </a:t>
            </a:r>
            <a:r>
              <a:rPr lang="ru-RU" sz="18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Аксеновку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знаете? Колей меня зовут... И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сообщить маме, вы не знаете?»</a:t>
            </a:r>
          </a:p>
          <a:p>
            <a:pPr marL="254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2498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59183D14-5640-426F-B9A9-DDA92831D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1275" y="136525"/>
            <a:ext cx="8225481" cy="6584950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«Сергей не имел ни котелка, ни ложки. Опечаленный сознанием своей немощи, он положил голову на вещевой мешок, служивший ему подушкой.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"Но что же в нем все-таки есть?"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Привстав, Сергей начал развязывать мешок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Никифорыча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На самом верху там лежали серые суконные портянки. Потом аккуратно сложенное белье, рукавицы, старая пилотка и противоипритная накидка. Вынимая, Сергей раскладывал все это по порядку. На дне мешка лежала совершенно новая плащ-палатка - предмет, особо интересовавший полицейских. Она была свернута заботливо и толково. Развернув ее наполовину, Сергей увидел две небольшие пачки концентрированного гороха.</a:t>
            </a:r>
          </a:p>
          <a:p>
            <a:pPr marL="25400" indent="0" algn="just" fontAlgn="base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вернулся в барак. С трудом поднявшись на вторые нары, он вдруг не увидел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Коли.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Лишь в его изголовье валялась одна рукавица да сиротливо свисал, напоминая ужа, зеленый брезентовый ремень, что служил поручнем его хозяину. Не было также и мешка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Никифорыча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Какой-то мешок не давал малец полицаям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 ну, и того - сбросили с нар. В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четвертый понесли... помер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стало быть, - пояснил сосед».</a:t>
            </a:r>
          </a:p>
          <a:p>
            <a:pPr marL="25400" indent="0" algn="just" fontAlgn="base">
              <a:buNone/>
            </a:pP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1725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7208FC4-E47E-409E-99FC-7E53E346C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49250"/>
            <a:ext cx="7905750" cy="57785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b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b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С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цена из жизни немецкого концлагеря, находящегося в Ржеве:</a:t>
            </a:r>
            <a:br>
              <a:rPr lang="ru-RU" sz="4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1A6D42F6-91C8-453C-A08B-A1FEE5166A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5400" indent="0" algn="just" rtl="0">
              <a:buNone/>
            </a:pPr>
            <a:r>
              <a:rPr lang="ru-RU" sz="20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</a:t>
            </a:r>
            <a:r>
              <a:rPr lang="ru-RU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«На тринадцатые сутки умышленного мора голодом людей немцы 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загнали в лагерь раненую лошадь</a:t>
            </a:r>
            <a:r>
              <a:rPr lang="ru-RU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И бросилась огромная толпа пленных к несчастному животному, на ходу открывая ножи, бритвы, торопливо шаря в карманах хоть что-нибудь острое, способное резать или рвать движущееся мясо. По образовавшейся гигантской куче людей две вышки открыли пулеметный огонь. Может быть, первый раз за все время войны так красиво и экономно расходовали патроны фашисты. Ни одна удивительно светящаяся пуля не вывела посвист, уходя поверх голов пленных! А когда народ разбежался по баракам, на месте, где пять минут тому назад еще ковыляла на трех ногах кляча, лежала груда кровавых, еще теплых костей и вокруг около ста человек убитых, задавленных, раненых...»</a:t>
            </a:r>
          </a:p>
          <a:p>
            <a:pPr marL="254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6423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1A171AF-3E56-4F9C-85AF-AF7B8F07C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330" y="61784"/>
            <a:ext cx="8913340" cy="6659691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первый раз не чувствующие холода ноги казались перебитыми в щиколотках и коленях.</a:t>
            </a:r>
          </a:p>
          <a:p>
            <a:pPr marL="25400" indent="0" algn="just" fontAlgn="base">
              <a:buNone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"Тиф", - спокойно догадался Сергей и, сняв шапку, положил ее под голову.</a:t>
            </a:r>
          </a:p>
          <a:p>
            <a:pPr marL="25400" indent="0" algn="just" fontAlgn="base">
              <a:buNone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Чуден и богат сказочный мир больного тифом! Кипяток крови уносит в безмятежность и покой иссыхающее тело, самыми замысловатыми видениями наполнен мозг. Лежит это себе такая мумия на голых досках нар с открытыми глазами, прерывисто дыша, и тихим величием светятся ее зрачки, как будто она только одна на свете вдруг вот теперь поняла смысл бытия и значение смерти! Какое ей дело до миллиардных полчищ вшей, покрывших все тело, набившихся во впадины ключиц, шевелящих волосы на голове, ползающих по щекам, лбу, залезающих в нос... Нарушается это величие лишь жаждой капли воды. От сорокаградусной жары в теле трескаются губы и напильником шершавится горло. Мумия тогда издает хрип:</a:t>
            </a:r>
          </a:p>
          <a:p>
            <a:pPr marL="25400" indent="0" algn="just" fontAlgn="base">
              <a:buNone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Пи-и-ить... </a:t>
            </a:r>
            <a:r>
              <a:rPr lang="ru-RU" sz="1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ии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-ить...</a:t>
            </a:r>
          </a:p>
          <a:p>
            <a:pPr marL="25400" indent="0" algn="just" fontAlgn="base">
              <a:buNone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 вновь затихает - иногда навеки, иногда до следующего "</a:t>
            </a:r>
            <a:r>
              <a:rPr lang="ru-RU" sz="1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ии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-ить".</a:t>
            </a:r>
          </a:p>
          <a:p>
            <a:pPr marL="25400" indent="0" algn="just" fontAlgn="base">
              <a:buNone/>
            </a:pPr>
            <a:r>
              <a:rPr lang="ru-RU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Командирское обмундирование Сергея прельщало полицейских. "Чаво гадить, все равно подохнет!" И на третий день забытья Сергей был раздет догола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Лишь на левой ноге остался белый пуховый носок, полный вшей. Получил эти носки Сергей на фронте. То был подарок-посылка от девушек какого-то уральского мясокомбината…</a:t>
            </a:r>
          </a:p>
          <a:p>
            <a:pPr marL="25400" indent="0" algn="just" fontAlgn="base">
              <a:buNone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Ничего не стоило потом обитателям барака сбросить голый полутруп с нар и занять его вшивое место. В один миг Сергей оказался на полу, раскинув длинные ноги-циркуль поверх вповалку лежащих там людей. Где же ему место, как не под нижними нарами, куда скатываются испражнения! И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Сергея затискали-затолкали под нары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благо парень не издает ни звука...</a:t>
            </a:r>
          </a:p>
          <a:p>
            <a:pPr marL="25400" indent="0" algn="just" fontAlgn="base">
              <a:buNone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Да,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крепок был костлявый лейтенант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 Слишком мало уж было крови в его жилах, устала смерть корежить гибкое тело спортсмена, и </a:t>
            </a:r>
            <a:r>
              <a:rPr lang="ru-RU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выполз Сергей из-под нар через двое суток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волоча правую отнявшуюся ногу.</a:t>
            </a:r>
          </a:p>
          <a:p>
            <a:pPr marL="25400" indent="0" algn="just" fontAlgn="base">
              <a:buNone/>
            </a:pPr>
            <a:r>
              <a:rPr lang="ru-RU" sz="1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Слезь... с моего... места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- прошептал он занявшему его "жилплощадь".</a:t>
            </a:r>
          </a:p>
          <a:p>
            <a:pPr marL="25400" indent="0" algn="just" fontAlgn="base">
              <a:buNone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хрип этого привидения удивленно уставилась стриженая </a:t>
            </a:r>
            <a:r>
              <a:rPr lang="ru-RU" sz="1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дынеобразная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голова.</a:t>
            </a:r>
          </a:p>
          <a:p>
            <a:pPr marL="25400" indent="0" algn="just" fontAlgn="base">
              <a:buNone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Ты </a:t>
            </a:r>
            <a:r>
              <a:rPr lang="ru-RU" sz="1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из четвертого появился?</a:t>
            </a:r>
          </a:p>
          <a:p>
            <a:pPr marL="25400" indent="0" algn="just" fontAlgn="base">
              <a:buNone/>
            </a:pP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Слазь...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1420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144AA6F9-35E4-49B5-9CFA-4ECB695BC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" y="199767"/>
            <a:ext cx="8712200" cy="5813683"/>
          </a:xfrm>
        </p:spPr>
        <p:txBody>
          <a:bodyPr/>
          <a:lstStyle/>
          <a:p>
            <a:pPr marL="25400" indent="0">
              <a:buNone/>
            </a:pP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«Доктор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легко спрыгнув с нар, вышел из барака. Вернулся он с объемистым пузырьком беловатой жидкости и котелком в руках. Растирать. Очень часто. Можно носком. Посмотрим, да. Спирт отечественный, у меня последний... И вот - баланда, ешьте. Я зайду. Поговорим, да!..</a:t>
            </a:r>
          </a:p>
          <a:p>
            <a:pPr marL="25400" indent="0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Прошло несколько недель, пока Сергей смог окончательно встать и наступать на ногу. За это время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Лучин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принес ему не один котелок баланды и не один кусок лошадиной печенки…</a:t>
            </a:r>
          </a:p>
          <a:p>
            <a:pPr marL="25400" indent="0">
              <a:buNone/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" indent="0">
              <a:buNone/>
            </a:pP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" indent="0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Вот уже третий день Сергей с партией в десять человек шел работать у зенитчиков. Располагались те в лесу, в пятнадцати верстах от города. Была там надежда получить граммов сто - двести хлеба и "великая возможность смыться", как говорил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новый приятель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Сергея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 Николаев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На работе старались держаться вместе. Несет ли Сергей полено дров - Николаев шагает сзади, поддерживая конец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дровины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поглядывая: авось отвернется конвоир...»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556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ctrTitle"/>
          </p:nvPr>
        </p:nvSpPr>
        <p:spPr>
          <a:xfrm>
            <a:off x="510617" y="1767831"/>
            <a:ext cx="4500562" cy="3071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 sz="4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Воробьев</a:t>
            </a:r>
            <a:r>
              <a:rPr lang="en-US" sz="4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Константин</a:t>
            </a:r>
            <a:r>
              <a:rPr lang="en-US" sz="4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Дмитриевич</a:t>
            </a:r>
            <a:r>
              <a:rPr lang="en-US" sz="4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(1919 - 1975)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89" name="Shape 89" descr="D:\Мои документы\Презентации\воробьев\178_7_1воробьев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11179" y="962025"/>
            <a:ext cx="3470275" cy="4025900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0CCDB0D-52ED-4517-9344-AA3DC2026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39737"/>
            <a:ext cx="8166100" cy="584201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b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давало им, измученным, голодным, силы бороться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Arial Narrow" panose="020B0606020202030204" pitchFamily="34" charset="0"/>
              </a:rPr>
              <a:t>?</a:t>
            </a:r>
            <a:br>
              <a:rPr lang="ru-RU" sz="4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BC4113BF-F7FE-4BBD-9F2E-14A980622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5400" indent="0" algn="just" rtl="0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 Narrow" panose="020B0606020202030204" pitchFamily="34" charset="0"/>
              </a:rPr>
              <a:t>  </a:t>
            </a:r>
            <a:r>
              <a:rPr lang="ru-RU" sz="2000" b="1" i="0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Вера в торжество жизни, добра и справедливость</a:t>
            </a:r>
            <a:r>
              <a:rPr lang="ru-RU" sz="2000" b="0" i="0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. Недаром на вопрос гестаповцев, какой он веры, Сергей Костров отвечает: «Самой глубокой».</a:t>
            </a:r>
          </a:p>
          <a:p>
            <a:pPr marL="25400" indent="0" rtl="0">
              <a:buNone/>
            </a:pPr>
            <a:r>
              <a:rPr lang="ru-RU" sz="2000" b="1" i="0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Любовь  к жизни. </a:t>
            </a:r>
          </a:p>
          <a:p>
            <a:pPr marL="25400" indent="0" algn="just">
              <a:buNone/>
            </a:pP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25400" indent="0" algn="just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«Сергея, бывшего в беспамятстве от тифа, лагерные полицейские раздели  и нагого затолкали под нары. Очнувшись, он находит в себе силы вылезти и потребовать себе места. Когда больной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дезентерией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Сергей при смерти, его рвет так сильно, что кажется, что внутренности выворачиваются наружу, капитан Николаев его жалеет: «Больше в тебе ничего нет». Сергей понимает эти слова по-своему и внутренне протестует. «Нет, нет! Ты не прав, капитан! То, что там есть, в самой глубине души не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вырыгнул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с блевотиной Сергей. Это самое «то» можно вырвать, но только цепкими когтями смерти...»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71353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BFFEF4F-B1E6-4F28-ACD2-BA1760580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274637"/>
            <a:ext cx="7880350" cy="601105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/>
              <a:t>Смоленский лагерь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EC2CDEE3-D6A2-454A-885D-C5F16A29B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353065"/>
            <a:ext cx="8229600" cy="4525962"/>
          </a:xfrm>
        </p:spPr>
        <p:txBody>
          <a:bodyPr/>
          <a:lstStyle/>
          <a:p>
            <a:pPr marL="25400" indent="0" algn="just" rtl="0">
              <a:buNone/>
            </a:pPr>
            <a:r>
              <a:rPr lang="ru-RU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«Лагерь представлял собой огромный лабиринт, раздавленный на секции густой сетью колючей проволоки. Это уже было образцово-показательное место убийства пленных. В самой середине лагеря, как символ немецкого порядка, раскорячилась виселица. Вначале она походила на букву «П» гигантских размеров. Но потребность в убийствах росла, и изобретательный в этих случаях фашистский мозг из городского гестапо выручил попавших в затруднительное положение палачей из лагер. К букве «П» решено было приделать букву «Г», отчего виселица преобразилась в перевернутую «Ш». Если на букве «П» было повесить в один прием </a:t>
            </a:r>
            <a:r>
              <a:rPr lang="ru-RU" sz="2000" b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чертырех</a:t>
            </a:r>
            <a:r>
              <a:rPr lang="ru-RU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пленных, то новая буква вмещала уже восьмерых....»</a:t>
            </a:r>
          </a:p>
          <a:p>
            <a:pPr marL="254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980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title"/>
          </p:nvPr>
        </p:nvSpPr>
        <p:spPr>
          <a:xfrm>
            <a:off x="684212" y="333375"/>
            <a:ext cx="777240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800"/>
              <a:buFont typeface="Calibri"/>
              <a:buNone/>
            </a:pPr>
            <a:r>
              <a:rPr lang="en-US" sz="2800" b="1" i="1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СМОЛЕНСКИЙ ЛАГЕРЬ</a:t>
            </a:r>
            <a:endParaRPr/>
          </a:p>
        </p:txBody>
      </p:sp>
      <p:pic>
        <p:nvPicPr>
          <p:cNvPr id="131" name="Shape 131" descr="http://i077.radikal.ru/1102/fa/d9d7e043598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2313" y="1200751"/>
            <a:ext cx="7367244" cy="5249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D44085A2-5CCD-4364-BEB2-D8E1CBC91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0085" y="271849"/>
            <a:ext cx="8608541" cy="6449626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17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 один из августовских дней 1942 года, когда над лагерем проплывали белые мотки паутины, командиры были выстроены, чтобы получить "дорожные продукты". </a:t>
            </a:r>
            <a:r>
              <a:rPr lang="ru-RU" sz="1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Путь, видимо, предстоял долгий</a:t>
            </a:r>
            <a:r>
              <a:rPr lang="ru-RU" sz="17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была выдана каждому целая буханка хлеба из опилок в 800 граммов, что составляло четырехдневную норму.</a:t>
            </a:r>
          </a:p>
          <a:p>
            <a:pPr algn="just" fontAlgn="base">
              <a:buFontTx/>
              <a:buChar char="-"/>
            </a:pPr>
            <a:r>
              <a:rPr lang="ru-RU" sz="1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Германию везут. Надо бежать в пути</a:t>
            </a:r>
            <a:r>
              <a:rPr lang="ru-RU" sz="17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- пояснил Сергей.</a:t>
            </a:r>
          </a:p>
          <a:p>
            <a:pPr marL="25400" indent="0" algn="just" fontAlgn="base">
              <a:buNone/>
            </a:pP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17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вторые сутки пути еще ни разу не открыли двери вагона. Душный смрад висел в воздухе, дышали через рот, чтобы не чувствовать вони. Первые сутки без воды. Вторые. Третьи. Утро четвертого дня. Грузный майор Величко, подложив под голову каску, служившую ему ранее котелком, не шевелился и не стонал вот уже несколько часов. А к вечеру четвертого дня пути, пронзительно завизжав, стали открываться двери вагонов. Хлынувший поток света и свежего воздуха ошеломил всех. Люди лежали, не двигаясь и ничего не желая.</a:t>
            </a:r>
          </a:p>
          <a:p>
            <a:pPr marL="25400" indent="0" algn="just" fontAlgn="base">
              <a:buNone/>
            </a:pPr>
            <a:r>
              <a:rPr lang="ru-RU" sz="17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7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Раус</a:t>
            </a:r>
            <a:r>
              <a:rPr lang="ru-RU" sz="17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7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раус</a:t>
            </a:r>
            <a:r>
              <a:rPr lang="ru-RU" sz="17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 {Вон, вон} - вопили немцы.</a:t>
            </a:r>
          </a:p>
          <a:p>
            <a:pPr marL="25400" indent="0" algn="just" fontAlgn="base">
              <a:buNone/>
            </a:pPr>
            <a:r>
              <a:rPr lang="ru-RU" sz="17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истощения пергаментной бумагой шелестели перепонки ушей, носом нельзя было дышать - шумом и треском наполнялась голова. Взяв за руки один другого, </a:t>
            </a:r>
            <a:r>
              <a:rPr lang="ru-RU" sz="1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и Николаев вылезли из вагона</a:t>
            </a:r>
            <a:r>
              <a:rPr lang="ru-RU" sz="17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Ноги не держали, и Сергей опустился на рельс. Вокруг выгружаемых пленных собралась толпа зевак в гражданских одеждах. Слышался непонятный и смешной выговор чужого языка. Сергей с трудом поднял голову на фасад ближайшего здания. Жирной чернотой оттуда брызнуло слово из нерусских букв. "</a:t>
            </a:r>
            <a:r>
              <a:rPr lang="ru-RU" sz="17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Каунас</a:t>
            </a:r>
            <a:r>
              <a:rPr lang="ru-RU" sz="17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", - разобрал Сергей...»</a:t>
            </a:r>
          </a:p>
          <a:p>
            <a:pPr marL="25400" indent="0" algn="just" fontAlgn="base">
              <a:buNone/>
            </a:pPr>
            <a:endParaRPr lang="ru-RU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07783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89B0A-E293-4EE7-978B-21F532A62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558800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Каунасский пересыльный лагерь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251CCA-C920-4F66-A768-54749CD7D1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5400" indent="0" algn="just" rtl="0">
              <a:buNone/>
            </a:pP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25400" indent="0" algn="just" rtl="0">
              <a:buNone/>
            </a:pPr>
            <a:r>
              <a:rPr lang="ru-RU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«...лагерь «Г» был карантинным </a:t>
            </a:r>
            <a:r>
              <a:rPr lang="ru-RU" sz="2000" b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пересылочным пунктом</a:t>
            </a:r>
            <a:r>
              <a:rPr lang="ru-RU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Не было поэтому в нем особых «благоустройств», свойственных стандартным лагерям. Но в нем были эсэсовцы, вооруженные .... железными лопатами. Они уже стояли, выстроившись в ряд, устало опершись на свое «боевое оружие». Еще не успели закрыться ворота лагеря за изможденным майором Величко, как 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эсэсовцы с нечеловеческим гиканьем врезались в гущу пленных и начали убивать их</a:t>
            </a:r>
            <a:r>
              <a:rPr lang="ru-RU" sz="20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Брызгала кровь, шматками летела срубленная неправильным косым ударом лопаты кожа. Лагерь огласился рыком осатаневших убийц, стонами убиваемых, тяжелым топотом ног в страхе метавшихся людей. 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Умер на руках у Сергея капитан Николаев. 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Лопата глубоко вошла ему в голову, раздвоив череп».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6364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468312" y="146050"/>
            <a:ext cx="7772400" cy="71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800"/>
              <a:buFont typeface="Calibri"/>
              <a:buNone/>
            </a:pPr>
            <a:r>
              <a:rPr lang="en-US" sz="2800" b="1" i="1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КАУНАССКИЙ ЛАГЕРЬ</a:t>
            </a:r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3024187" y="3614394"/>
            <a:ext cx="5991225" cy="2338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600"/>
              <a:buFont typeface="Arial"/>
              <a:buNone/>
            </a:pP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конце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XIX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века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Каунас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был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окружён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8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фортами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С 1924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года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IX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форт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использовался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как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Каунасская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тюрьма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времена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нацистской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оккупации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9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форт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использовался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как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место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массовых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расстрелов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людей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минимальным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подсчётам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около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5000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людей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были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убиты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В 1944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году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при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отступлении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из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города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оставшихся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заключённых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немцы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перевезли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другие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лагеря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С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тех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пор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девятый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форт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известен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как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"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форт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Смерти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". 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38" name="Shape 138"/>
          <p:cNvSpPr txBox="1"/>
          <p:nvPr/>
        </p:nvSpPr>
        <p:spPr>
          <a:xfrm>
            <a:off x="146050" y="6021387"/>
            <a:ext cx="43211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32- метровый мемориал  возведен на месте Девятого форта</a:t>
            </a:r>
            <a:endParaRPr/>
          </a:p>
        </p:txBody>
      </p:sp>
      <p:pic>
        <p:nvPicPr>
          <p:cNvPr id="139" name="Shape 139" descr="http://club.foto.ru/gallery/images/preview/2008/09/21/1188529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08500" y="692150"/>
            <a:ext cx="4265612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Shape 140" descr="http://www.xoxmi.ru/img/20110301/Kniga_Taschen_o_sovetskoi_arhitekture/xoxmi_ru_Kniga_Taschen_o_sovetskoi_arhitekture_010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765175"/>
            <a:ext cx="3024187" cy="4824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title"/>
          </p:nvPr>
        </p:nvSpPr>
        <p:spPr>
          <a:xfrm>
            <a:off x="571500" y="214312"/>
            <a:ext cx="7772400" cy="71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Calibri"/>
              <a:buNone/>
            </a:pPr>
            <a:r>
              <a:rPr lang="en-US" sz="2400" b="1" i="1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ИЗ ПОКАЗАНИЙ НА НЮРНБЕРГСКОМ ПРОЦЕССЕ</a:t>
            </a:r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461962" y="3284537"/>
            <a:ext cx="8351837" cy="3487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Гитлеровцы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первые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же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дни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своего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прихода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Каунас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согнали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форт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№ 9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около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тысячи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советских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военнопленных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заставили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их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отрывать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рвы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поле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площадью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больше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пяти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гектаров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у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западной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стены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форта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течение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июля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—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августа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1941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года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было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отрыто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14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рвов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каждый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шириной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около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трех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метров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длиной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свыше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200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метров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глубиной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больше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2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метров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Все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кто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попадал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форт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№ 9,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живых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оставались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Колоннами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несколько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тысяч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человек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гитлеровцы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гнали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сюда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женщин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детей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подростков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мужчин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стариков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расстрел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сжигание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98989"/>
              </a:buClr>
              <a:buSzPts val="1600"/>
              <a:buFont typeface="Arial"/>
              <a:buNone/>
            </a:pP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Согнанных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казнь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мучения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советских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граждан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немцы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раздевали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догола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саду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форта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затем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партиями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300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человек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сгоняли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вырытые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рвы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там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расстреливали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из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автоматов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винтовок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Обреченных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людей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было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так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много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что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они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по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нескольку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часов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стояли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голыми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холоде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ожидании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смерти</a:t>
            </a:r>
            <a:r>
              <a:rPr lang="en-US" sz="1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». </a:t>
            </a:r>
            <a:endParaRPr dirty="0">
              <a:solidFill>
                <a:schemeClr val="tx1"/>
              </a:solidFill>
            </a:endParaRPr>
          </a:p>
          <a:p>
            <a:pPr marL="0" marR="0" lvl="0" indent="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</a:pPr>
            <a:endParaRPr sz="1600" b="1" i="0" u="none" strike="noStrike" cap="none" dirty="0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7" name="Shape 147" descr="C:\Documents and Settings\Наталья\Рабочий стол\фаш лагеря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88125" y="796925"/>
            <a:ext cx="2365375" cy="133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 descr="C:\Documents and Settings\Наталья\Рабочий стол\саласпилс44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82975" y="1196975"/>
            <a:ext cx="2365375" cy="1673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Shape 149"/>
          <p:cNvSpPr txBox="1"/>
          <p:nvPr/>
        </p:nvSpPr>
        <p:spPr>
          <a:xfrm>
            <a:off x="6985000" y="2179637"/>
            <a:ext cx="1571625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Каунас-1944</a:t>
            </a:r>
            <a:endParaRPr/>
          </a:p>
        </p:txBody>
      </p:sp>
      <p:pic>
        <p:nvPicPr>
          <p:cNvPr id="150" name="Shape 150" descr="http://www.russianla.com/ic/img.lenta.ru/news/2006/02/22/nofaith/picture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1450" y="1042987"/>
            <a:ext cx="2640012" cy="19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/>
        </p:nvSpPr>
        <p:spPr>
          <a:xfrm>
            <a:off x="1979612" y="5432425"/>
            <a:ext cx="457200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 началу июля 1944 года было принято решение о ликвидации </a:t>
            </a:r>
            <a:r>
              <a:rPr lang="en-US"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Каунасского лагеря</a:t>
            </a:r>
            <a:endParaRPr/>
          </a:p>
        </p:txBody>
      </p:sp>
      <p:sp>
        <p:nvSpPr>
          <p:cNvPr id="157" name="Shape 157"/>
          <p:cNvSpPr txBox="1"/>
          <p:nvPr/>
        </p:nvSpPr>
        <p:spPr>
          <a:xfrm>
            <a:off x="468312" y="146050"/>
            <a:ext cx="7772400" cy="71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800"/>
              <a:buFont typeface="Calibri"/>
              <a:buNone/>
            </a:pPr>
            <a:r>
              <a:rPr lang="en-US" sz="2800" b="0" i="1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Каунасский лагерь</a:t>
            </a:r>
            <a:endParaRPr/>
          </a:p>
        </p:txBody>
      </p:sp>
      <p:pic>
        <p:nvPicPr>
          <p:cNvPr id="158" name="Shape 158" descr="http://monstras.lt/uploads/posts/2011-10/day_20/thumbs/monstras.lt_13190903208839.jpe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00262" y="850900"/>
            <a:ext cx="4506912" cy="4392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c259s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458" y="814366"/>
            <a:ext cx="5444904" cy="531973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8782B1DD-B3FB-4B29-9FD8-0ADCCDC03E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23050" y="814366"/>
            <a:ext cx="2074892" cy="5319734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2540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таком аду остаться людьми – уже геройство!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E5FA8805-6BE1-449F-9CCD-D5D97756E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1892" y="842318"/>
            <a:ext cx="8376508" cy="5564832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2000" i="1" dirty="0">
                <a:solidFill>
                  <a:schemeClr val="bg2">
                    <a:lumMod val="75000"/>
                  </a:schemeClr>
                </a:solidFill>
                <a:latin typeface="Times New Roman" panose="02020603050405020304" pitchFamily="18" charset="0"/>
              </a:rPr>
              <a:t>И</a:t>
            </a:r>
            <a:r>
              <a:rPr lang="ru-RU" sz="2000" b="0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 Сергей тянется к людям, которые думают так же, как он, и эти люди – к Сергею. Они видят в нем опору, организатора побега. Поэтому везде Сергей находит единомышленников. В Каунасском лагере это совсем юный </a:t>
            </a:r>
            <a:r>
              <a:rPr lang="ru-RU" sz="2000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Ванюша</a:t>
            </a:r>
            <a:r>
              <a:rPr lang="ru-RU" sz="2000" b="0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anose="02020603050405020304" pitchFamily="18" charset="0"/>
              </a:rPr>
              <a:t>, ему только 18 лет. На побег соглашается сразу, но их скоро поймали, избили и отправили в карцер.</a:t>
            </a:r>
            <a:endParaRPr lang="ru-RU" sz="2000" b="0" i="0" dirty="0">
              <a:solidFill>
                <a:schemeClr val="bg2">
                  <a:lumMod val="75000"/>
                </a:schemeClr>
              </a:solidFill>
              <a:effectLst/>
              <a:latin typeface="Times New Roman" panose="02020603050405020304" pitchFamily="18" charset="0"/>
            </a:endParaRPr>
          </a:p>
          <a:p>
            <a:pPr marL="25400" indent="0" algn="just" fontAlgn="base">
              <a:buNone/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5400" indent="0" algn="just" fontAlgn="base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«…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Выбрав глазом белое пятно извести на стене, Сергей написал: "А если бы сейчас была вчерашняя возможность - ты бы вновь бежал? Только говори правду!"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Немедленно! - с неразгаданным до того в нем упрямством ответил Ванюшка.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"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Будем друзьями!" 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размашисто начертил Сергей.</a:t>
            </a:r>
          </a:p>
          <a:p>
            <a:pPr marL="25400" indent="0" algn="just" fontAlgn="base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После четырнадцатидневного карцерного заключения, из которых семь дней были голодными, "сухими", как определяли это немцы, Сергею и Ванюшке объявили, что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они отправляются в штрафной лагерь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К тому времени группа военнопленных, с которой Сергей и Ванюшка прибыли из Смоленска, была вывезена из лагеря "Г" в неизвестном направлении...»</a:t>
            </a:r>
          </a:p>
          <a:p>
            <a:pPr marL="25400" indent="0">
              <a:buNone/>
            </a:pP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2540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68519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DD4897A-8D01-4622-8EE3-D3B3C3356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i="1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«ЭТО МЫ, ГОСПОДИ!</a:t>
            </a:r>
            <a:r>
              <a:rPr lang="ru-RU" sz="4400" b="1" i="1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..</a:t>
            </a:r>
            <a:r>
              <a:rPr lang="en-US" sz="4400" b="1" i="1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C9DD2B8F-E4E2-4C12-ACFC-4BD012CFF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4757" y="1163594"/>
            <a:ext cx="5924894" cy="5419769"/>
          </a:xfrm>
        </p:spPr>
        <p:txBody>
          <a:bodyPr/>
          <a:lstStyle/>
          <a:p>
            <a:pPr marL="25400" indent="0">
              <a:buNone/>
            </a:pPr>
            <a:r>
              <a:rPr lang="ru-RU" sz="20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Русский писатель Константин Дмитриевич Воробьев (1917-1975) родился в селе Нижний </a:t>
            </a:r>
            <a:r>
              <a:rPr lang="ru-RU" sz="20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Реутец</a:t>
            </a:r>
            <a:r>
              <a:rPr lang="ru-RU" sz="20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Курской области. Здесь он окончил школу, затем учился в Москве. Будучи кремлевским курсантом, </a:t>
            </a:r>
            <a:r>
              <a:rPr lang="ru-RU" sz="20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К.Воробьев</a:t>
            </a:r>
            <a:r>
              <a:rPr lang="ru-RU" sz="20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осенью 1941 года попадает на фронт, защищает Москву в самом тяжелом месяце 1941 года, попадает в плен. Саласпилсский и </a:t>
            </a:r>
            <a:r>
              <a:rPr lang="ru-RU" sz="20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Шауляйский</a:t>
            </a:r>
            <a:r>
              <a:rPr lang="ru-RU" sz="20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лагеря для военнопленных, неоднократные попытки выбраться на свободу… А когда, наконец, удалось организовать коллективный побег, он и его товарищи продолжали борьбу в литовских лесах. 24 года было </a:t>
            </a:r>
            <a:r>
              <a:rPr lang="ru-RU" sz="2000" b="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К.Воробьеву</a:t>
            </a:r>
            <a:r>
              <a:rPr lang="ru-RU" sz="20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когда, вынужденный с другими партизанами уйти в подполье, он стал писать о том, что еще совсем недавно пришлось пережить. Писал неистово, зная, что смертельная опасность рядом и надо успеть.</a:t>
            </a:r>
            <a:endParaRPr lang="ru-RU" sz="2000" i="1" dirty="0"/>
          </a:p>
        </p:txBody>
      </p:sp>
      <p:pic>
        <p:nvPicPr>
          <p:cNvPr id="8" name="Shape 102">
            <a:extLst>
              <a:ext uri="{FF2B5EF4-FFF2-40B4-BE49-F238E27FC236}">
                <a16:creationId xmlns:a16="http://schemas.microsoft.com/office/drawing/2014/main" id="{D4308965-BB28-4024-B3B0-9A9BBD0CA89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980155" y="1256270"/>
            <a:ext cx="2628900" cy="3278187"/>
          </a:xfrm>
          <a:prstGeom prst="rect">
            <a:avLst/>
          </a:prstGeom>
          <a:noFill/>
          <a:ln w="38100" cap="flat" cmpd="sng">
            <a:noFill/>
            <a:prstDash val="solid"/>
            <a:miter lim="800000"/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val="15208306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5525C265-5EFF-4A49-96FE-06437358F0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9470" y="136525"/>
            <a:ext cx="8497330" cy="5989637"/>
          </a:xfrm>
        </p:spPr>
        <p:txBody>
          <a:bodyPr/>
          <a:lstStyle/>
          <a:p>
            <a:pPr marL="25400" indent="0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«Штрафников было двенадцать человек. Их собрали с разных каунасских лагерей и вот теперь отправляли в Латвию.</a:t>
            </a:r>
          </a:p>
          <a:p>
            <a:pPr marL="25400" indent="0" algn="just" fontAlgn="base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..Часов в двенадцать второго дня пути штрафники высадились в Риге. А на следующий день, в тяжелых деревянных колодках на ногах, Сергей и Ванюшка шагали по шоссе в штрафной командирский лагерь, отстоящий от Риги в восемнадцати километрах.</a:t>
            </a:r>
          </a:p>
          <a:p>
            <a:pPr marL="25400" indent="0" algn="just" fontAlgn="base">
              <a:buNone/>
            </a:pP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Саласпилсский лагерь командного состава "Долина смерти"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раскинулся на правом берегу Западной Двины, на голой, открытой со всех сторон местности. Четыре пулеметные вышки и шестнадцать ходячих часовых охраняют пленных. Между густых рядов колючки, оцепившей и образовавшей лагерь, на метр от земли высятся мотки проволоки-путанки "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бруно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". Лагерь обнесен частым строем сильных электрических фонарей, ярко освещающих ряды проволоки. Бараки на ночь закрываются на замок; выход пленных за черту лагеря на работы строго воспрещен. Паек пищи, выдаваемый пленным, составлял 150 граммов плесневелого хлеба из опилок и 425 граммов баланды в сутки...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Подходя к лагерю, Сергей и Ванюшка видели бледных, изнуренных людей, жуткими тенями бродящих по протоптанным ими тропинкам меж гряд тополей».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07761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571500" y="428625"/>
            <a:ext cx="7772400" cy="9286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800"/>
              <a:buFont typeface="Calibri"/>
              <a:buNone/>
            </a:pPr>
            <a:r>
              <a:rPr lang="en-US" sz="2800" b="1" i="1" u="none" strike="noStrike" cap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САЛАСПИЛСКИЙ ЛАГЕРЬ КОМАНДНОГО СОСТАВА «ДОЛИНА СМЕРТИ»</a:t>
            </a:r>
            <a:endParaRPr dirty="0"/>
          </a:p>
        </p:txBody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42937" y="1500187"/>
            <a:ext cx="7772400" cy="485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800"/>
              <a:buFont typeface="Arial"/>
              <a:buNone/>
            </a:pP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Саласпилский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мемориальный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ансамбль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—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находится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месте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фашистского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лагеря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смерти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 В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нём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содержались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советские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военнопленные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Под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траурными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плитами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находится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земля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собранная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из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23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подобных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концлагерей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действовавших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территории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Латвии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в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годы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немецкой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оккупации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Первое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что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предстаёт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перед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глазами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—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массивная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ассиметричная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бетонная</a:t>
            </a:r>
            <a:r>
              <a:rPr lang="en-US" sz="180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стена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, с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узким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вырезом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входа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80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80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ней</a:t>
            </a:r>
            <a:r>
              <a:rPr lang="en-US" sz="180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надпись</a:t>
            </a:r>
            <a:r>
              <a:rPr lang="en-US" sz="180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латышском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языке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80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en-US" sz="180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За</a:t>
            </a:r>
            <a:r>
              <a:rPr lang="en-US" sz="180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этими</a:t>
            </a:r>
            <a:r>
              <a:rPr lang="en-US" sz="180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воротами</a:t>
            </a:r>
            <a:r>
              <a:rPr lang="en-US" sz="180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стонет</a:t>
            </a:r>
            <a:r>
              <a:rPr lang="en-US" sz="180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земля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».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Это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ворота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жизни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смерти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Большое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поле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нём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семь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фигур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отлитых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из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грубого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бетона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Каждая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из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фигур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—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аллегория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, в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которую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авторы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вложили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образ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мучеников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лагеря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 У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каждой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есть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своё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имя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: «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Несломленный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», «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Униженная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», «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Протест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», «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Клятва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», «Rot Front», «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Солидарность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», «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Мать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».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Звучит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метроном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отбивающий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ритм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сердца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По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краям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поля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бетонных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кубах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выбиты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надписи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русском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латышском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языках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: "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Здесь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людей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казнили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за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то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что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они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были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невиновны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…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Здесь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людей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казнили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за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то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что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каждый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из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них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был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человеком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любил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i="0" u="none" strike="noStrike" cap="none" dirty="0" err="1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Родину</a:t>
            </a:r>
            <a:r>
              <a:rPr lang="en-US" sz="1800" i="0" u="none" strike="noStrike" cap="none" dirty="0">
                <a:solidFill>
                  <a:schemeClr val="bg2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rPr>
              <a:t>." </a:t>
            </a:r>
            <a:endParaRPr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/>
          </p:nvPr>
        </p:nvSpPr>
        <p:spPr>
          <a:xfrm>
            <a:off x="285750" y="214312"/>
            <a:ext cx="8643937" cy="1000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Calibri"/>
              <a:buNone/>
            </a:pPr>
            <a:r>
              <a:rPr lang="en-US" sz="2400" b="1" i="1" u="none" strike="noStrike" cap="none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САЛАСПИЛСКИЙ МЕМОРИАЛЬНЫЙ АНСАМБЛЬ</a:t>
            </a:r>
            <a:endParaRPr/>
          </a:p>
        </p:txBody>
      </p:sp>
      <p:sp>
        <p:nvSpPr>
          <p:cNvPr id="170" name="Shape 170"/>
          <p:cNvSpPr txBox="1"/>
          <p:nvPr/>
        </p:nvSpPr>
        <p:spPr>
          <a:xfrm>
            <a:off x="4572000" y="3429000"/>
            <a:ext cx="4356100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«За этими воротами стонет земля» </a:t>
            </a:r>
            <a:endParaRPr/>
          </a:p>
        </p:txBody>
      </p:sp>
      <p:sp>
        <p:nvSpPr>
          <p:cNvPr id="171" name="Shape 171"/>
          <p:cNvSpPr txBox="1"/>
          <p:nvPr/>
        </p:nvSpPr>
        <p:spPr>
          <a:xfrm>
            <a:off x="1000125" y="3357562"/>
            <a:ext cx="2203450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«Несломленный»</a:t>
            </a:r>
            <a:endParaRPr/>
          </a:p>
        </p:txBody>
      </p:sp>
      <p:sp>
        <p:nvSpPr>
          <p:cNvPr id="172" name="Shape 172"/>
          <p:cNvSpPr txBox="1"/>
          <p:nvPr/>
        </p:nvSpPr>
        <p:spPr>
          <a:xfrm>
            <a:off x="1428750" y="6286500"/>
            <a:ext cx="1479550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«Rot Front»</a:t>
            </a:r>
            <a:endParaRPr/>
          </a:p>
        </p:txBody>
      </p:sp>
      <p:pic>
        <p:nvPicPr>
          <p:cNvPr id="173" name="Shape 173" descr="http://www.pomnite-nas.ru/img/325/200805152204440.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16462" y="703262"/>
            <a:ext cx="3571875" cy="267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 descr="http://s41.radikal.ru/i094/1105/41/9bbe662f2c90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3062" y="703262"/>
            <a:ext cx="3590925" cy="269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 descr="http://www.turj.ru/images/0/6/e/2/679/ece36b05e2.jpg"/>
          <p:cNvPicPr preferRelativeResize="0"/>
          <p:nvPr/>
        </p:nvPicPr>
        <p:blipFill rotWithShape="1">
          <a:blip r:embed="rId5">
            <a:alphaModFix/>
          </a:blip>
          <a:srcRect l="46124"/>
          <a:stretch/>
        </p:blipFill>
        <p:spPr>
          <a:xfrm>
            <a:off x="676275" y="3757612"/>
            <a:ext cx="2851150" cy="2538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 descr="http://www.turj.ru/images/9/f/4/f/679/9e05ccb97c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79837" y="3817937"/>
            <a:ext cx="5219700" cy="2728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>
            <a:extLst>
              <a:ext uri="{FF2B5EF4-FFF2-40B4-BE49-F238E27FC236}">
                <a16:creationId xmlns:a16="http://schemas.microsoft.com/office/drawing/2014/main" id="{61652DAF-6DCA-447B-AC9C-3CACEF4B5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5350" y="488092"/>
            <a:ext cx="8349049" cy="5868258"/>
          </a:xfrm>
        </p:spPr>
        <p:txBody>
          <a:bodyPr/>
          <a:lstStyle/>
          <a:p>
            <a:pPr marL="25400" indent="0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«Обессиленными, ставшими как восковые свечи пальцами, пробуют цепляться за жизнь люди. Тяжело переставляя колодки, идут, поддерживая друг друга, два товарища. В руках они держат по пучку травы. Существовала в лагере какая-то, только пленным ведомая, "питательная" трава "березка". Толкли ее в котелках, пока она пустит сок, потом размеренно жевали...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25400" indent="0" algn="just" fontAlgn="base">
              <a:buNone/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Тихо, спокойно угасают пленные. Получит обреченный пайку, положит ее около глаз - полежу, полюбуюсь - да так и останется лежать навеки.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"Долине смерти" создали немцы непревзойденную систему поддержания людей в полумертвом состоянии.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Пленных можно было уже не охранять - дальше одного километра от лагеря никто бы не ушел за целый день...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Растерялись, помутнели Ванюшкины глаза-васильки.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Мы тоже умрем? - просто спросил он Сергея.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Нет».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0080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9C7207DC-E328-4317-885F-24DBFA0528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816" y="58008"/>
            <a:ext cx="8810368" cy="6584092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«Сергей подошел к седоголовому иссохшему старику с сохранившимися знаками отличия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полковника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Он сидел и что-то писал на обложке книги, каким-то чудом попавшей в лагерь. На приветствие Сергея полковник молча чуть наклонил голову.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Товарищ полковник, мы знаем все, что погибнем... Вы, наверное, умрете завтра, если не дать вам сейчас кусок хлеба... Я умру через месяц. Я буду дольше всех жить тут, потому что только пять дней тому назад пришел сюда...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Старик спокойно и равнодушно -глядел на Сергея.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Нас шестьсот человек, - продолжал тот. - И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если мы со всех сторон полезем на проволоку, то... человек сто останется, может быть, в живых...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Нет. Я думал... Идите.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Но почему же нет?</a:t>
            </a:r>
          </a:p>
          <a:p>
            <a:pPr marL="25400" indent="0" algn="just" fontAlgn="base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-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 одну минуту... четыре пулемета выбрасывают... четыре тысячи восемьсот пуль... </a:t>
            </a:r>
            <a:r>
              <a:rPr lang="ru-RU" sz="200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Восемь пуль на каждого...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Всего нужно перелезть тридцать метров проволоки... Каждый метр - три ступеньки... В минуту - шесть ступенек... значит - пятнадцать минут...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Следовательно, сто двадцать пуль... на каждого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 Идите...»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2331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D3F4FDDB-02BA-4531-9FFB-E3B5C8E0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457201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/>
              <a:t>В «Долину смерти»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881B4E-86B1-4AD2-8813-A15A9BB2A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4204" y="932934"/>
            <a:ext cx="8402595" cy="5372615"/>
          </a:xfrm>
        </p:spPr>
        <p:txBody>
          <a:bodyPr/>
          <a:lstStyle/>
          <a:p>
            <a:pPr marL="25400" indent="0" algn="just" fontAlgn="base">
              <a:buNone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«А под вечер двести командиров </a:t>
            </a:r>
            <a:r>
              <a:rPr lang="ru-RU" sz="16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грузились в вагоны, чтобы ехать в Германию</a:t>
            </a: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...</a:t>
            </a:r>
          </a:p>
          <a:p>
            <a:pPr marL="25400" indent="0" algn="just" fontAlgn="base">
              <a:buNone/>
            </a:pPr>
            <a:r>
              <a:rPr lang="ru-RU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Сергей и Ванюшка заняли место у окна, забитого сеткой из колючей проволоки.</a:t>
            </a:r>
          </a:p>
          <a:p>
            <a:pPr marL="25400" indent="0" algn="just" fontAlgn="base">
              <a:buNone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…Сняв тяжелые колодки с ног, Сергей надел их на руки и, ступив к окну, начал изо всех сил колотить ими по сетке. Ванюшка торопливо просовывал руки в лямки вещевого мешка.</a:t>
            </a:r>
          </a:p>
          <a:p>
            <a:pPr marL="25400" indent="0" algn="just" fontAlgn="base">
              <a:buNone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- </a:t>
            </a:r>
            <a:r>
              <a:rPr lang="ru-RU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Гра-аждане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, да </a:t>
            </a:r>
            <a:r>
              <a:rPr lang="ru-RU" sz="1600" dirty="0" err="1">
                <a:solidFill>
                  <a:srgbClr val="000000"/>
                </a:solidFill>
                <a:latin typeface="Arial" panose="020B0604020202020204" pitchFamily="34" charset="0"/>
              </a:rPr>
              <a:t>што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 же это вы заду-умали? - послышался вдруг слабый стон. - Нельзя этого делать, расстреляют всех...</a:t>
            </a:r>
          </a:p>
          <a:p>
            <a:pPr marL="25400" indent="0" algn="just" fontAlgn="base">
              <a:buNone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В вагоне поднялся испуганный шепот: угрозы, просьбы, одобрения.</a:t>
            </a:r>
          </a:p>
          <a:p>
            <a:pPr marL="25400" indent="0" algn="just" fontAlgn="base">
              <a:buNone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- Хоть один останется в живых!</a:t>
            </a:r>
          </a:p>
          <a:p>
            <a:pPr marL="25400" indent="0" algn="just" fontAlgn="base">
              <a:buNone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- Давай, давай, товарищ!</a:t>
            </a:r>
          </a:p>
          <a:p>
            <a:pPr marL="25400" indent="0" algn="just" fontAlgn="base">
              <a:buNone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- Кто помешает - убью!.. Открою дверь - уйдете все... кто хочет и может!</a:t>
            </a:r>
          </a:p>
          <a:p>
            <a:pPr marL="25400" indent="0" algn="just" fontAlgn="base">
              <a:buNone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Колотили колодки дребезжащую сетку. Рвалась кожа на пальцах, и темные струйки крови теплыми червячками ползли по ладоням.</a:t>
            </a:r>
          </a:p>
          <a:p>
            <a:pPr marL="25400" indent="0" algn="just" fontAlgn="base">
              <a:buNone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- Обмотку дай! - бросил Сергей Ванюшке.</a:t>
            </a:r>
          </a:p>
          <a:p>
            <a:pPr marL="25400" indent="0" algn="just" fontAlgn="base">
              <a:buNone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За петлю над окном быстро привязал обмотку. Потянул, испытывая прочность. Проталкивая в узкую дыру Ванюшку, Сергей шептал:</a:t>
            </a:r>
          </a:p>
          <a:p>
            <a:pPr marL="25400" indent="0" algn="just" fontAlgn="base">
              <a:buNone/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- Одной рукой держись...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</a:rPr>
              <a:t>Открывай вагон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...»</a:t>
            </a:r>
            <a:endParaRPr lang="ru-RU" sz="16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081630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CAE301EE-BB52-4525-856B-61A55FA68E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2450" y="355599"/>
            <a:ext cx="5257800" cy="2673350"/>
          </a:xfrm>
        </p:spPr>
        <p:txBody>
          <a:bodyPr/>
          <a:lstStyle/>
          <a:p>
            <a:pPr marL="25400" indent="0">
              <a:buNone/>
            </a:pP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Очнувшись, Сергей находит Ванюшку. Они идут по лесам Литвы, держа путь на восток. Время от времени беглецы заходят в дома, чтобы попросить еды. </a:t>
            </a:r>
          </a:p>
          <a:p>
            <a:pPr marL="25400" indent="0">
              <a:buNone/>
            </a:pP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Ванюшку поймали полицейские. Сергей продолжает идти. Литовские полицейские поймали его и сдали немцам. Его допрашивают в гестапо (г. Паневежис).</a:t>
            </a:r>
          </a:p>
        </p:txBody>
      </p:sp>
      <p:pic>
        <p:nvPicPr>
          <p:cNvPr id="1026" name="Picture 2" descr="Это мы, Господи. Повести и рассказы писателей-фронтовиков">
            <a:extLst>
              <a:ext uri="{FF2B5EF4-FFF2-40B4-BE49-F238E27FC236}">
                <a16:creationId xmlns:a16="http://schemas.microsoft.com/office/drawing/2014/main" id="{51888C25-685B-E6F0-A6D7-3F1144FAD3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30649" r="20666" b="13047"/>
          <a:stretch/>
        </p:blipFill>
        <p:spPr bwMode="auto">
          <a:xfrm>
            <a:off x="6102350" y="2633869"/>
            <a:ext cx="2679700" cy="359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34962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97747088-8F5F-4A5C-86A2-DCB0113B6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8759" y="276726"/>
            <a:ext cx="8398042" cy="5849436"/>
          </a:xfrm>
        </p:spPr>
        <p:txBody>
          <a:bodyPr/>
          <a:lstStyle/>
          <a:p>
            <a:pPr marL="25400" indent="0">
              <a:buNone/>
            </a:pPr>
            <a:r>
              <a:rPr lang="ru-RU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«Сергей поднял голову, прислушиваясь. Прерывистая цепь звуков продолжалась. «Э-э, так это же с первого этажа! — вспомнил Сергей вчерашний разговор, — подо мной ведь камера смертников!» Сергей не знал тюремного разговора перестукиванием. А то можно было б утешить смертника, отвечая ему стуком по канализационной трубе.</a:t>
            </a:r>
            <a:br>
              <a:rPr lang="ru-RU" sz="1800" dirty="0">
                <a:solidFill>
                  <a:schemeClr val="tx1"/>
                </a:solidFill>
              </a:rPr>
            </a:b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Продолжая ловить звуки непонятной жалобы или просьбы обреченного, Сергей в первый раз осмысленно взглянул </a:t>
            </a:r>
            <a:r>
              <a:rPr lang="ru-RU" sz="18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на стену</a:t>
            </a:r>
            <a:r>
              <a:rPr lang="ru-RU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Вся она, от низа и до той верхней границы, куда доставала рука самого высокого человека, была </a:t>
            </a:r>
            <a:r>
              <a:rPr lang="ru-RU" sz="18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исцарапана надписями </a:t>
            </a:r>
            <a:r>
              <a:rPr lang="ru-RU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на русском и литовском языках. Были тут горячие просьбы сообщить родным по такому-то адресу о том, что их сын, отец, брат — расстреляны в Паневежской тюрьме тогда-то и тогда-то. Были мужественные слова — проклятья убийцам. </a:t>
            </a:r>
            <a:r>
              <a:rPr lang="ru-RU" sz="18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Были куплеты красноармейских песен, и были саратовские непечатные частушки</a:t>
            </a:r>
            <a:r>
              <a:rPr lang="ru-RU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… И Сергей поймал себя на мысли, что </a:t>
            </a:r>
            <a:r>
              <a:rPr lang="ru-RU" sz="18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ни одну книгу, ни один самый замечательный роман он не читал с таким вниманием и чувством, как этот огромный корявый лист-стену из книги-жизни</a:t>
            </a:r>
            <a:r>
              <a:rPr lang="ru-RU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… На отлете от всех записей, в самом левом углу стены, как бы эпиграфом ко всему последующему, энергичные карандашные буквы выстроили столбик стихотворения…»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628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6A68BCB-4940-4992-BD67-FFD5843CD9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4650" y="514350"/>
            <a:ext cx="8147050" cy="2184400"/>
          </a:xfrm>
        </p:spPr>
        <p:txBody>
          <a:bodyPr/>
          <a:lstStyle/>
          <a:p>
            <a:pPr marL="25400" indent="0">
              <a:buNone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</a:rPr>
              <a:t>В очередной раз продумывает план побега. Двум его товарищам, Устинову и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</a:rPr>
              <a:t>Мотянину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</a:rPr>
              <a:t>,  удаётся бежать, Сергею нет. Его поместили в камеру смертников.</a:t>
            </a:r>
          </a:p>
        </p:txBody>
      </p:sp>
      <p:pic>
        <p:nvPicPr>
          <p:cNvPr id="4100" name="Picture 4" descr="Убиты под Москвой. Это мы, господи!.. | Воробьев Константин Дмитриевич  купить на OZON по низкой цене (396815937)">
            <a:extLst>
              <a:ext uri="{FF2B5EF4-FFF2-40B4-BE49-F238E27FC236}">
                <a16:creationId xmlns:a16="http://schemas.microsoft.com/office/drawing/2014/main" id="{00F91397-D76E-016D-3F89-1040FBC99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039" y="2457450"/>
            <a:ext cx="2513874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1548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7157B6AC-70B0-4B1D-866A-0DA21E566A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6726" y="228600"/>
            <a:ext cx="8518358" cy="6388768"/>
          </a:xfrm>
        </p:spPr>
        <p:txBody>
          <a:bodyPr/>
          <a:lstStyle/>
          <a:p>
            <a:pPr marL="25400" indent="0">
              <a:buNone/>
            </a:pP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«И в назначенное время услышали смертники за дверью топот кованых сапог и грохот открываемой двери. Вот оно! Как подброшенные током огромной силы, вспрыгнули смертники на ноги и… стали прятаться друг за друга. Ломая пальцы чьих-то рук, обхвативших его живот, Сергей тихо двинулся по нарам мимо удавленника к двери, туда, где стали у стены четыре гестаповца в черных клеенчатых плащах. Словно по команде, они держались левыми руками за пряжки своих поясов с надписью «с нами бог», а правыми придерживали у бедер черные автоматы. Два надзирателя и давний знакомый Сергея — начальник вещевого склада — стояли поодаль у самой параши.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Куликов!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Попов!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sz="13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Руссиновский</a:t>
            </a: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!                        </a:t>
            </a:r>
            <a:r>
              <a:rPr lang="ru-RU" sz="1300" b="0" i="0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/</a:t>
            </a:r>
            <a:r>
              <a:rPr lang="ru-RU" sz="1300" b="0" i="1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Сергей назвался Петром </a:t>
            </a:r>
            <a:r>
              <a:rPr lang="ru-RU" sz="1300" b="0" i="1" dirty="0" err="1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Руссиновским</a:t>
            </a:r>
            <a:r>
              <a:rPr lang="ru-RU" sz="1300" b="0" i="1" dirty="0">
                <a:solidFill>
                  <a:schemeClr val="bg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, когда его поймали полицейские/</a:t>
            </a:r>
          </a:p>
          <a:p>
            <a:pPr marL="25400" indent="0">
              <a:buNone/>
            </a:pP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Надзиратель сложил листок, ожидая вызванных. Гестаповцы молча разглядывали висевшего.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Я — </a:t>
            </a:r>
            <a:r>
              <a:rPr lang="ru-RU" sz="13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Попов</a:t>
            </a: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…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 первый раз Сергей заметил, какие </a:t>
            </a:r>
            <a:r>
              <a:rPr lang="ru-RU" sz="13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добрые и умные глаза у этого парня</a:t>
            </a: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Высокий белый лоб его пересекала темная косичка спутанных волос, серые впалые щеки подергивались энергичным сжатием зубов.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«Такие не ползают на коленях!» </a:t>
            </a: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подумал о нем Сергей и, подойдя к Попову, стал рядом.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Я — </a:t>
            </a:r>
            <a:r>
              <a:rPr lang="ru-RU" sz="13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Руссиновский</a:t>
            </a: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За дрыгающие желтые ноги и дулей выпятившуюся голову на длинной шее принесли надзиратели Куликова из угла камеры. Он не стонал и даже не плакал. Неподвижными рыбьими глазами изумленно уставился он на гестаповцев, сидя у ног Попова и уцепившись за его кальсоны.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Идемте со мной!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Начальник вещевого склада вышел в коридор. Сергей и Попов разом ступили за ним.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sz="13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Раус</a:t>
            </a: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! — гаркнул один из гестаповцев и размашистым пинком выбросил за ними Куликова. Двери камеры захлопнулись, прикрыв гестаповцев, одного надзирателя и трех смертников с одним повесившимся.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Наслаждаетесь, господин начальник? — спросил, вздрагивая ноздрями, Сергей. — Куда ведете?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Одевать вас.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Зачем?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Приказано. Отправлять будут.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В лес?</a:t>
            </a:r>
            <a:br>
              <a:rPr lang="ru-RU" sz="1300" dirty="0">
                <a:solidFill>
                  <a:schemeClr val="tx1"/>
                </a:solidFill>
              </a:rPr>
            </a:br>
            <a:r>
              <a:rPr lang="ru-RU" sz="1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Туда вывозят голых… знаешь ведь…»</a:t>
            </a:r>
            <a:endParaRPr lang="ru-RU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120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74AB12FC-6C60-417D-A4BA-216EC02568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2290" y="733296"/>
            <a:ext cx="4929660" cy="5391408"/>
          </a:xfrm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25400" indent="0">
              <a:buNone/>
            </a:pP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Под повестью «Это мы, Господи!..» должны бы стоять три даты: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1943-1946-1986. </a:t>
            </a:r>
          </a:p>
          <a:p>
            <a:pPr marL="25400" indent="0">
              <a:buNone/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сорок третьем в партизанском подполье повесть была написана. 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сорок шестом предложена московскому журналу и ... потеряна. Единственный ее экземпляр был обнаружен случайно. </a:t>
            </a: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В</a:t>
            </a:r>
            <a:r>
              <a:rPr lang="ru-RU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1986 году жена писателя (после его смерти) отдаёт случайно найденную ею рукопись в журнал «Наш современник»</a:t>
            </a:r>
            <a:endParaRPr lang="ru-RU" sz="2400" i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B57C12-A2FA-8560-954D-03468C1BB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22" y="803146"/>
            <a:ext cx="3243126" cy="5251708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667815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A15DB4-3C74-457F-A57F-D24F44366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457201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sz="2800" dirty="0"/>
              <a:t>Кострова переводят в </a:t>
            </a:r>
            <a:r>
              <a:rPr lang="ru-RU" sz="2800" dirty="0" err="1"/>
              <a:t>Шауляйскую</a:t>
            </a:r>
            <a:r>
              <a:rPr lang="ru-RU" sz="2800" dirty="0"/>
              <a:t> тюрьму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1CB5A4-A0DA-42FA-A2F5-513CA24CBD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717717"/>
            <a:ext cx="8229600" cy="6003758"/>
          </a:xfrm>
        </p:spPr>
        <p:txBody>
          <a:bodyPr/>
          <a:lstStyle/>
          <a:p>
            <a:pPr marL="25400" indent="0">
              <a:buNone/>
            </a:pP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«Камера Сергея была обширной. Сидели в ней четырнадцать литовцев, Попов с Куликовым и </a:t>
            </a:r>
            <a:r>
              <a:rPr lang="ru-RU" sz="14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молодая женщина с грудным ребенком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Камерная печь топилась один раз в три дня. Постоянный холод и сырость заставляли заключенных с раннего утра до отбоя становиться в круг и шагать, шагать по камере. Надзиратели разрешали женщине сидеть на нарах. Прижав желтую головку спящего ребенка к груди, мать постоянно подолгу глядела бархатными миндалевидными глазами в одну точку. Потом, встряхнув головой, словно спугивая надоевшую муху, поправляла тряпье на ребенке — и сколько было в этих осторожных движениях непринужденного изящества, сдержанности и спокойствия!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Ребенок плакал не всегда. Иногда этот крошечный девятнадцатый член камеры пробовал предъявлять свои права на жизнь и свободу. Ворочаясь, он пытался высвободить руки из разноцветного тряпья, и мать, улыбаясь ему, говорила тогда с ним медленно, слегка заглушенным голосом и почти проглатывая букву «р». </a:t>
            </a:r>
            <a:r>
              <a:rPr lang="ru-RU" sz="14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Однокамерники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отвели ей место у самой печки. И когда днем, сидя на нарах, она вдруг в тревожной дреме закрывала веки с длинными, </a:t>
            </a:r>
            <a:r>
              <a:rPr lang="ru-RU" sz="14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стрельчато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загнутыми ресницами, шагавшие по кругу заключенные останавливались, снимали с ног </a:t>
            </a:r>
            <a:r>
              <a:rPr lang="ru-RU" sz="14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клумпы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и, взяв их в руки, босиком продолжали путь…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По утрам, получая пайки хлеба, </a:t>
            </a:r>
            <a:r>
              <a:rPr lang="ru-RU" sz="1400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семнадцать «жертвовали» на ребенка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Целая горка ломтиков в двадцать пять граммов вырастала на коленях женщины. Тогда ее печальные глаза застилались влагой подступающих слез благодарности, она отказывалась, просила, протестовала, но семнадцать человек, внеся ей свою долю, как-то неловко ступая, поспешно отходили в сторону, в противоположный угол.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По ночам нависшую глыбу тьмы и безмолвия часто колыхал звонистый плач ребенка.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</a:t>
            </a:r>
            <a:r>
              <a:rPr lang="ru-RU" sz="14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Покентек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мано </a:t>
            </a:r>
            <a:r>
              <a:rPr lang="ru-RU" sz="14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ангелели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! </a:t>
            </a:r>
            <a:r>
              <a:rPr lang="ru-RU" sz="14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Нябяилгай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текс </a:t>
            </a:r>
            <a:r>
              <a:rPr lang="ru-RU" sz="14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мумс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14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лаукти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! [30] (</a:t>
            </a:r>
            <a:r>
              <a:rPr lang="ru-RU" sz="1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Потерпи, мой ангел! Нам уже недолго осталось ждать! (лит.)</a:t>
            </a: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— звучал нежный успокаивающий голос.</a:t>
            </a:r>
            <a:br>
              <a:rPr lang="ru-RU" sz="1400" dirty="0">
                <a:solidFill>
                  <a:schemeClr val="tx1"/>
                </a:solidFill>
              </a:rPr>
            </a:b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И женщина не ошиблась. На пятый день ее заключения, судорожно прижав притихшего ребенка, она — жена литовского красного партизана — спокойно и молча взошла по сходням в «Тетку Смерти»…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36710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7AD37CEA-2CBF-4667-8149-BCD95DDF9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9400" y="349250"/>
            <a:ext cx="8629650" cy="4525962"/>
          </a:xfrm>
        </p:spPr>
        <p:txBody>
          <a:bodyPr/>
          <a:lstStyle/>
          <a:p>
            <a:pPr marL="25400" indent="0">
              <a:buNone/>
            </a:pPr>
            <a:r>
              <a:rPr lang="ru-RU" sz="2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«Бежать, бежать, бежать!» — почти надоедливо, в такт шагам, чеканилось в уме слово. «Бе-ежа-</a:t>
            </a:r>
            <a:r>
              <a:rPr lang="ru-RU" sz="28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ать</a:t>
            </a:r>
            <a:r>
              <a:rPr lang="ru-RU" sz="2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!» — хотелось крикнуть на весь лагерь и позвать кого-то в сообщники… Нужен был хороший, надежный друг.</a:t>
            </a:r>
            <a:br>
              <a:rPr lang="ru-RU" sz="2800" dirty="0">
                <a:solidFill>
                  <a:schemeClr val="tx1"/>
                </a:solidFill>
              </a:rPr>
            </a:b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И лип Сергей к разговору кучки пленных, прислушивался к шепоту и стону, ловя в них эхо своего «бежать»…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146" name="Picture 2" descr="Отзыв о Книга &quot;Это мы, Господи!&quot; - Константин Воробьев | «Лучше быть убиту  от мечей, чем от рук поганых полонёну!» (Слово о полку Игореве)">
            <a:extLst>
              <a:ext uri="{FF2B5EF4-FFF2-40B4-BE49-F238E27FC236}">
                <a16:creationId xmlns:a16="http://schemas.microsoft.com/office/drawing/2014/main" id="{F20D27DF-FBF7-C7B1-2CE1-801364D503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" b="8346"/>
          <a:stretch/>
        </p:blipFill>
        <p:spPr bwMode="auto">
          <a:xfrm>
            <a:off x="5099050" y="4200526"/>
            <a:ext cx="3530600" cy="245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9729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38150" y="3352799"/>
            <a:ext cx="8508999" cy="3111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None/>
            </a:pP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Если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писатель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лжет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перед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своей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совестью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и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не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желает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видеть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горе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и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беды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народа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,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трагедию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его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называет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исторической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неизбежностью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—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он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ничто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,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какими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бы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наградами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ни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ублажало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бы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его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правительство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.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Придет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время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, и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для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всех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это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станет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очевидным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и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понятным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.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Тогда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,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кроме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позора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,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такого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писателя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ничего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не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ждет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. Я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не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знаю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,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будут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ли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меня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читать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потом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,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я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знаю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,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что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на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мою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могилу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никто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не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b="1" i="1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плюнет</a:t>
            </a:r>
            <a:r>
              <a:rPr lang="en-US" b="1" i="1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.</a:t>
            </a:r>
            <a:endParaRPr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98989"/>
              </a:buClr>
              <a:buSzPts val="2000"/>
              <a:buFont typeface="Arial"/>
              <a:buNone/>
            </a:pPr>
            <a:br>
              <a:rPr lang="en-US" sz="2000" b="1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</a:br>
            <a:r>
              <a:rPr lang="en-US" sz="2000" b="1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Константин</a:t>
            </a:r>
            <a:r>
              <a:rPr lang="en-US" sz="2000" b="1" i="0" u="none" strike="noStrike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</a:t>
            </a:r>
            <a:r>
              <a:rPr lang="en-US" sz="2000" b="1" i="0" u="none" strike="noStrike" cap="none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Воробьев</a:t>
            </a:r>
            <a:br>
              <a:rPr lang="en-US" sz="2000" b="1" i="0" u="none" strike="noStrike" cap="none" dirty="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dirty="0"/>
          </a:p>
        </p:txBody>
      </p:sp>
      <p:pic>
        <p:nvPicPr>
          <p:cNvPr id="5122" name="Picture 2" descr="Уйская центральная библиотека">
            <a:extLst>
              <a:ext uri="{FF2B5EF4-FFF2-40B4-BE49-F238E27FC236}">
                <a16:creationId xmlns:a16="http://schemas.microsoft.com/office/drawing/2014/main" id="{BA1C82EF-7D48-E23B-86D7-676CDBB0B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391" y="223441"/>
            <a:ext cx="5247218" cy="29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quemad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142852"/>
            <a:ext cx="9001156" cy="6500858"/>
          </a:xfrm>
        </p:spPr>
      </p:pic>
      <p:sp>
        <p:nvSpPr>
          <p:cNvPr id="5" name="TextBox 4"/>
          <p:cNvSpPr txBox="1"/>
          <p:nvPr/>
        </p:nvSpPr>
        <p:spPr>
          <a:xfrm>
            <a:off x="428596" y="500042"/>
            <a:ext cx="36433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rgbClr val="FF0000"/>
                </a:solidFill>
              </a:rPr>
              <a:t>ЧТОБЫ ПОМНИЛИ…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7F8B8723-CD6C-4F8D-8221-811A03541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233" y="136525"/>
            <a:ext cx="8707394" cy="6396080"/>
          </a:xfrm>
        </p:spPr>
        <p:txBody>
          <a:bodyPr/>
          <a:lstStyle/>
          <a:p>
            <a:pPr marL="25400" indent="0" algn="just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, serif"/>
              </a:rPr>
              <a:t>Включение в программу средней школы повестей К. Воробьева представляется значительным явлением. Это писатель, который долго и трудно шел к читателю, хотя его произведения самобытны и отмечены талантом, а повесть «Это мы, господи!..» — произведение такой художественной значимости, что, по словам 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, serif"/>
              </a:rPr>
              <a:t>В. Астафьева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, serif"/>
              </a:rPr>
              <a:t>, 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, serif"/>
              </a:rPr>
              <a:t>«даже в незавершенном виде... может и должно стоять на одной полке с русской классикой».</a:t>
            </a:r>
            <a:endParaRPr lang="ru-RU" sz="2000" b="1" i="1" dirty="0">
              <a:solidFill>
                <a:srgbClr val="000000"/>
              </a:solidFill>
              <a:effectLst/>
              <a:latin typeface="Open Sans"/>
            </a:endParaRPr>
          </a:p>
          <a:p>
            <a:pPr marL="25400" indent="0" algn="just">
              <a:buNone/>
            </a:pPr>
            <a:r>
              <a:rPr lang="ru-RU" sz="2000" b="0" i="0" dirty="0">
                <a:solidFill>
                  <a:srgbClr val="C00000"/>
                </a:solidFill>
                <a:effectLst/>
                <a:latin typeface="Times New Roman, serif"/>
              </a:rPr>
              <a:t>Мы еще очень многого не знаем о войне, об истинной цене победы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, serif"/>
              </a:rPr>
              <a:t>. Произведения К. Воробьева рисуют такие события Великой Отечественной войны, которые не до конца известны взрослому читателю и почти незнакомы школьнику.</a:t>
            </a:r>
          </a:p>
          <a:p>
            <a:pPr marL="25400" indent="0" algn="just">
              <a:buNone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, serif"/>
              </a:rPr>
              <a:t>Повесть К. Воробьева «Это мы, господи!..» мы изучаем вслед за «Сашкой» В. Кондратьева: герои этих повестей очень близки по мировосприятию, возрасту, характеру, события обеих повестей происходят в одних и тех же местах, возвращают нас, говоря 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, serif"/>
              </a:rPr>
              <a:t>словами В. Кондратьева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, serif"/>
              </a:rPr>
              <a:t>, 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, serif"/>
              </a:rPr>
              <a:t>«в самое крошево войны, в самые кошмарные и бесчеловечные ее страницы».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, serif"/>
              </a:rPr>
              <a:t>Однако у К. Воробьева другой, по сравнению с </a:t>
            </a:r>
            <a:r>
              <a:rPr lang="ru-RU" sz="2000" b="0" i="0" dirty="0" err="1">
                <a:solidFill>
                  <a:srgbClr val="000000"/>
                </a:solidFill>
                <a:effectLst/>
                <a:latin typeface="Times New Roman, serif"/>
              </a:rPr>
              <a:t>кондратьевской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, serif"/>
              </a:rPr>
              <a:t> повестью, лик войны — плен.</a:t>
            </a:r>
            <a:endParaRPr lang="ru-RU" sz="2000" b="0" i="0" dirty="0">
              <a:solidFill>
                <a:srgbClr val="000000"/>
              </a:solidFill>
              <a:effectLst/>
              <a:latin typeface="Open San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7951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4103687" y="500063"/>
            <a:ext cx="4922837" cy="2928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24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ru-RU" sz="2400" b="1" i="1" dirty="0">
                <a:solidFill>
                  <a:schemeClr val="tx1"/>
                </a:solidFill>
              </a:rPr>
              <a:t>Н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аписанная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кровью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сердца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страница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из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той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общей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летописи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войны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которую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мы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пишем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пишем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и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не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можем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дописать</a:t>
            </a:r>
            <a:r>
              <a:rPr lang="en-US" sz="2400" b="1" i="1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i="1" dirty="0">
              <a:solidFill>
                <a:schemeClr val="tx1"/>
              </a:solidFill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98989"/>
              </a:buClr>
              <a:buSzPts val="24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В. </a:t>
            </a:r>
            <a:r>
              <a:rPr lang="en-US" sz="2400" b="1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Кондратьев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108" name="Shape 10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0550" y="581025"/>
            <a:ext cx="2717800" cy="4692650"/>
          </a:xfrm>
          <a:prstGeom prst="rect">
            <a:avLst/>
          </a:prstGeom>
          <a:noFill/>
          <a:ln w="38100" cap="flat" cmpd="sng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109" name="Shape 109"/>
          <p:cNvSpPr txBox="1"/>
          <p:nvPr/>
        </p:nvSpPr>
        <p:spPr>
          <a:xfrm>
            <a:off x="285750" y="5643562"/>
            <a:ext cx="4572000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Arial"/>
              <a:buNone/>
            </a:pPr>
            <a:r>
              <a:rPr lang="en-US" sz="1600" b="1" i="0" u="none" strike="noStrike" cap="none" dirty="0" err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Иллюстрация</a:t>
            </a:r>
            <a:r>
              <a:rPr lang="en-US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художника</a:t>
            </a:r>
            <a:r>
              <a:rPr lang="en-US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Б. </a:t>
            </a:r>
            <a:r>
              <a:rPr lang="en-US" sz="1600" b="1" i="0" u="none" strike="noStrike" cap="none" dirty="0" err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Косульникова</a:t>
            </a:r>
            <a:r>
              <a:rPr lang="en-US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1600" b="1" i="0" u="none" strike="noStrike" cap="none" dirty="0" err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повести</a:t>
            </a:r>
            <a:br>
              <a:rPr lang="en-US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К. </a:t>
            </a:r>
            <a:r>
              <a:rPr lang="en-US" sz="1600" b="1" i="0" u="none" strike="noStrike" cap="none" dirty="0" err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Воробьёва</a:t>
            </a:r>
            <a:r>
              <a:rPr lang="en-US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«</a:t>
            </a:r>
            <a:r>
              <a:rPr lang="en-US" sz="1600" b="1" i="0" u="none" strike="noStrike" cap="none" dirty="0" err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Это</a:t>
            </a:r>
            <a:r>
              <a:rPr lang="en-US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strike="noStrike" cap="none" dirty="0" err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мы</a:t>
            </a:r>
            <a:r>
              <a:rPr lang="en-US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600" b="1" i="0" u="none" strike="noStrike" cap="none" dirty="0" err="1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господи</a:t>
            </a:r>
            <a:r>
              <a:rPr lang="en-US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  <a:r>
              <a:rPr lang="ru-RU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..</a:t>
            </a:r>
            <a:r>
              <a:rPr lang="en-US" sz="1600" b="1" i="0" u="none" strike="noStrike" cap="none" dirty="0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» 1988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Марченко\Desktop\Воробьё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93" y="557340"/>
            <a:ext cx="4328161" cy="5915154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4C23F651-C229-4A47-A6E5-7DB09DDCF0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39447" y="557340"/>
            <a:ext cx="4286250" cy="5915154"/>
          </a:xfr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25400" indent="0">
              <a:buNone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заглавии как бы слышится голос-стон измученных: 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«Мы готовы к смерти, к тому, чтобы быть принятыми Тобой, Господи... Мы прошли все круги ада, но свой крест мы несли до конца, не потеряли в себе ЧЕЛОВЕЧЕСКОЕ»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в заглавии и мысль о безмерном страдании, о том, что в этом страшном обличье полуживых существ, скелетов, обтянутых кожей, трудно узнать самих себя... «Это мы, Господи!..»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7D701A1B-BA97-4582-91CC-11953A20E8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6242" y="136525"/>
            <a:ext cx="8788057" cy="6584950"/>
          </a:xfrm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/>
          <a:lstStyle/>
          <a:p>
            <a:pPr marL="2540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NotoSans"/>
              </a:rPr>
              <a:t>Концентрационные лагеря в фашистской Германии были созданы после прихода гитлеровцев к власти с целью изоляции и репрессирования противников нацистского режима. Первый концентрационный лагерь в Германии был создан близ Дахау в марте 1933г.</a:t>
            </a:r>
          </a:p>
          <a:p>
            <a:pPr marL="2540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NotoSans"/>
              </a:rPr>
              <a:t>К началу Второй мировой войны в тюрьмах и концентрационных лагерях Германии находились 300 тысяч немецких, австрийских и чешских антифашистов. В последующие годы гитлеровская Германия на территории оккупированных ею европейских стран создала 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NotoSans"/>
              </a:rPr>
              <a:t>гигантскую сеть концентрационные лагерей, превращенных в места организованного систематического убийства миллионов людей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NotoSans"/>
              </a:rPr>
              <a:t>.</a:t>
            </a:r>
          </a:p>
          <a:p>
            <a:pPr marL="25400" indent="0" algn="l">
              <a:buNone/>
            </a:pPr>
            <a:r>
              <a:rPr lang="ru-RU" sz="1800" b="1" i="0" dirty="0">
                <a:solidFill>
                  <a:srgbClr val="000000"/>
                </a:solidFill>
                <a:effectLst/>
                <a:latin typeface="NotoSans"/>
              </a:rPr>
              <a:t>Фашистские концлагеря предназначалась для физического уничтожения целых народов, в первую очередь славянских; тотального истребления евреев, цыган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NotoSans"/>
              </a:rPr>
              <a:t>. Для этого они оснащались душегубками, газовыми камерами и др. средствами массового истребления людей, крематориями.</a:t>
            </a:r>
          </a:p>
          <a:p>
            <a:pPr marL="25400" indent="0" algn="l">
              <a:buNone/>
            </a:pPr>
            <a:r>
              <a:rPr lang="ru-RU" sz="1800" b="0" i="1" dirty="0">
                <a:solidFill>
                  <a:srgbClr val="000000"/>
                </a:solidFill>
                <a:effectLst/>
                <a:latin typeface="NotoSans"/>
              </a:rPr>
              <a:t>(Военная энциклопедия. Председатель Главной редакционной комиссии С.Б. Иванов. Воениздат. Москва. в 8 томах - 2004 </a:t>
            </a:r>
            <a:r>
              <a:rPr lang="ru-RU" sz="1800" b="0" i="1" dirty="0" err="1">
                <a:solidFill>
                  <a:srgbClr val="000000"/>
                </a:solidFill>
                <a:effectLst/>
                <a:latin typeface="NotoSans"/>
              </a:rPr>
              <a:t>г.г</a:t>
            </a:r>
            <a:r>
              <a:rPr lang="ru-RU" sz="1800" b="0" i="1" dirty="0">
                <a:solidFill>
                  <a:srgbClr val="000000"/>
                </a:solidFill>
                <a:effectLst/>
                <a:latin typeface="NotoSans"/>
              </a:rPr>
              <a:t>. ISBN 5 - 203 01875 - 8)</a:t>
            </a:r>
            <a:endParaRPr lang="ru-RU" sz="1800" b="0" i="0" dirty="0">
              <a:solidFill>
                <a:srgbClr val="000000"/>
              </a:solidFill>
              <a:effectLst/>
              <a:latin typeface="NotoSans"/>
            </a:endParaRPr>
          </a:p>
          <a:p>
            <a:pPr marL="2540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NotoSans"/>
              </a:rPr>
              <a:t>Были даже </a:t>
            </a:r>
            <a:r>
              <a:rPr lang="ru-RU" sz="1800" b="1" dirty="0">
                <a:solidFill>
                  <a:srgbClr val="4F298C"/>
                </a:solidFill>
                <a:latin typeface="NotoSans"/>
              </a:rPr>
              <a:t>специальные лагеря смерти</a:t>
            </a:r>
            <a:r>
              <a:rPr lang="ru-RU" sz="1800" b="1" i="0" dirty="0">
                <a:solidFill>
                  <a:srgbClr val="000000"/>
                </a:solidFill>
                <a:effectLst/>
                <a:latin typeface="NotoSans"/>
              </a:rPr>
              <a:t> 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NotoSans"/>
              </a:rPr>
              <a:t>(уничтожения), где ликвидация узников шла непрерывным и ускоренным темпом. Эти лагеря проектировались и строились не как места заключения, а как фабрики смерти. Предполагалось, что в этих лагерях обреченные на смерть люди должны были проводить буквально несколько часов. В таких лагерях был построен </a:t>
            </a:r>
            <a:r>
              <a:rPr lang="ru-RU" sz="1800" b="0" i="0" u="sng" dirty="0">
                <a:solidFill>
                  <a:srgbClr val="000000"/>
                </a:solidFill>
                <a:effectLst/>
                <a:latin typeface="NotoSans"/>
              </a:rPr>
              <a:t>отлаженный конвейер, превращавший в пепел по нескольку тысяч человек в сутки. </a:t>
            </a:r>
          </a:p>
          <a:p>
            <a:pPr marL="254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14661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6931</Words>
  <Application>Microsoft Office PowerPoint</Application>
  <PresentationFormat>Экран (4:3)</PresentationFormat>
  <Paragraphs>189</Paragraphs>
  <Slides>53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61" baseType="lpstr">
      <vt:lpstr>Arial</vt:lpstr>
      <vt:lpstr>Arial Narrow</vt:lpstr>
      <vt:lpstr>Calibri</vt:lpstr>
      <vt:lpstr>NotoSans</vt:lpstr>
      <vt:lpstr>Open Sans</vt:lpstr>
      <vt:lpstr>Times New Roman</vt:lpstr>
      <vt:lpstr>Times New Roman, serif</vt:lpstr>
      <vt:lpstr>Тема Office</vt:lpstr>
      <vt:lpstr>Повесть Константина Воробьёва «Это мы, Господи!..»</vt:lpstr>
      <vt:lpstr>Презентация PowerPoint</vt:lpstr>
      <vt:lpstr>Воробьев Константин Дмитриевич (1919 - 1975)</vt:lpstr>
      <vt:lpstr>«ЭТО МЫ, ГОСПОДИ!..»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ДЕКАБРЬ 1941 ГОДА-  ОТ СОЛНЕЧНОГОРСКА НА КЛИН </vt:lpstr>
      <vt:lpstr>Презентация PowerPoint</vt:lpstr>
      <vt:lpstr>Главный герой</vt:lpstr>
      <vt:lpstr>Познакомимся с некоторыми эпизодами повести</vt:lpstr>
      <vt:lpstr>Презентация PowerPoint</vt:lpstr>
      <vt:lpstr>Презентация PowerPoint</vt:lpstr>
      <vt:lpstr>Презентация PowerPoint</vt:lpstr>
      <vt:lpstr>РЖЕВСКИЙ ЛАГЕРЬ ВОЕННОПЛЕННЫХ</vt:lpstr>
      <vt:lpstr>Презентация PowerPoint</vt:lpstr>
      <vt:lpstr>Презентация PowerPoint</vt:lpstr>
      <vt:lpstr>Презентация PowerPoint</vt:lpstr>
      <vt:lpstr>Презентация PowerPoint</vt:lpstr>
      <vt:lpstr>  Сцена из жизни немецкого концлагеря, находящегося в Ржеве: </vt:lpstr>
      <vt:lpstr>Презентация PowerPoint</vt:lpstr>
      <vt:lpstr>Презентация PowerPoint</vt:lpstr>
      <vt:lpstr>  Что давало им, измученным, голодным, силы бороться? </vt:lpstr>
      <vt:lpstr>Смоленский лагерь</vt:lpstr>
      <vt:lpstr>СМОЛЕНСКИЙ ЛАГЕРЬ</vt:lpstr>
      <vt:lpstr>Презентация PowerPoint</vt:lpstr>
      <vt:lpstr> Каунасский пересыльный лагерь</vt:lpstr>
      <vt:lpstr>КАУНАССКИЙ ЛАГЕРЬ</vt:lpstr>
      <vt:lpstr>ИЗ ПОКАЗАНИЙ НА НЮРНБЕРГСКОМ ПРОЦЕССЕ</vt:lpstr>
      <vt:lpstr>Презентация PowerPoint</vt:lpstr>
      <vt:lpstr>Презентация PowerPoint</vt:lpstr>
      <vt:lpstr>Презентация PowerPoint</vt:lpstr>
      <vt:lpstr>Презентация PowerPoint</vt:lpstr>
      <vt:lpstr>САЛАСПИЛСКИЙ ЛАГЕРЬ КОМАНДНОГО СОСТАВА «ДОЛИНА СМЕРТИ»</vt:lpstr>
      <vt:lpstr>САЛАСПИЛСКИЙ МЕМОРИАЛЬНЫЙ АНСАМБЛЬ</vt:lpstr>
      <vt:lpstr>Презентация PowerPoint</vt:lpstr>
      <vt:lpstr>Презентация PowerPoint</vt:lpstr>
      <vt:lpstr>В «Долину смерти»</vt:lpstr>
      <vt:lpstr>Презентация PowerPoint</vt:lpstr>
      <vt:lpstr>Презентация PowerPoint</vt:lpstr>
      <vt:lpstr>Презентация PowerPoint</vt:lpstr>
      <vt:lpstr>Презентация PowerPoint</vt:lpstr>
      <vt:lpstr>Кострова переводят в Шауляйскую тюрьму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Воробьев Константин Дмитриевич (1919 - 1975)</dc:title>
  <cp:lastModifiedBy>Lidiya</cp:lastModifiedBy>
  <cp:revision>49</cp:revision>
  <dcterms:modified xsi:type="dcterms:W3CDTF">2025-11-28T19:50:41Z</dcterms:modified>
</cp:coreProperties>
</file>