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7"/>
  </p:notesMasterIdLst>
  <p:sldIdLst>
    <p:sldId id="256" r:id="rId2"/>
    <p:sldId id="289" r:id="rId3"/>
    <p:sldId id="259" r:id="rId4"/>
    <p:sldId id="298" r:id="rId5"/>
    <p:sldId id="261" r:id="rId6"/>
    <p:sldId id="262" r:id="rId7"/>
    <p:sldId id="265" r:id="rId8"/>
    <p:sldId id="300" r:id="rId9"/>
    <p:sldId id="269" r:id="rId10"/>
    <p:sldId id="295" r:id="rId11"/>
    <p:sldId id="275" r:id="rId12"/>
    <p:sldId id="296" r:id="rId13"/>
    <p:sldId id="276" r:id="rId14"/>
    <p:sldId id="274" r:id="rId15"/>
    <p:sldId id="303" r:id="rId16"/>
    <p:sldId id="302" r:id="rId17"/>
    <p:sldId id="271" r:id="rId18"/>
    <p:sldId id="280" r:id="rId19"/>
    <p:sldId id="282" r:id="rId20"/>
    <p:sldId id="281" r:id="rId21"/>
    <p:sldId id="299" r:id="rId22"/>
    <p:sldId id="287" r:id="rId23"/>
    <p:sldId id="304" r:id="rId24"/>
    <p:sldId id="292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FF9900"/>
    <a:srgbClr val="990099"/>
    <a:srgbClr val="CC0099"/>
    <a:srgbClr val="CC00CC"/>
    <a:srgbClr val="0CB404"/>
    <a:srgbClr val="CC0000"/>
    <a:srgbClr val="1D5F05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621DB-0D04-4AF2-9E66-6181DC85C986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D49C9-0E06-4F73-96B3-7894D9FCB2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7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EA193-5240-48C3-94D2-279323921D46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D49C9-0E06-4F73-96B3-7894D9FCB277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4B178-E18F-454D-A59B-CF6868448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sh.edu.ru/subject/lesson/7713/train/272343/" TargetMode="Externa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sh.edu.ru/subject/lesson/7713/control/1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TextBox 3"/>
          <p:cNvSpPr txBox="1"/>
          <p:nvPr/>
        </p:nvSpPr>
        <p:spPr>
          <a:xfrm>
            <a:off x="1000100" y="1071546"/>
            <a:ext cx="7715304" cy="20621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Да, путь познания не гладок.</a:t>
            </a:r>
          </a:p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Но знайте вы со школьных лет:</a:t>
            </a:r>
          </a:p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Загадок больше, чем  разгадок</a:t>
            </a:r>
          </a:p>
          <a:p>
            <a:pPr algn="just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поискам предела нет.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Picture 6" descr="s765178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357562"/>
            <a:ext cx="2926450" cy="2911891"/>
          </a:xfrm>
          <a:prstGeom prst="rect">
            <a:avLst/>
          </a:prstGeom>
          <a:noFill/>
        </p:spPr>
      </p:pic>
      <p:pic>
        <p:nvPicPr>
          <p:cNvPr id="7" name="Picture 4" descr="00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071942"/>
            <a:ext cx="2000264" cy="1524651"/>
          </a:xfrm>
          <a:prstGeom prst="rect">
            <a:avLst/>
          </a:prstGeom>
          <a:noFill/>
        </p:spPr>
      </p:pic>
      <p:pic>
        <p:nvPicPr>
          <p:cNvPr id="5" name="Picture 5" descr="12444565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000108"/>
            <a:ext cx="3857652" cy="2009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944562"/>
          </a:xfrm>
          <a:solidFill>
            <a:srgbClr val="FFCCFF"/>
          </a:solidFill>
          <a:ln w="38100">
            <a:solidFill>
              <a:srgbClr val="660066"/>
            </a:solidFill>
          </a:ln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Вторая степень числа называется квадратом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числа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571472" y="1643050"/>
            <a:ext cx="7500990" cy="92869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3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3 =  3        </a:t>
            </a:r>
            <a:r>
              <a:rPr lang="ru-RU" sz="2800" b="1" i="1" dirty="0" smtClean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(три 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sz="2800" b="1" i="1" dirty="0" smtClean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квадрате)</a:t>
            </a:r>
            <a:endParaRPr lang="ru-RU" sz="2800" b="1" i="1" dirty="0">
              <a:solidFill>
                <a:srgbClr val="FF0000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214282" y="3286124"/>
            <a:ext cx="8643998" cy="1357322"/>
          </a:xfrm>
          <a:prstGeom prst="rect">
            <a:avLst/>
          </a:prstGeom>
          <a:solidFill>
            <a:srgbClr val="FFCCFF"/>
          </a:soli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Произведение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и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называют квадратом числа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 и обозначают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89" name="Rectangle 25"/>
          <p:cNvSpPr>
            <a:spLocks noChangeArrowheads="1"/>
          </p:cNvSpPr>
          <p:nvPr/>
        </p:nvSpPr>
        <p:spPr bwMode="auto">
          <a:xfrm>
            <a:off x="2000232" y="4857760"/>
            <a:ext cx="5257800" cy="105727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 = n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5429256" y="4857760"/>
            <a:ext cx="357190" cy="42862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5500694" y="3857628"/>
            <a:ext cx="35719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071802" y="1643050"/>
            <a:ext cx="3048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4" descr="book0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072074"/>
            <a:ext cx="1362075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  <p:bldP spid="62473" grpId="0" animBg="1"/>
      <p:bldP spid="62476" grpId="0" animBg="1"/>
      <p:bldP spid="62489" grpId="0" animBg="1"/>
      <p:bldP spid="62485" grpId="0" animBg="1"/>
      <p:bldP spid="28" grpId="0"/>
      <p:bldP spid="624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00364" y="642918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Таблица квадратов первых 10 натуральных чисел</a:t>
            </a:r>
            <a:endParaRPr lang="ru-RU" sz="4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286124"/>
          <a:ext cx="8435975" cy="2232025"/>
        </p:xfrm>
        <a:graphic>
          <a:graphicData uri="http://schemas.openxmlformats.org/drawingml/2006/table">
            <a:tbl>
              <a:tblPr/>
              <a:tblGrid>
                <a:gridCol w="766763"/>
                <a:gridCol w="752475"/>
                <a:gridCol w="752475"/>
                <a:gridCol w="752475"/>
                <a:gridCol w="752475"/>
                <a:gridCol w="752475"/>
                <a:gridCol w="752475"/>
                <a:gridCol w="752475"/>
                <a:gridCol w="752475"/>
                <a:gridCol w="752475"/>
                <a:gridCol w="896937"/>
              </a:tblGrid>
              <a:tr h="1133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п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8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/>
                          <a:latin typeface="Bookman Old Style" pitchFamily="18" charset="0"/>
                        </a:rPr>
                        <a:t>п</a:t>
                      </a:r>
                      <a:r>
                        <a:rPr kumimoji="0" lang="ru-RU" sz="28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6720C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6" descr="sovik_na_sa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2857488" cy="2852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28604"/>
            <a:ext cx="8553480" cy="944562"/>
          </a:xfrm>
          <a:solidFill>
            <a:srgbClr val="FFCCFF"/>
          </a:solidFill>
          <a:ln w="38100">
            <a:solidFill>
              <a:srgbClr val="660066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Третья степень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числа называется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кубом числа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571472" y="1828800"/>
            <a:ext cx="7715304" cy="914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4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4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4 = 4    </a:t>
            </a:r>
            <a:r>
              <a:rPr lang="ru-RU" sz="2800" b="1" i="1" dirty="0" smtClean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(четыре </a:t>
            </a:r>
            <a:r>
              <a:rPr lang="ru-RU" sz="2800" b="1" i="1" dirty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sz="2800" b="1" i="1" dirty="0" smtClean="0">
                <a:solidFill>
                  <a:srgbClr val="FF00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кубе)</a:t>
            </a:r>
            <a:endParaRPr lang="ru-RU" sz="2800" b="1" i="1" dirty="0">
              <a:solidFill>
                <a:srgbClr val="FF0000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285720" y="3214686"/>
            <a:ext cx="8553480" cy="1230315"/>
          </a:xfrm>
          <a:prstGeom prst="rect">
            <a:avLst/>
          </a:prstGeom>
          <a:solidFill>
            <a:srgbClr val="FFCCFF"/>
          </a:soli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Произведение  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 </a:t>
            </a:r>
            <a:r>
              <a:rPr lang="ru-RU" sz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называют кубом числа 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</a:t>
            </a:r>
            <a:r>
              <a:rPr lang="ru-RU" sz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и обозначают  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n </a:t>
            </a:r>
            <a:endParaRPr lang="ru-RU" sz="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89" name="Rectangle 25"/>
          <p:cNvSpPr>
            <a:spLocks noChangeArrowheads="1"/>
          </p:cNvSpPr>
          <p:nvPr/>
        </p:nvSpPr>
        <p:spPr bwMode="auto">
          <a:xfrm>
            <a:off x="2857488" y="4929198"/>
            <a:ext cx="4857784" cy="914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·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n=n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5786446" y="378619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6500826" y="4929198"/>
            <a:ext cx="3048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929058" y="1857364"/>
            <a:ext cx="285752" cy="28575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4" descr="book0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857760"/>
            <a:ext cx="1362075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62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  <p:bldP spid="62473" grpId="0" animBg="1"/>
      <p:bldP spid="62476" grpId="0" animBg="1"/>
      <p:bldP spid="62489" grpId="0" animBg="1"/>
      <p:bldP spid="26" grpId="0"/>
      <p:bldP spid="28" grpId="0" animBg="1"/>
      <p:bldP spid="28" grpId="1" animBg="1"/>
      <p:bldP spid="624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85728"/>
            <a:ext cx="5972188" cy="17145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Таблица кубов </a:t>
            </a:r>
            <a:b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</a:br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первых 10 натуральных чисел</a:t>
            </a:r>
            <a:endParaRPr lang="ru-RU" sz="4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2714620"/>
          <a:ext cx="8696325" cy="2232025"/>
        </p:xfrm>
        <a:graphic>
          <a:graphicData uri="http://schemas.openxmlformats.org/drawingml/2006/table">
            <a:tbl>
              <a:tblPr/>
              <a:tblGrid>
                <a:gridCol w="681037"/>
                <a:gridCol w="519113"/>
                <a:gridCol w="522287"/>
                <a:gridCol w="654050"/>
                <a:gridCol w="647700"/>
                <a:gridCol w="920750"/>
                <a:gridCol w="920750"/>
                <a:gridCol w="920750"/>
                <a:gridCol w="920750"/>
                <a:gridCol w="920750"/>
                <a:gridCol w="1068388"/>
              </a:tblGrid>
              <a:tr h="1133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п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8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/>
                          <a:latin typeface="Bookman Old Style" pitchFamily="18" charset="0"/>
                        </a:rPr>
                        <a:t>п</a:t>
                      </a:r>
                      <a:r>
                        <a:rPr kumimoji="0" lang="ru-RU" sz="28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6720C6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216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343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512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729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720C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man Old Style" pitchFamily="18" charset="0"/>
                        </a:rPr>
                        <a:t>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10" descr="shkolnye_kartinki_0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23574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10715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ru-RU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192880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r>
              <a:rPr lang="ru-RU" sz="2800" dirty="0" smtClean="0"/>
              <a:t>     </a:t>
            </a:r>
            <a:r>
              <a:rPr lang="ru-RU" sz="2800" b="1" dirty="0" smtClean="0"/>
              <a:t> </a:t>
            </a: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071546"/>
            <a:ext cx="571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857232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1785926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1928802"/>
            <a:ext cx="35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4357694"/>
            <a:ext cx="6500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Первая степень любого числа равна самому числу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786050" y="292893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  =  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438" y="292893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2714620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" name="Picture 14" descr="kartinki2_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56554"/>
            <a:ext cx="2063772" cy="3511492"/>
          </a:xfrm>
          <a:prstGeom prst="rect">
            <a:avLst/>
          </a:prstGeom>
          <a:noFill/>
        </p:spPr>
      </p:pic>
      <p:pic>
        <p:nvPicPr>
          <p:cNvPr id="20" name="Picture 9" descr="book01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4-tub-ru.yandex.net/i?id=148514807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6248" y="2214554"/>
            <a:ext cx="3187752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85720" y="1214422"/>
            <a:ext cx="5643602" cy="300039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Понятие степени возникло свыше 400 лет назад. Индийские ученые называли степени  с помощью комбинации  слов: 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  <a:latin typeface="Comic Sans MS" pitchFamily="66" charset="0"/>
              </a:rPr>
              <a:t>ва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»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2-я степень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, от слова «</a:t>
            </a:r>
            <a:r>
              <a:rPr lang="ru-RU" sz="2400" dirty="0" err="1" smtClean="0">
                <a:solidFill>
                  <a:schemeClr val="tx1"/>
                </a:solidFill>
                <a:latin typeface="Comic Sans MS" pitchFamily="66" charset="0"/>
              </a:rPr>
              <a:t>варга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» — квадрат; 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  <a:latin typeface="Comic Sans MS" pitchFamily="66" charset="0"/>
              </a:rPr>
              <a:t>гха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»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3-я степень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, от «</a:t>
            </a:r>
            <a:r>
              <a:rPr lang="ru-RU" sz="2400" dirty="0" err="1" smtClean="0">
                <a:solidFill>
                  <a:schemeClr val="tx1"/>
                </a:solidFill>
                <a:latin typeface="Comic Sans MS" pitchFamily="66" charset="0"/>
              </a:rPr>
              <a:t>гхана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» — тело, куб.</a:t>
            </a: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4643446"/>
            <a:ext cx="5500726" cy="192882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Современную запись (например,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</a:t>
            </a:r>
            <a:r>
              <a:rPr lang="ru-RU" sz="2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7</a:t>
            </a:r>
            <a:r>
              <a:rPr lang="ru-RU" sz="28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)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ввёл французский математик 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Рене Декарт 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в 1637 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604" y="357166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Немного истории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1736" y="142853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Запись произведения равных множителей в виде  степени помогает во множестве ситуаций, людям самых различных профессий.</a:t>
            </a:r>
          </a:p>
          <a:p>
            <a:pPr lvl="0" algn="just"/>
            <a:r>
              <a:rPr lang="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Большую радость от изобретения степеней получили астрономы, которые работают с огромными числами. Например,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16" y="242886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24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5338" y="321468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27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5361" name="Picture 1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9085">
            <a:off x="472374" y="4448714"/>
            <a:ext cx="3000396" cy="2250298"/>
          </a:xfrm>
          <a:prstGeom prst="rect">
            <a:avLst/>
          </a:prstGeom>
          <a:noFill/>
        </p:spPr>
      </p:pic>
      <p:pic>
        <p:nvPicPr>
          <p:cNvPr id="15362" name="Picture 2" descr="C:\Users\User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1125">
            <a:off x="5122656" y="4435233"/>
            <a:ext cx="3543326" cy="2214578"/>
          </a:xfrm>
          <a:prstGeom prst="rect">
            <a:avLst/>
          </a:prstGeom>
          <a:noFill/>
        </p:spPr>
      </p:pic>
      <p:pic>
        <p:nvPicPr>
          <p:cNvPr id="9" name="Picture 4" descr="10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1571636" cy="100171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2844" y="2357431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масса Земли </a:t>
            </a:r>
          </a:p>
          <a:p>
            <a:pPr lvl="0"/>
            <a:r>
              <a:rPr lang="ru" sz="2000" dirty="0" smtClean="0">
                <a:latin typeface="Comic Sans MS" pitchFamily="66" charset="0"/>
              </a:rPr>
              <a:t> </a:t>
            </a:r>
            <a:r>
              <a:rPr lang="ru" sz="2000" b="1" dirty="0" smtClean="0">
                <a:latin typeface="Comic Sans MS" pitchFamily="66" charset="0"/>
              </a:rPr>
              <a:t>6.000.000.000.000.000.000.000.000 кг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8" y="2643182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2000" b="1" dirty="0" smtClean="0">
                <a:latin typeface="Comic Sans MS" pitchFamily="66" charset="0"/>
              </a:rPr>
              <a:t>=   6•10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en-US" sz="2000" b="1" dirty="0" smtClean="0">
                <a:latin typeface="Comic Sans MS" pitchFamily="66" charset="0"/>
              </a:rPr>
              <a:t> </a:t>
            </a:r>
            <a:r>
              <a:rPr lang="ru-RU" sz="2000" b="1" dirty="0" smtClean="0">
                <a:latin typeface="Comic Sans MS" pitchFamily="66" charset="0"/>
              </a:rPr>
              <a:t>   кг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3143248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" sz="2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масса Солнца </a:t>
            </a:r>
          </a:p>
          <a:p>
            <a:pPr lvl="0"/>
            <a:r>
              <a:rPr lang="ru" sz="2000" b="1" dirty="0" smtClean="0">
                <a:latin typeface="Comic Sans MS" pitchFamily="66" charset="0"/>
              </a:rPr>
              <a:t>1 983.000.000.000.000.000.000.000.000.000 кг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15140" y="342900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2000" b="1" dirty="0" smtClean="0">
                <a:latin typeface="Comic Sans MS" pitchFamily="66" charset="0"/>
              </a:rPr>
              <a:t>= 1 983•10    кг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209800" y="990600"/>
            <a:ext cx="3674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</a:rPr>
              <a:t>5</a:t>
            </a:r>
            <a:endParaRPr lang="en-US" sz="2800" b="1" dirty="0">
              <a:solidFill>
                <a:srgbClr val="CC0000"/>
              </a:solidFill>
              <a:effectLst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600200" y="11430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819400" y="1524000"/>
            <a:ext cx="4413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Семь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в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пятой</a:t>
            </a:r>
            <a:r>
              <a:rPr lang="ru-RU" sz="2800" dirty="0" smtClean="0">
                <a:solidFill>
                  <a:srgbClr val="CC00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степени»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600200" y="22098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209800" y="19812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700" b="1">
                <a:solidFill>
                  <a:srgbClr val="CC0000"/>
                </a:solidFill>
                <a:effectLst/>
              </a:rPr>
              <a:t>4</a:t>
            </a:r>
            <a:endParaRPr lang="en-US" sz="2700" b="1">
              <a:solidFill>
                <a:srgbClr val="CC0000"/>
              </a:solidFill>
              <a:effectLst/>
            </a:endParaRP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19400" y="2514600"/>
            <a:ext cx="54473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Девять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в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четвертой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степени</a:t>
            </a:r>
            <a:r>
              <a:rPr lang="ru-RU" sz="2800" b="1" dirty="0" smtClean="0">
                <a:latin typeface="Comic Sans MS" pitchFamily="66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1600200" y="3581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2209800" y="33528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700" b="1">
                <a:solidFill>
                  <a:srgbClr val="CC0000"/>
                </a:solidFill>
                <a:effectLst/>
              </a:rPr>
              <a:t>2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819400" y="3657600"/>
            <a:ext cx="4607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Три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во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второй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степени»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819400" y="4114800"/>
            <a:ext cx="47484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ли</a:t>
            </a:r>
            <a:r>
              <a:rPr lang="ru-RU" sz="2800" dirty="0" smtClean="0">
                <a:latin typeface="Comic Sans MS" pitchFamily="66" charset="0"/>
              </a:rPr>
              <a:t> «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Три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3600" i="1" u="sng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 </a:t>
            </a:r>
            <a:r>
              <a:rPr lang="ru-RU" sz="3600" i="1" u="sng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квадрате</a:t>
            </a:r>
            <a:r>
              <a:rPr lang="ru-RU" sz="2800" b="1" i="1" u="sng" dirty="0" smtClean="0">
                <a:latin typeface="Comic Sans MS" pitchFamily="66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600200" y="5105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209800" y="48768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700" b="1">
                <a:solidFill>
                  <a:srgbClr val="CC0000"/>
                </a:solidFill>
                <a:effectLst/>
              </a:rPr>
              <a:t>3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667000" y="5029200"/>
            <a:ext cx="47420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Пять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в</a:t>
            </a:r>
            <a:r>
              <a:rPr lang="en-US" sz="2800" dirty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третьей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степени</a:t>
            </a:r>
            <a:r>
              <a:rPr lang="ru-RU" sz="2800" b="1" dirty="0" smtClean="0">
                <a:latin typeface="Comic Sans MS" pitchFamily="66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819400" y="5410200"/>
            <a:ext cx="37128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или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«</a:t>
            </a:r>
            <a:r>
              <a:rPr lang="ru-RU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Пять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3600" i="1" u="sng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 </a:t>
            </a:r>
            <a:r>
              <a:rPr lang="ru-RU" sz="3600" i="1" u="sng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кубе</a:t>
            </a:r>
            <a:r>
              <a:rPr lang="ru-RU" sz="2800" b="1" i="1" u="sng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2071671" y="155574"/>
            <a:ext cx="55141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Прочитайте степени</a:t>
            </a:r>
            <a:endParaRPr lang="en-US" sz="40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" name="Picture 2" descr="simbol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6663" y="4868863"/>
            <a:ext cx="1374775" cy="1795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/>
      <p:bldP spid="58372" grpId="0"/>
      <p:bldP spid="58373" grpId="0"/>
      <p:bldP spid="58374" grpId="0"/>
      <p:bldP spid="58375" grpId="0"/>
      <p:bldP spid="58376" grpId="0"/>
      <p:bldP spid="58377" grpId="0"/>
      <p:bldP spid="58378" grpId="0"/>
      <p:bldP spid="58379" grpId="0"/>
      <p:bldP spid="58380" grpId="0"/>
      <p:bldP spid="58381" grpId="0"/>
      <p:bldP spid="58382" grpId="0"/>
      <p:bldP spid="58383" grpId="0"/>
      <p:bldP spid="583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500166" y="2500306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66FF"/>
                </a:solidFill>
              </a:rPr>
              <a:t>3 </a:t>
            </a:r>
            <a:r>
              <a:rPr lang="en-US" sz="3600" b="1" dirty="0">
                <a:solidFill>
                  <a:srgbClr val="0066FF"/>
                </a:solidFill>
                <a:cs typeface="Arial" charset="0"/>
              </a:rPr>
              <a:t>·</a:t>
            </a:r>
            <a:r>
              <a:rPr lang="ru-RU" sz="3600" b="1" dirty="0">
                <a:solidFill>
                  <a:srgbClr val="0066FF"/>
                </a:solidFill>
                <a:cs typeface="Arial" charset="0"/>
              </a:rPr>
              <a:t> 3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3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3 =</a:t>
            </a:r>
            <a:endParaRPr lang="en-US" sz="3600" b="1" dirty="0">
              <a:solidFill>
                <a:srgbClr val="0066FF"/>
              </a:solidFill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714744" y="2500306"/>
            <a:ext cx="2303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</a:rPr>
              <a:t>3</a:t>
            </a:r>
            <a:r>
              <a:rPr lang="ru-RU" sz="3600" b="1" baseline="30000" dirty="0">
                <a:solidFill>
                  <a:srgbClr val="0066FF"/>
                </a:solidFill>
              </a:rPr>
              <a:t>4</a:t>
            </a:r>
            <a:r>
              <a:rPr lang="ru-RU" sz="3600" b="1" dirty="0">
                <a:solidFill>
                  <a:srgbClr val="0066FF"/>
                </a:solidFill>
              </a:rPr>
              <a:t> = 81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1500166" y="3429000"/>
            <a:ext cx="2308221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</a:rPr>
              <a:t>5 </a:t>
            </a:r>
            <a:r>
              <a:rPr lang="en-US" sz="3600" b="1" dirty="0">
                <a:solidFill>
                  <a:srgbClr val="0066FF"/>
                </a:solidFill>
                <a:cs typeface="Arial" charset="0"/>
              </a:rPr>
              <a:t>·</a:t>
            </a:r>
            <a:r>
              <a:rPr lang="ru-RU" sz="3600" b="1" dirty="0">
                <a:solidFill>
                  <a:srgbClr val="0066FF"/>
                </a:solidFill>
                <a:cs typeface="Arial" charset="0"/>
              </a:rPr>
              <a:t> 5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5 =</a:t>
            </a:r>
            <a:endParaRPr lang="en-US" sz="3600" b="1" dirty="0">
              <a:solidFill>
                <a:srgbClr val="0066FF"/>
              </a:solidFill>
            </a:endParaRP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3286116" y="3429000"/>
            <a:ext cx="201771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</a:rPr>
              <a:t>5</a:t>
            </a:r>
            <a:r>
              <a:rPr lang="ru-RU" sz="3600" b="1" baseline="30000" dirty="0">
                <a:solidFill>
                  <a:srgbClr val="0066FF"/>
                </a:solidFill>
              </a:rPr>
              <a:t>3</a:t>
            </a:r>
            <a:r>
              <a:rPr lang="ru-RU" sz="3600" b="1" dirty="0">
                <a:solidFill>
                  <a:srgbClr val="0066FF"/>
                </a:solidFill>
              </a:rPr>
              <a:t> = 125</a:t>
            </a: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1500166" y="4214818"/>
            <a:ext cx="403542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</a:rPr>
              <a:t>2 </a:t>
            </a:r>
            <a:r>
              <a:rPr lang="en-US" sz="3600" b="1" dirty="0">
                <a:solidFill>
                  <a:srgbClr val="0066FF"/>
                </a:solidFill>
                <a:cs typeface="Arial" charset="0"/>
              </a:rPr>
              <a:t>·</a:t>
            </a:r>
            <a:r>
              <a:rPr lang="ru-RU" sz="3600" b="1" dirty="0">
                <a:solidFill>
                  <a:srgbClr val="0066FF"/>
                </a:solidFill>
                <a:cs typeface="Arial" charset="0"/>
              </a:rPr>
              <a:t> 2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2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2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2 </a:t>
            </a:r>
            <a:r>
              <a:rPr lang="en-US" sz="3600" b="1" dirty="0">
                <a:solidFill>
                  <a:srgbClr val="0066FF"/>
                </a:solidFill>
              </a:rPr>
              <a:t>·</a:t>
            </a:r>
            <a:r>
              <a:rPr lang="ru-RU" sz="3600" b="1" dirty="0">
                <a:solidFill>
                  <a:srgbClr val="0066FF"/>
                </a:solidFill>
              </a:rPr>
              <a:t> 2 =</a:t>
            </a:r>
            <a:endParaRPr lang="en-US" sz="3600" b="1" dirty="0">
              <a:solidFill>
                <a:srgbClr val="0066FF"/>
              </a:solidFill>
            </a:endParaRP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4929190" y="4214818"/>
            <a:ext cx="194627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</a:rPr>
              <a:t>2</a:t>
            </a:r>
            <a:r>
              <a:rPr lang="ru-RU" sz="3600" b="1" baseline="30000" dirty="0">
                <a:solidFill>
                  <a:srgbClr val="0066FF"/>
                </a:solidFill>
              </a:rPr>
              <a:t>6</a:t>
            </a:r>
            <a:r>
              <a:rPr lang="ru-RU" sz="3600" b="1" dirty="0">
                <a:solidFill>
                  <a:srgbClr val="0066FF"/>
                </a:solidFill>
              </a:rPr>
              <a:t> = 64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428604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Представьте произведение в виде степени, назовите показатель и основание степени,  вычислите </a:t>
            </a:r>
            <a:endParaRPr lang="ru-RU" sz="3200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Picture 2" descr="simbol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857760"/>
            <a:ext cx="1374775" cy="1795462"/>
          </a:xfrm>
          <a:prstGeom prst="rect">
            <a:avLst/>
          </a:prstGeom>
          <a:noFill/>
        </p:spPr>
      </p:pic>
      <p:pic>
        <p:nvPicPr>
          <p:cNvPr id="11" name="Picture 4" descr="hasestif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285992"/>
            <a:ext cx="2179912" cy="35845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/>
      <p:bldP spid="96262" grpId="0"/>
      <p:bldP spid="96263" grpId="0"/>
      <p:bldP spid="96266" grpId="0"/>
      <p:bldP spid="9626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0" name="Picture 14" descr="32451c80e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2857488" cy="2786059"/>
          </a:xfrm>
          <a:prstGeom prst="rect">
            <a:avLst/>
          </a:prstGeom>
          <a:noFill/>
        </p:spPr>
      </p:pic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3000364" y="132678"/>
            <a:ext cx="50403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Минутка физкультуры!</a:t>
            </a:r>
            <a:endParaRPr lang="ru-RU" sz="4000" b="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0364" y="1844824"/>
            <a:ext cx="58921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Comic Sans MS" panose="030F0702030302020204" pitchFamily="66" charset="0"/>
              </a:rPr>
              <a:t>Из -за парт мы выйдем дружно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Но шуметь совсем не нужно,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Встали прямо, ноги вместе,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Поворот кругом, на месте.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Хлопнем пару раз в ладошки.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И потопаем немножко.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А теперь представим, детки,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Будто руки наши – ветки.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Покачаем ими дружно,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Словно ветер дует южный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Ветер стих. Вздохнули дружно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Нам урок продолжить нужно.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Подравнялись, тихо сели</a:t>
            </a:r>
          </a:p>
          <a:p>
            <a:r>
              <a:rPr lang="ru-RU" sz="2000" b="1" dirty="0">
                <a:latin typeface="Comic Sans MS" panose="030F0702030302020204" pitchFamily="66" charset="0"/>
              </a:rPr>
              <a:t>И на доску посмотрели.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09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Восстановите цепочку вычислений</a:t>
            </a:r>
          </a:p>
        </p:txBody>
      </p:sp>
      <p:sp>
        <p:nvSpPr>
          <p:cNvPr id="65557" name="Oval 21"/>
          <p:cNvSpPr>
            <a:spLocks noChangeArrowheads="1"/>
          </p:cNvSpPr>
          <p:nvPr/>
        </p:nvSpPr>
        <p:spPr bwMode="auto">
          <a:xfrm>
            <a:off x="3929058" y="1928802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58" name="Oval 22"/>
          <p:cNvSpPr>
            <a:spLocks noChangeArrowheads="1"/>
          </p:cNvSpPr>
          <p:nvPr/>
        </p:nvSpPr>
        <p:spPr bwMode="auto">
          <a:xfrm>
            <a:off x="3962400" y="44196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79" name="AutoShape 43"/>
          <p:cNvSpPr>
            <a:spLocks noChangeArrowheads="1"/>
          </p:cNvSpPr>
          <p:nvPr/>
        </p:nvSpPr>
        <p:spPr bwMode="auto">
          <a:xfrm rot="-1545570">
            <a:off x="2895600" y="1524000"/>
            <a:ext cx="1214438" cy="733425"/>
          </a:xfrm>
          <a:prstGeom prst="curvedDown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0" name="AutoShape 44"/>
          <p:cNvSpPr>
            <a:spLocks noChangeArrowheads="1"/>
          </p:cNvSpPr>
          <p:nvPr/>
        </p:nvSpPr>
        <p:spPr bwMode="auto">
          <a:xfrm rot="1775315">
            <a:off x="5029200" y="1676400"/>
            <a:ext cx="1214438" cy="733425"/>
          </a:xfrm>
          <a:prstGeom prst="curvedDown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1" name="AutoShape 45"/>
          <p:cNvSpPr>
            <a:spLocks noChangeArrowheads="1"/>
          </p:cNvSpPr>
          <p:nvPr/>
        </p:nvSpPr>
        <p:spPr bwMode="auto">
          <a:xfrm rot="9564129">
            <a:off x="4724400" y="5105400"/>
            <a:ext cx="1295400" cy="733425"/>
          </a:xfrm>
          <a:prstGeom prst="curvedDownArrow">
            <a:avLst>
              <a:gd name="adj1" fmla="val 35325"/>
              <a:gd name="adj2" fmla="val 70649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2" name="AutoShape 46"/>
          <p:cNvSpPr>
            <a:spLocks noChangeArrowheads="1"/>
          </p:cNvSpPr>
          <p:nvPr/>
        </p:nvSpPr>
        <p:spPr bwMode="auto">
          <a:xfrm rot="5400000">
            <a:off x="5981700" y="3314700"/>
            <a:ext cx="1295400" cy="762000"/>
          </a:xfrm>
          <a:prstGeom prst="curvedDownArrow">
            <a:avLst>
              <a:gd name="adj1" fmla="val 34000"/>
              <a:gd name="adj2" fmla="val 68000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3" name="AutoShape 47"/>
          <p:cNvSpPr>
            <a:spLocks noChangeArrowheads="1"/>
          </p:cNvSpPr>
          <p:nvPr/>
        </p:nvSpPr>
        <p:spPr bwMode="auto">
          <a:xfrm rot="16200000">
            <a:off x="1562100" y="3162300"/>
            <a:ext cx="1371600" cy="838200"/>
          </a:xfrm>
          <a:prstGeom prst="curvedDownArrow">
            <a:avLst>
              <a:gd name="adj1" fmla="val 32727"/>
              <a:gd name="adj2" fmla="val 65455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4" name="AutoShape 48"/>
          <p:cNvSpPr>
            <a:spLocks noChangeArrowheads="1"/>
          </p:cNvSpPr>
          <p:nvPr/>
        </p:nvSpPr>
        <p:spPr bwMode="auto">
          <a:xfrm rot="12461272">
            <a:off x="2743200" y="5029200"/>
            <a:ext cx="1371600" cy="838200"/>
          </a:xfrm>
          <a:prstGeom prst="curvedDownArrow">
            <a:avLst>
              <a:gd name="adj1" fmla="val 32727"/>
              <a:gd name="adj2" fmla="val 65455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5" name="Oval 49"/>
          <p:cNvSpPr>
            <a:spLocks noChangeArrowheads="1"/>
          </p:cNvSpPr>
          <p:nvPr/>
        </p:nvSpPr>
        <p:spPr bwMode="auto">
          <a:xfrm>
            <a:off x="5181600" y="25908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6" name="Oval 50"/>
          <p:cNvSpPr>
            <a:spLocks noChangeArrowheads="1"/>
          </p:cNvSpPr>
          <p:nvPr/>
        </p:nvSpPr>
        <p:spPr bwMode="auto">
          <a:xfrm>
            <a:off x="5181600" y="38862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7" name="Oval 51"/>
          <p:cNvSpPr>
            <a:spLocks noChangeArrowheads="1"/>
          </p:cNvSpPr>
          <p:nvPr/>
        </p:nvSpPr>
        <p:spPr bwMode="auto">
          <a:xfrm>
            <a:off x="2743200" y="38862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8" name="Oval 52"/>
          <p:cNvSpPr>
            <a:spLocks noChangeArrowheads="1"/>
          </p:cNvSpPr>
          <p:nvPr/>
        </p:nvSpPr>
        <p:spPr bwMode="auto">
          <a:xfrm>
            <a:off x="2741613" y="2633663"/>
            <a:ext cx="992187" cy="88106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</a:t>
            </a:r>
          </a:p>
        </p:txBody>
      </p:sp>
      <p:sp>
        <p:nvSpPr>
          <p:cNvPr id="65589" name="Rectangle 53"/>
          <p:cNvSpPr>
            <a:spLocks noChangeArrowheads="1"/>
          </p:cNvSpPr>
          <p:nvPr/>
        </p:nvSpPr>
        <p:spPr bwMode="auto">
          <a:xfrm>
            <a:off x="2590800" y="1219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+9</a:t>
            </a:r>
          </a:p>
        </p:txBody>
      </p:sp>
      <p:sp>
        <p:nvSpPr>
          <p:cNvPr id="65590" name="Rectangle 54"/>
          <p:cNvSpPr>
            <a:spLocks noChangeArrowheads="1"/>
          </p:cNvSpPr>
          <p:nvPr/>
        </p:nvSpPr>
        <p:spPr bwMode="auto">
          <a:xfrm>
            <a:off x="5638800" y="1219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:3</a:t>
            </a:r>
          </a:p>
        </p:txBody>
      </p:sp>
      <p:sp>
        <p:nvSpPr>
          <p:cNvPr id="65591" name="Rectangle 55"/>
          <p:cNvSpPr>
            <a:spLocks noChangeArrowheads="1"/>
          </p:cNvSpPr>
          <p:nvPr/>
        </p:nvSpPr>
        <p:spPr bwMode="auto">
          <a:xfrm>
            <a:off x="6858000" y="32766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-15</a:t>
            </a:r>
          </a:p>
        </p:txBody>
      </p:sp>
      <p:sp>
        <p:nvSpPr>
          <p:cNvPr id="65592" name="Rectangle 56"/>
          <p:cNvSpPr>
            <a:spLocks noChangeArrowheads="1"/>
          </p:cNvSpPr>
          <p:nvPr/>
        </p:nvSpPr>
        <p:spPr bwMode="auto">
          <a:xfrm>
            <a:off x="5486400" y="5638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*12</a:t>
            </a:r>
          </a:p>
        </p:txBody>
      </p:sp>
      <p:sp>
        <p:nvSpPr>
          <p:cNvPr id="65593" name="Rectangle 57"/>
          <p:cNvSpPr>
            <a:spLocks noChangeArrowheads="1"/>
          </p:cNvSpPr>
          <p:nvPr/>
        </p:nvSpPr>
        <p:spPr bwMode="auto">
          <a:xfrm>
            <a:off x="2438400" y="5638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:2</a:t>
            </a:r>
          </a:p>
        </p:txBody>
      </p:sp>
      <p:sp>
        <p:nvSpPr>
          <p:cNvPr id="65594" name="Rectangle 58"/>
          <p:cNvSpPr>
            <a:spLocks noChangeArrowheads="1"/>
          </p:cNvSpPr>
          <p:nvPr/>
        </p:nvSpPr>
        <p:spPr bwMode="auto">
          <a:xfrm>
            <a:off x="914400" y="3352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+12</a:t>
            </a:r>
          </a:p>
        </p:txBody>
      </p:sp>
      <p:sp>
        <p:nvSpPr>
          <p:cNvPr id="65597" name="Rectangle 61"/>
          <p:cNvSpPr>
            <a:spLocks noChangeArrowheads="1"/>
          </p:cNvSpPr>
          <p:nvPr/>
        </p:nvSpPr>
        <p:spPr bwMode="auto">
          <a:xfrm>
            <a:off x="4114800" y="20574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598" name="Rectangle 62"/>
          <p:cNvSpPr>
            <a:spLocks noChangeArrowheads="1"/>
          </p:cNvSpPr>
          <p:nvPr/>
        </p:nvSpPr>
        <p:spPr bwMode="auto">
          <a:xfrm>
            <a:off x="5334000" y="2743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599" name="Rectangle 63"/>
          <p:cNvSpPr>
            <a:spLocks noChangeArrowheads="1"/>
          </p:cNvSpPr>
          <p:nvPr/>
        </p:nvSpPr>
        <p:spPr bwMode="auto">
          <a:xfrm>
            <a:off x="53340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600" name="Rectangle 64"/>
          <p:cNvSpPr>
            <a:spLocks noChangeArrowheads="1"/>
          </p:cNvSpPr>
          <p:nvPr/>
        </p:nvSpPr>
        <p:spPr bwMode="auto">
          <a:xfrm>
            <a:off x="4114800" y="45720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601" name="Rectangle 65"/>
          <p:cNvSpPr>
            <a:spLocks noChangeArrowheads="1"/>
          </p:cNvSpPr>
          <p:nvPr/>
        </p:nvSpPr>
        <p:spPr bwMode="auto">
          <a:xfrm>
            <a:off x="28194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9058" y="207167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600" dirty="0" smtClean="0">
                <a:solidFill>
                  <a:srgbClr val="660066"/>
                </a:solidFill>
              </a:rPr>
              <a:t>69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14810" y="2000241"/>
            <a:ext cx="4286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500694" y="2714620"/>
            <a:ext cx="3571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4071942"/>
            <a:ext cx="5715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86380" y="2786058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600" dirty="0" smtClean="0">
                <a:solidFill>
                  <a:srgbClr val="660066"/>
                </a:solidFill>
              </a:rPr>
              <a:t>23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00694" y="4071942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8</a:t>
            </a:r>
          </a:p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214810" y="4500570"/>
            <a:ext cx="50006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143372" y="450057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96</a:t>
            </a: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2857488" y="4000504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57488" y="4000504"/>
            <a:ext cx="85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48</a:t>
            </a:r>
          </a:p>
          <a:p>
            <a:endParaRPr lang="ru-RU" dirty="0"/>
          </a:p>
        </p:txBody>
      </p:sp>
      <p:pic>
        <p:nvPicPr>
          <p:cNvPr id="37" name="Picture 2" descr="simbol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5286388"/>
            <a:ext cx="1076326" cy="1405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5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  <p:bldP spid="65557" grpId="0" build="allAtOnce" animBg="1"/>
      <p:bldP spid="65558" grpId="0" animBg="1"/>
      <p:bldP spid="65579" grpId="0" animBg="1"/>
      <p:bldP spid="65580" grpId="0" animBg="1"/>
      <p:bldP spid="65581" grpId="0" animBg="1"/>
      <p:bldP spid="65582" grpId="0" animBg="1"/>
      <p:bldP spid="65583" grpId="0" animBg="1"/>
      <p:bldP spid="65584" grpId="0" animBg="1"/>
      <p:bldP spid="65585" grpId="0" animBg="1"/>
      <p:bldP spid="65586" grpId="0" animBg="1"/>
      <p:bldP spid="65587" grpId="0" animBg="1"/>
      <p:bldP spid="65588" grpId="0" animBg="1"/>
      <p:bldP spid="65589" grpId="0"/>
      <p:bldP spid="65590" grpId="0"/>
      <p:bldP spid="65591" grpId="0"/>
      <p:bldP spid="65592" grpId="0"/>
      <p:bldP spid="65593" grpId="0"/>
      <p:bldP spid="65594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36" y="214290"/>
            <a:ext cx="6392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D5F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Выполните </a:t>
            </a:r>
          </a:p>
          <a:p>
            <a:pPr algn="ctr"/>
            <a:r>
              <a:rPr lang="ru-RU" sz="4000" b="1" dirty="0" smtClean="0">
                <a:solidFill>
                  <a:srgbClr val="1D5F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тренировочные </a:t>
            </a:r>
            <a:r>
              <a:rPr lang="ru-RU" sz="4000" b="1" dirty="0" smtClean="0">
                <a:solidFill>
                  <a:srgbClr val="1D5F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задания</a:t>
            </a:r>
            <a:endParaRPr lang="ru-RU" sz="4000" b="1" dirty="0">
              <a:solidFill>
                <a:srgbClr val="1D5F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" name="Picture 3" descr="detia-74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0514" cy="2143116"/>
          </a:xfrm>
          <a:prstGeom prst="rect">
            <a:avLst/>
          </a:prstGeom>
          <a:noFill/>
        </p:spPr>
      </p:pic>
      <p:pic>
        <p:nvPicPr>
          <p:cNvPr id="9" name="Picture 2" descr="simbol0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9225" y="4786322"/>
            <a:ext cx="1374775" cy="1795462"/>
          </a:xfrm>
          <a:prstGeom prst="rect">
            <a:avLst/>
          </a:prstGeom>
          <a:noFill/>
        </p:spPr>
      </p:pic>
      <p:pic>
        <p:nvPicPr>
          <p:cNvPr id="12" name="Picture 7" descr="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86322"/>
            <a:ext cx="1785950" cy="16174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07257" y="2907694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5"/>
              </a:rPr>
              <a:t>Математика - Российская электронная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5"/>
              </a:rPr>
              <a:t>школа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429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/>
                </a:solidFill>
                <a:latin typeface="Comic Sans MS" pitchFamily="66" charset="0"/>
              </a:rPr>
              <a:t>1.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Куб числа – это:</a:t>
            </a:r>
          </a:p>
          <a:p>
            <a:r>
              <a:rPr lang="ru-RU" sz="2400" b="1" dirty="0" smtClean="0">
                <a:latin typeface="Comic Sans MS" pitchFamily="66" charset="0"/>
              </a:rPr>
              <a:t>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А)</a:t>
            </a:r>
            <a:r>
              <a:rPr lang="ru-RU" sz="2400" b="1" dirty="0" smtClean="0">
                <a:latin typeface="Comic Sans MS" pitchFamily="66" charset="0"/>
              </a:rPr>
              <a:t> произведение трех одинаковых чисел</a:t>
            </a:r>
          </a:p>
          <a:p>
            <a:r>
              <a:rPr lang="ru-RU" sz="2400" b="1" dirty="0" smtClean="0">
                <a:latin typeface="Comic Sans MS" pitchFamily="66" charset="0"/>
              </a:rPr>
              <a:t>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Б)</a:t>
            </a:r>
            <a:r>
              <a:rPr lang="ru-RU" sz="2400" b="1" dirty="0" smtClean="0">
                <a:latin typeface="Comic Sans MS" pitchFamily="66" charset="0"/>
              </a:rPr>
              <a:t> сумма трех одинаковых чисел</a:t>
            </a:r>
          </a:p>
          <a:p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  В)</a:t>
            </a:r>
            <a:r>
              <a:rPr lang="ru-RU" sz="2400" b="1" dirty="0" smtClean="0">
                <a:latin typeface="Comic Sans MS" pitchFamily="66" charset="0"/>
              </a:rPr>
              <a:t> сумма двух чисел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2.</a:t>
            </a:r>
            <a:r>
              <a:rPr lang="ru-RU" sz="2400" b="1" dirty="0" smtClean="0">
                <a:latin typeface="Comic Sans MS" pitchFamily="66" charset="0"/>
              </a:rPr>
              <a:t> Числовое значение выражения 6² равно:</a:t>
            </a:r>
          </a:p>
          <a:p>
            <a:r>
              <a:rPr lang="ru-RU" sz="2400" b="1" dirty="0" smtClean="0">
                <a:latin typeface="Comic Sans MS" pitchFamily="66" charset="0"/>
              </a:rPr>
              <a:t>  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А)</a:t>
            </a:r>
            <a:r>
              <a:rPr lang="ru-RU" sz="2400" b="1" dirty="0" smtClean="0">
                <a:latin typeface="Comic Sans MS" pitchFamily="66" charset="0"/>
              </a:rPr>
              <a:t> 12,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Б)</a:t>
            </a:r>
            <a:r>
              <a:rPr lang="ru-RU" sz="2400" b="1" dirty="0" smtClean="0">
                <a:latin typeface="Comic Sans MS" pitchFamily="66" charset="0"/>
              </a:rPr>
              <a:t> 36,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В)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8. 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3.</a:t>
            </a:r>
            <a:r>
              <a:rPr lang="ru-RU" sz="2400" b="1" dirty="0" smtClean="0">
                <a:latin typeface="Comic Sans MS" pitchFamily="66" charset="0"/>
              </a:rPr>
              <a:t> Числовое значение выражения 4³ равно:</a:t>
            </a:r>
          </a:p>
          <a:p>
            <a:r>
              <a:rPr lang="ru-RU" sz="2400" b="1" dirty="0" smtClean="0">
                <a:latin typeface="Comic Sans MS" pitchFamily="66" charset="0"/>
              </a:rPr>
              <a:t>  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А)</a:t>
            </a:r>
            <a:r>
              <a:rPr lang="ru-RU" sz="2400" b="1" dirty="0" smtClean="0">
                <a:latin typeface="Comic Sans MS" pitchFamily="66" charset="0"/>
              </a:rPr>
              <a:t> 12,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Б)</a:t>
            </a:r>
            <a:r>
              <a:rPr lang="ru-RU" sz="2400" b="1" dirty="0" smtClean="0">
                <a:latin typeface="Comic Sans MS" pitchFamily="66" charset="0"/>
              </a:rPr>
              <a:t> 16,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В)</a:t>
            </a:r>
            <a:r>
              <a:rPr lang="ru-RU" sz="2400" b="1" dirty="0" smtClean="0">
                <a:latin typeface="Comic Sans MS" pitchFamily="66" charset="0"/>
              </a:rPr>
              <a:t> 64.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4.</a:t>
            </a:r>
            <a:r>
              <a:rPr lang="ru-RU" sz="2400" b="1" dirty="0" smtClean="0">
                <a:latin typeface="Comic Sans MS" pitchFamily="66" charset="0"/>
              </a:rPr>
              <a:t> Выражение 5 + 5 + 5 означает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 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А)</a:t>
            </a:r>
            <a:r>
              <a:rPr lang="ru-RU" sz="2400" b="1" dirty="0" smtClean="0">
                <a:latin typeface="Comic Sans MS" pitchFamily="66" charset="0"/>
              </a:rPr>
              <a:t> 5³,    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Б)</a:t>
            </a:r>
            <a:r>
              <a:rPr lang="ru-RU" sz="2400" b="1" dirty="0" smtClean="0">
                <a:latin typeface="Comic Sans MS" pitchFamily="66" charset="0"/>
              </a:rPr>
              <a:t> 5 + 3,   </a:t>
            </a:r>
            <a:r>
              <a:rPr lang="ru-RU" sz="2400" b="1" dirty="0" smtClean="0">
                <a:solidFill>
                  <a:srgbClr val="990099"/>
                </a:solidFill>
                <a:latin typeface="Comic Sans MS" pitchFamily="66" charset="0"/>
              </a:rPr>
              <a:t>В)</a:t>
            </a:r>
            <a:r>
              <a:rPr lang="ru-RU" sz="2400" b="1" dirty="0" smtClean="0">
                <a:latin typeface="Comic Sans MS" pitchFamily="66" charset="0"/>
              </a:rPr>
              <a:t> 5 · 3.</a:t>
            </a:r>
          </a:p>
          <a:p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Picture 5" descr="shkolnye_kartinki_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4075" y="4918075"/>
            <a:ext cx="1939925" cy="1939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0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Тест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5429264"/>
          <a:ext cx="678660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744"/>
                <a:gridCol w="888785"/>
                <a:gridCol w="820417"/>
                <a:gridCol w="888785"/>
                <a:gridCol w="701878"/>
              </a:tblGrid>
              <a:tr h="1428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Номер задания</a:t>
                      </a:r>
                      <a:endParaRPr lang="ru-RU" sz="2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2</a:t>
                      </a:r>
                      <a:endParaRPr lang="ru-RU" sz="2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Comic Sans MS" pitchFamily="66" charset="0"/>
                        </a:rPr>
                        <a:t>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Правильный ответ</a:t>
                      </a:r>
                      <a:endParaRPr lang="ru-RU" sz="2400" b="1" dirty="0">
                        <a:solidFill>
                          <a:srgbClr val="99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А</a:t>
                      </a:r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Б</a:t>
                      </a:r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В</a:t>
                      </a:r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990099"/>
                          </a:solidFill>
                          <a:latin typeface="Comic Sans MS" pitchFamily="66" charset="0"/>
                        </a:rPr>
                        <a:t>В</a:t>
                      </a:r>
                      <a:endParaRPr lang="ru-RU" sz="2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57290" y="4643446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Проверьте тест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143000" y="2438400"/>
            <a:ext cx="2030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это</a:t>
            </a: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762000" y="2438400"/>
            <a:ext cx="253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Основание</a:t>
            </a:r>
            <a:endParaRPr lang="en-US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 flipV="1">
            <a:off x="3124200" y="1828800"/>
            <a:ext cx="10414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2590800" y="228600"/>
            <a:ext cx="44021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Подведем итоги</a:t>
            </a:r>
            <a:endParaRPr lang="en-US" sz="40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6019800" y="25146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это</a:t>
            </a:r>
            <a:r>
              <a:rPr 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791200" y="2514600"/>
            <a:ext cx="2652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Показатель</a:t>
            </a:r>
            <a:endParaRPr lang="en-US" sz="36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 flipH="1" flipV="1">
            <a:off x="4953000" y="1447800"/>
            <a:ext cx="182880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9885" name="Text Box 13"/>
          <p:cNvSpPr txBox="1">
            <a:spLocks noChangeArrowheads="1"/>
          </p:cNvSpPr>
          <p:nvPr/>
        </p:nvSpPr>
        <p:spPr bwMode="auto">
          <a:xfrm>
            <a:off x="2971800" y="3429000"/>
            <a:ext cx="34686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8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=3*3*3*3*3*3*3</a:t>
            </a:r>
            <a:endParaRPr lang="en-US" sz="36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2438400" y="4267200"/>
            <a:ext cx="4383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660066"/>
                </a:solidFill>
                <a:effectLst/>
              </a:rPr>
              <a:t>“</a:t>
            </a:r>
            <a:r>
              <a:rPr lang="ru-RU" sz="2800">
                <a:solidFill>
                  <a:srgbClr val="660066"/>
                </a:solidFill>
                <a:effectLst/>
              </a:rPr>
              <a:t>Три</a:t>
            </a:r>
            <a:r>
              <a:rPr lang="en-US" sz="2800">
                <a:solidFill>
                  <a:srgbClr val="660066"/>
                </a:solidFill>
                <a:effectLst/>
              </a:rPr>
              <a:t> </a:t>
            </a:r>
            <a:r>
              <a:rPr lang="ru-RU" sz="2800">
                <a:solidFill>
                  <a:srgbClr val="660066"/>
                </a:solidFill>
                <a:effectLst/>
              </a:rPr>
              <a:t>в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седьмой степени</a:t>
            </a:r>
            <a:r>
              <a:rPr lang="en-US" sz="2800">
                <a:solidFill>
                  <a:srgbClr val="660066"/>
                </a:solidFill>
                <a:effectLst/>
              </a:rPr>
              <a:t>”</a:t>
            </a: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2438400" y="4953000"/>
            <a:ext cx="2163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660066"/>
                </a:solidFill>
                <a:effectLst/>
              </a:rPr>
              <a:t>“</a:t>
            </a:r>
            <a:r>
              <a:rPr lang="ru-RU" sz="2800">
                <a:solidFill>
                  <a:srgbClr val="660066"/>
                </a:solidFill>
                <a:effectLst/>
              </a:rPr>
              <a:t>Три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кубе</a:t>
            </a:r>
            <a:r>
              <a:rPr lang="en-US" sz="2800">
                <a:solidFill>
                  <a:srgbClr val="660066"/>
                </a:solidFill>
                <a:effectLst/>
              </a:rPr>
              <a:t>”</a:t>
            </a: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2438400" y="5791200"/>
            <a:ext cx="3060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660066"/>
                </a:solidFill>
                <a:effectLst/>
              </a:rPr>
              <a:t>“</a:t>
            </a:r>
            <a:r>
              <a:rPr lang="ru-RU" sz="2800">
                <a:solidFill>
                  <a:srgbClr val="660066"/>
                </a:solidFill>
                <a:effectLst/>
              </a:rPr>
              <a:t>Три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ru-RU" sz="2800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квадрате</a:t>
            </a:r>
            <a:r>
              <a:rPr lang="en-US" sz="2800">
                <a:solidFill>
                  <a:srgbClr val="660066"/>
                </a:solidFill>
                <a:effectLst/>
              </a:rPr>
              <a:t>”</a:t>
            </a:r>
          </a:p>
        </p:txBody>
      </p:sp>
      <p:grpSp>
        <p:nvGrpSpPr>
          <p:cNvPr id="2" name="Group 22"/>
          <p:cNvGrpSpPr>
            <a:grpSpLocks noChangeAspect="1"/>
          </p:cNvGrpSpPr>
          <p:nvPr/>
        </p:nvGrpSpPr>
        <p:grpSpPr bwMode="auto">
          <a:xfrm>
            <a:off x="3962400" y="838200"/>
            <a:ext cx="1314450" cy="1504950"/>
            <a:chOff x="915" y="657"/>
            <a:chExt cx="828" cy="948"/>
          </a:xfrm>
        </p:grpSpPr>
        <p:sp>
          <p:nvSpPr>
            <p:cNvPr id="79893" name="AutoShape 21"/>
            <p:cNvSpPr>
              <a:spLocks noChangeAspect="1" noChangeArrowheads="1" noTextEdit="1"/>
            </p:cNvSpPr>
            <p:nvPr/>
          </p:nvSpPr>
          <p:spPr bwMode="auto">
            <a:xfrm>
              <a:off x="915" y="657"/>
              <a:ext cx="828" cy="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895" name="Rectangle 23"/>
            <p:cNvSpPr>
              <a:spLocks noChangeArrowheads="1"/>
            </p:cNvSpPr>
            <p:nvPr/>
          </p:nvSpPr>
          <p:spPr bwMode="auto">
            <a:xfrm>
              <a:off x="1054" y="880"/>
              <a:ext cx="33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7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896" name="Rectangle 24"/>
            <p:cNvSpPr>
              <a:spLocks noChangeArrowheads="1"/>
            </p:cNvSpPr>
            <p:nvPr/>
          </p:nvSpPr>
          <p:spPr bwMode="auto">
            <a:xfrm>
              <a:off x="1032" y="857"/>
              <a:ext cx="33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7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897" name="Rectangle 25"/>
            <p:cNvSpPr>
              <a:spLocks noChangeArrowheads="1"/>
            </p:cNvSpPr>
            <p:nvPr/>
          </p:nvSpPr>
          <p:spPr bwMode="auto">
            <a:xfrm>
              <a:off x="1374" y="728"/>
              <a:ext cx="236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300" b="1">
                  <a:solidFill>
                    <a:srgbClr val="FF0000"/>
                  </a:solidFill>
                  <a:effectLst/>
                </a:rPr>
                <a:t>7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" name="Group 32"/>
          <p:cNvGrpSpPr>
            <a:grpSpLocks noChangeAspect="1"/>
          </p:cNvGrpSpPr>
          <p:nvPr/>
        </p:nvGrpSpPr>
        <p:grpSpPr bwMode="auto">
          <a:xfrm>
            <a:off x="2514600" y="3200400"/>
            <a:ext cx="793750" cy="908050"/>
            <a:chOff x="1603" y="2225"/>
            <a:chExt cx="500" cy="572"/>
          </a:xfrm>
        </p:grpSpPr>
        <p:sp>
          <p:nvSpPr>
            <p:cNvPr id="79903" name="AutoShape 31"/>
            <p:cNvSpPr>
              <a:spLocks noChangeAspect="1" noChangeArrowheads="1" noTextEdit="1"/>
            </p:cNvSpPr>
            <p:nvPr/>
          </p:nvSpPr>
          <p:spPr bwMode="auto">
            <a:xfrm>
              <a:off x="1603" y="2225"/>
              <a:ext cx="500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905" name="Rectangle 33"/>
            <p:cNvSpPr>
              <a:spLocks noChangeArrowheads="1"/>
            </p:cNvSpPr>
            <p:nvPr/>
          </p:nvSpPr>
          <p:spPr bwMode="auto">
            <a:xfrm>
              <a:off x="1687" y="2359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06" name="Rectangle 34"/>
            <p:cNvSpPr>
              <a:spLocks noChangeArrowheads="1"/>
            </p:cNvSpPr>
            <p:nvPr/>
          </p:nvSpPr>
          <p:spPr bwMode="auto">
            <a:xfrm>
              <a:off x="1673" y="2345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07" name="Rectangle 35"/>
            <p:cNvSpPr>
              <a:spLocks noChangeArrowheads="1"/>
            </p:cNvSpPr>
            <p:nvPr/>
          </p:nvSpPr>
          <p:spPr bwMode="auto">
            <a:xfrm>
              <a:off x="1880" y="2269"/>
              <a:ext cx="1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2800" b="1">
                  <a:solidFill>
                    <a:srgbClr val="FF0000"/>
                  </a:solidFill>
                  <a:effectLst/>
                </a:rPr>
                <a:t>7</a:t>
              </a:r>
              <a:endPara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" name="Group 37"/>
          <p:cNvGrpSpPr>
            <a:grpSpLocks noChangeAspect="1"/>
          </p:cNvGrpSpPr>
          <p:nvPr/>
        </p:nvGrpSpPr>
        <p:grpSpPr bwMode="auto">
          <a:xfrm>
            <a:off x="1600200" y="4038600"/>
            <a:ext cx="793750" cy="908050"/>
            <a:chOff x="892" y="2817"/>
            <a:chExt cx="500" cy="572"/>
          </a:xfrm>
        </p:grpSpPr>
        <p:sp>
          <p:nvSpPr>
            <p:cNvPr id="79908" name="AutoShape 36"/>
            <p:cNvSpPr>
              <a:spLocks noChangeAspect="1" noChangeArrowheads="1" noTextEdit="1"/>
            </p:cNvSpPr>
            <p:nvPr/>
          </p:nvSpPr>
          <p:spPr bwMode="auto">
            <a:xfrm>
              <a:off x="892" y="2817"/>
              <a:ext cx="500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910" name="Rectangle 38"/>
            <p:cNvSpPr>
              <a:spLocks noChangeArrowheads="1"/>
            </p:cNvSpPr>
            <p:nvPr/>
          </p:nvSpPr>
          <p:spPr bwMode="auto">
            <a:xfrm>
              <a:off x="976" y="2951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1" name="Rectangle 39"/>
            <p:cNvSpPr>
              <a:spLocks noChangeArrowheads="1"/>
            </p:cNvSpPr>
            <p:nvPr/>
          </p:nvSpPr>
          <p:spPr bwMode="auto">
            <a:xfrm>
              <a:off x="962" y="2937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2" name="Rectangle 40"/>
            <p:cNvSpPr>
              <a:spLocks noChangeArrowheads="1"/>
            </p:cNvSpPr>
            <p:nvPr/>
          </p:nvSpPr>
          <p:spPr bwMode="auto">
            <a:xfrm>
              <a:off x="1169" y="2861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0000"/>
                  </a:solidFill>
                  <a:effectLst/>
                </a:rPr>
                <a:t>7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42"/>
          <p:cNvGrpSpPr>
            <a:grpSpLocks noChangeAspect="1"/>
          </p:cNvGrpSpPr>
          <p:nvPr/>
        </p:nvGrpSpPr>
        <p:grpSpPr bwMode="auto">
          <a:xfrm>
            <a:off x="1600200" y="4800600"/>
            <a:ext cx="785813" cy="900113"/>
            <a:chOff x="895" y="3273"/>
            <a:chExt cx="495" cy="567"/>
          </a:xfrm>
        </p:grpSpPr>
        <p:sp>
          <p:nvSpPr>
            <p:cNvPr id="79913" name="AutoShape 41"/>
            <p:cNvSpPr>
              <a:spLocks noChangeAspect="1" noChangeArrowheads="1" noTextEdit="1"/>
            </p:cNvSpPr>
            <p:nvPr/>
          </p:nvSpPr>
          <p:spPr bwMode="auto">
            <a:xfrm>
              <a:off x="895" y="3273"/>
              <a:ext cx="495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915" name="Rectangle 43"/>
            <p:cNvSpPr>
              <a:spLocks noChangeArrowheads="1"/>
            </p:cNvSpPr>
            <p:nvPr/>
          </p:nvSpPr>
          <p:spPr bwMode="auto">
            <a:xfrm>
              <a:off x="976" y="3408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963" y="3394"/>
              <a:ext cx="20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17" name="Rectangle 45"/>
            <p:cNvSpPr>
              <a:spLocks noChangeArrowheads="1"/>
            </p:cNvSpPr>
            <p:nvPr/>
          </p:nvSpPr>
          <p:spPr bwMode="auto">
            <a:xfrm>
              <a:off x="1170" y="3316"/>
              <a:ext cx="14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1609725" y="5562600"/>
            <a:ext cx="852488" cy="976313"/>
            <a:chOff x="895" y="3753"/>
            <a:chExt cx="495" cy="567"/>
          </a:xfrm>
        </p:grpSpPr>
        <p:sp>
          <p:nvSpPr>
            <p:cNvPr id="79918" name="AutoShape 46"/>
            <p:cNvSpPr>
              <a:spLocks noChangeAspect="1" noChangeArrowheads="1" noTextEdit="1"/>
            </p:cNvSpPr>
            <p:nvPr/>
          </p:nvSpPr>
          <p:spPr bwMode="auto">
            <a:xfrm>
              <a:off x="895" y="3753"/>
              <a:ext cx="495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920" name="Rectangle 48"/>
            <p:cNvSpPr>
              <a:spLocks noChangeArrowheads="1"/>
            </p:cNvSpPr>
            <p:nvPr/>
          </p:nvSpPr>
          <p:spPr bwMode="auto">
            <a:xfrm>
              <a:off x="976" y="3888"/>
              <a:ext cx="183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C0C0C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21" name="Rectangle 49"/>
            <p:cNvSpPr>
              <a:spLocks noChangeArrowheads="1"/>
            </p:cNvSpPr>
            <p:nvPr/>
          </p:nvSpPr>
          <p:spPr bwMode="auto">
            <a:xfrm>
              <a:off x="963" y="3874"/>
              <a:ext cx="184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4500">
                  <a:solidFill>
                    <a:srgbClr val="FF0000"/>
                  </a:solidFill>
                  <a:effectLst/>
                </a:rPr>
                <a:t>3</a:t>
              </a: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9922" name="Rectangle 50"/>
            <p:cNvSpPr>
              <a:spLocks noChangeArrowheads="1"/>
            </p:cNvSpPr>
            <p:nvPr/>
          </p:nvSpPr>
          <p:spPr bwMode="auto">
            <a:xfrm>
              <a:off x="1170" y="3796"/>
              <a:ext cx="13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0000"/>
                  </a:solidFill>
                  <a:effectLst/>
                </a:rPr>
                <a:t>2</a:t>
              </a:r>
              <a:endPara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38" name="Picture 6" descr="C41-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3781550"/>
            <a:ext cx="1714480" cy="3076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9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4" grpId="1"/>
      <p:bldP spid="79875" grpId="0"/>
      <p:bldP spid="79880" grpId="0"/>
      <p:bldP spid="79880" grpId="1"/>
      <p:bldP spid="79881" grpId="0"/>
      <p:bldP spid="79885" grpId="0"/>
      <p:bldP spid="79887" grpId="0"/>
      <p:bldP spid="79890" grpId="0"/>
      <p:bldP spid="7989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user\Downloads\php32Qw5e_1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973" y="0"/>
            <a:ext cx="9369973" cy="703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8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matematika_carica_nauk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8913"/>
            <a:ext cx="9324975" cy="7046913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1785926"/>
            <a:ext cx="7748612" cy="100013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Домашнее задание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995738" y="2708275"/>
            <a:ext cx="4465637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aseline="300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</p:txBody>
      </p:sp>
      <p:pic>
        <p:nvPicPr>
          <p:cNvPr id="8200" name="Picture 8" descr="00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5788025"/>
            <a:ext cx="1728788" cy="1069975"/>
          </a:xfrm>
          <a:prstGeom prst="rect">
            <a:avLst/>
          </a:prstGeom>
          <a:noFill/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662091" y="2786058"/>
            <a:ext cx="600079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dirty="0" smtClean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/>
              </a:rPr>
              <a:t>Математика - Российская электронная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hlinkClick r:id="rId4"/>
              </a:rPr>
              <a:t>школа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spcBef>
                <a:spcPct val="50000"/>
              </a:spcBef>
            </a:pPr>
            <a:endParaRPr lang="ru-RU" sz="3200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Контрольные задания </a:t>
            </a:r>
            <a:endParaRPr lang="ru-RU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kartinki2_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38184"/>
            <a:ext cx="3643306" cy="4219816"/>
          </a:xfrm>
          <a:prstGeom prst="rect">
            <a:avLst/>
          </a:prstGeom>
          <a:noFill/>
        </p:spPr>
      </p:pic>
      <p:pic>
        <p:nvPicPr>
          <p:cNvPr id="144387" name="Picture 3" descr="kartinki2_0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1690" y="1285859"/>
            <a:ext cx="2632309" cy="5384815"/>
          </a:xfrm>
          <a:prstGeom prst="rect">
            <a:avLst/>
          </a:prstGeom>
          <a:noFill/>
        </p:spPr>
      </p:pic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1142976" y="428604"/>
            <a:ext cx="542928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Урок окончен. </a:t>
            </a: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Спасибо всем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!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44389" name="Picture 5" descr="036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5013325"/>
            <a:ext cx="1677987" cy="1844675"/>
          </a:xfrm>
          <a:prstGeom prst="rect">
            <a:avLst/>
          </a:prstGeom>
          <a:noFill/>
        </p:spPr>
      </p:pic>
      <p:pic>
        <p:nvPicPr>
          <p:cNvPr id="6" name="Picture 5" descr="BE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357686" y="2643182"/>
            <a:ext cx="1295400" cy="143986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Какое число пропущено?</a:t>
            </a:r>
          </a:p>
        </p:txBody>
      </p:sp>
      <p:sp>
        <p:nvSpPr>
          <p:cNvPr id="67602" name="Oval 18"/>
          <p:cNvSpPr>
            <a:spLocks noChangeArrowheads="1"/>
          </p:cNvSpPr>
          <p:nvPr/>
        </p:nvSpPr>
        <p:spPr bwMode="auto">
          <a:xfrm>
            <a:off x="914400" y="12954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67603" name="Oval 19"/>
          <p:cNvSpPr>
            <a:spLocks noChangeArrowheads="1"/>
          </p:cNvSpPr>
          <p:nvPr/>
        </p:nvSpPr>
        <p:spPr bwMode="auto">
          <a:xfrm>
            <a:off x="1752600" y="2133600"/>
            <a:ext cx="7620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67604" name="Oval 20"/>
          <p:cNvSpPr>
            <a:spLocks noChangeArrowheads="1"/>
          </p:cNvSpPr>
          <p:nvPr/>
        </p:nvSpPr>
        <p:spPr bwMode="auto">
          <a:xfrm>
            <a:off x="2667000" y="12954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67605" name="Oval 21"/>
          <p:cNvSpPr>
            <a:spLocks noChangeArrowheads="1"/>
          </p:cNvSpPr>
          <p:nvPr/>
        </p:nvSpPr>
        <p:spPr bwMode="auto">
          <a:xfrm>
            <a:off x="4764088" y="12795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12</a:t>
            </a:r>
          </a:p>
        </p:txBody>
      </p:sp>
      <p:sp>
        <p:nvSpPr>
          <p:cNvPr id="67606" name="Oval 22"/>
          <p:cNvSpPr>
            <a:spLocks noChangeArrowheads="1"/>
          </p:cNvSpPr>
          <p:nvPr/>
        </p:nvSpPr>
        <p:spPr bwMode="auto">
          <a:xfrm>
            <a:off x="3124200" y="4953000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7608" name="Oval 24"/>
          <p:cNvSpPr>
            <a:spLocks noChangeArrowheads="1"/>
          </p:cNvSpPr>
          <p:nvPr/>
        </p:nvSpPr>
        <p:spPr bwMode="auto">
          <a:xfrm>
            <a:off x="1676400" y="5105400"/>
            <a:ext cx="792163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67609" name="Oval 25"/>
          <p:cNvSpPr>
            <a:spLocks noChangeArrowheads="1"/>
          </p:cNvSpPr>
          <p:nvPr/>
        </p:nvSpPr>
        <p:spPr bwMode="auto">
          <a:xfrm>
            <a:off x="6705600" y="1295400"/>
            <a:ext cx="868363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67610" name="Oval 26"/>
          <p:cNvSpPr>
            <a:spLocks noChangeArrowheads="1"/>
          </p:cNvSpPr>
          <p:nvPr/>
        </p:nvSpPr>
        <p:spPr bwMode="auto">
          <a:xfrm>
            <a:off x="5715008" y="2214554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67611" name="Oval 27"/>
          <p:cNvSpPr>
            <a:spLocks noChangeArrowheads="1"/>
          </p:cNvSpPr>
          <p:nvPr/>
        </p:nvSpPr>
        <p:spPr bwMode="auto">
          <a:xfrm>
            <a:off x="649288" y="41751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</a:p>
        </p:txBody>
      </p:sp>
      <p:sp>
        <p:nvSpPr>
          <p:cNvPr id="67612" name="Oval 28"/>
          <p:cNvSpPr>
            <a:spLocks noChangeArrowheads="1"/>
          </p:cNvSpPr>
          <p:nvPr/>
        </p:nvSpPr>
        <p:spPr bwMode="auto">
          <a:xfrm>
            <a:off x="2590800" y="41910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67613" name="Oval 29"/>
          <p:cNvSpPr>
            <a:spLocks noChangeArrowheads="1"/>
          </p:cNvSpPr>
          <p:nvPr/>
        </p:nvSpPr>
        <p:spPr bwMode="auto">
          <a:xfrm>
            <a:off x="4687888" y="4327525"/>
            <a:ext cx="835025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45</a:t>
            </a:r>
          </a:p>
        </p:txBody>
      </p:sp>
      <p:sp>
        <p:nvSpPr>
          <p:cNvPr id="67614" name="Oval 30"/>
          <p:cNvSpPr>
            <a:spLocks noChangeArrowheads="1"/>
          </p:cNvSpPr>
          <p:nvPr/>
        </p:nvSpPr>
        <p:spPr bwMode="auto">
          <a:xfrm>
            <a:off x="6781800" y="42672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67615" name="Oval 31"/>
          <p:cNvSpPr>
            <a:spLocks noChangeArrowheads="1"/>
          </p:cNvSpPr>
          <p:nvPr/>
        </p:nvSpPr>
        <p:spPr bwMode="auto">
          <a:xfrm>
            <a:off x="5791200" y="5181600"/>
            <a:ext cx="838200" cy="793750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67616" name="Rectangle 32"/>
          <p:cNvSpPr>
            <a:spLocks noChangeArrowheads="1"/>
          </p:cNvSpPr>
          <p:nvPr/>
        </p:nvSpPr>
        <p:spPr bwMode="auto">
          <a:xfrm>
            <a:off x="304800" y="3200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И еще </a:t>
            </a:r>
            <a:r>
              <a:rPr lang="ru-RU" sz="32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задание</a:t>
            </a:r>
            <a:endParaRPr lang="ru-RU" sz="32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617" name="Line 33"/>
          <p:cNvSpPr>
            <a:spLocks noChangeShapeType="1"/>
          </p:cNvSpPr>
          <p:nvPr/>
        </p:nvSpPr>
        <p:spPr bwMode="auto">
          <a:xfrm>
            <a:off x="1600200" y="2057400"/>
            <a:ext cx="228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3" name="Line 39"/>
          <p:cNvSpPr>
            <a:spLocks noChangeShapeType="1"/>
          </p:cNvSpPr>
          <p:nvPr/>
        </p:nvSpPr>
        <p:spPr bwMode="auto">
          <a:xfrm flipH="1">
            <a:off x="2438400" y="19812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4" name="Line 40"/>
          <p:cNvSpPr>
            <a:spLocks noChangeShapeType="1"/>
          </p:cNvSpPr>
          <p:nvPr/>
        </p:nvSpPr>
        <p:spPr bwMode="auto">
          <a:xfrm>
            <a:off x="1752600" y="16002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5" name="Line 41"/>
          <p:cNvSpPr>
            <a:spLocks noChangeShapeType="1"/>
          </p:cNvSpPr>
          <p:nvPr/>
        </p:nvSpPr>
        <p:spPr bwMode="auto">
          <a:xfrm>
            <a:off x="5486400" y="20574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6" name="Line 42"/>
          <p:cNvSpPr>
            <a:spLocks noChangeShapeType="1"/>
          </p:cNvSpPr>
          <p:nvPr/>
        </p:nvSpPr>
        <p:spPr bwMode="auto">
          <a:xfrm flipH="1">
            <a:off x="6477000" y="19812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7" name="Line 43"/>
          <p:cNvSpPr>
            <a:spLocks noChangeShapeType="1"/>
          </p:cNvSpPr>
          <p:nvPr/>
        </p:nvSpPr>
        <p:spPr bwMode="auto">
          <a:xfrm>
            <a:off x="5638800" y="1676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28" name="Line 44"/>
          <p:cNvSpPr>
            <a:spLocks noChangeShapeType="1"/>
          </p:cNvSpPr>
          <p:nvPr/>
        </p:nvSpPr>
        <p:spPr bwMode="auto">
          <a:xfrm>
            <a:off x="1295400" y="4876800"/>
            <a:ext cx="457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35" name="Line 51"/>
          <p:cNvSpPr>
            <a:spLocks noChangeShapeType="1"/>
          </p:cNvSpPr>
          <p:nvPr/>
        </p:nvSpPr>
        <p:spPr bwMode="auto">
          <a:xfrm flipH="1">
            <a:off x="2362200" y="48768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36" name="Line 52"/>
          <p:cNvSpPr>
            <a:spLocks noChangeShapeType="1"/>
          </p:cNvSpPr>
          <p:nvPr/>
        </p:nvSpPr>
        <p:spPr bwMode="auto">
          <a:xfrm>
            <a:off x="1524000" y="44958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1" name="Line 57"/>
          <p:cNvSpPr>
            <a:spLocks noChangeShapeType="1"/>
          </p:cNvSpPr>
          <p:nvPr/>
        </p:nvSpPr>
        <p:spPr bwMode="auto">
          <a:xfrm>
            <a:off x="5410200" y="4953000"/>
            <a:ext cx="457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2" name="Line 58"/>
          <p:cNvSpPr>
            <a:spLocks noChangeShapeType="1"/>
          </p:cNvSpPr>
          <p:nvPr/>
        </p:nvSpPr>
        <p:spPr bwMode="auto">
          <a:xfrm flipH="1">
            <a:off x="6553200" y="49530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3" name="Line 59"/>
          <p:cNvSpPr>
            <a:spLocks noChangeShapeType="1"/>
          </p:cNvSpPr>
          <p:nvPr/>
        </p:nvSpPr>
        <p:spPr bwMode="auto">
          <a:xfrm>
            <a:off x="5562600" y="46482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7644" name="Rectangle 60"/>
          <p:cNvSpPr>
            <a:spLocks noChangeArrowheads="1"/>
          </p:cNvSpPr>
          <p:nvPr/>
        </p:nvSpPr>
        <p:spPr bwMode="auto">
          <a:xfrm>
            <a:off x="5867400" y="2286000"/>
            <a:ext cx="533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rgbClr val="660066"/>
                </a:solidFill>
                <a:effectLst/>
              </a:rPr>
              <a:t>5</a:t>
            </a:r>
          </a:p>
        </p:txBody>
      </p:sp>
      <p:sp>
        <p:nvSpPr>
          <p:cNvPr id="67645" name="Rectangle 61"/>
          <p:cNvSpPr>
            <a:spLocks noChangeArrowheads="1"/>
          </p:cNvSpPr>
          <p:nvPr/>
        </p:nvSpPr>
        <p:spPr bwMode="auto">
          <a:xfrm>
            <a:off x="6858000" y="4343400"/>
            <a:ext cx="685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rgbClr val="660066"/>
                </a:solidFill>
                <a:effectLst/>
              </a:rPr>
              <a:t>15</a:t>
            </a:r>
          </a:p>
        </p:txBody>
      </p:sp>
      <p:pic>
        <p:nvPicPr>
          <p:cNvPr id="31" name="Picture 2" descr="simbol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929198"/>
            <a:ext cx="1320075" cy="172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7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7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7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6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7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7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7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7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7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7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7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7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7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7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7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7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76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7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7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7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7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7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7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7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7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7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602" grpId="0" animBg="1"/>
      <p:bldP spid="67603" grpId="0" animBg="1"/>
      <p:bldP spid="67604" grpId="0" animBg="1"/>
      <p:bldP spid="67605" grpId="0" animBg="1"/>
      <p:bldP spid="67608" grpId="0" animBg="1"/>
      <p:bldP spid="67609" grpId="0" animBg="1"/>
      <p:bldP spid="67610" grpId="0" build="allAtOnce" animBg="1"/>
      <p:bldP spid="67611" grpId="0" animBg="1"/>
      <p:bldP spid="67612" grpId="0" animBg="1"/>
      <p:bldP spid="67613" grpId="0" animBg="1"/>
      <p:bldP spid="67614" grpId="0" build="allAtOnce" animBg="1"/>
      <p:bldP spid="67615" grpId="0" animBg="1"/>
      <p:bldP spid="67617" grpId="0" animBg="1"/>
      <p:bldP spid="67623" grpId="0" animBg="1"/>
      <p:bldP spid="67624" grpId="0" animBg="1"/>
      <p:bldP spid="67625" grpId="0" animBg="1"/>
      <p:bldP spid="67626" grpId="0" animBg="1"/>
      <p:bldP spid="67627" grpId="0" animBg="1"/>
      <p:bldP spid="67628" grpId="0" animBg="1"/>
      <p:bldP spid="67635" grpId="0" animBg="1"/>
      <p:bldP spid="67636" grpId="0" animBg="1"/>
      <p:bldP spid="67641" grpId="0" animBg="1"/>
      <p:bldP spid="67642" grpId="0" animBg="1"/>
      <p:bldP spid="67643" grpId="0" animBg="1"/>
      <p:bldP spid="67644" grpId="0"/>
      <p:bldP spid="676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Определить порядок действий </a:t>
            </a: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</a:b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1643050"/>
            <a:ext cx="492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35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·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18+250:2</a:t>
            </a:r>
          </a:p>
        </p:txBody>
      </p:sp>
      <p:pic>
        <p:nvPicPr>
          <p:cNvPr id="5" name="Picture 2" descr="simbol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786322"/>
            <a:ext cx="1374775" cy="1795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3571876"/>
            <a:ext cx="81439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Какие действия называются действиями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   </a:t>
            </a:r>
          </a:p>
          <a:p>
            <a:pPr lv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первой ступени?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Второй ступени?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Каков порядок действий при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  </a:t>
            </a:r>
          </a:p>
          <a:p>
            <a:pPr lv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нахождении значения выражения?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85723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в примерах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285992"/>
            <a:ext cx="47149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2) 35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·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(18+250):2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3000372"/>
            <a:ext cx="41434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3) 35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·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(18+250:2)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4215" cy="3285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215" cy="53"/>
            </a:xfrm>
            <a:prstGeom prst="rect">
              <a:avLst/>
            </a:prstGeom>
            <a:solidFill>
              <a:srgbClr val="00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0" y="53"/>
              <a:ext cx="4215" cy="1"/>
            </a:xfrm>
            <a:prstGeom prst="rect">
              <a:avLst/>
            </a:prstGeom>
            <a:solidFill>
              <a:srgbClr val="02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0" y="54"/>
              <a:ext cx="4215" cy="3"/>
            </a:xfrm>
            <a:prstGeom prst="rect">
              <a:avLst/>
            </a:prstGeom>
            <a:solidFill>
              <a:srgbClr val="04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0" y="57"/>
              <a:ext cx="4215" cy="3"/>
            </a:xfrm>
            <a:prstGeom prst="rect">
              <a:avLst/>
            </a:prstGeom>
            <a:solidFill>
              <a:srgbClr val="06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0" y="60"/>
              <a:ext cx="4215" cy="3"/>
            </a:xfrm>
            <a:prstGeom prst="rect">
              <a:avLst/>
            </a:prstGeom>
            <a:solidFill>
              <a:srgbClr val="09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63"/>
              <a:ext cx="4215" cy="95"/>
            </a:xfrm>
            <a:prstGeom prst="rect">
              <a:avLst/>
            </a:prstGeom>
            <a:solidFill>
              <a:srgbClr val="0B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158"/>
              <a:ext cx="4215" cy="7"/>
            </a:xfrm>
            <a:prstGeom prst="rect">
              <a:avLst/>
            </a:prstGeom>
            <a:solidFill>
              <a:srgbClr val="0D67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165"/>
              <a:ext cx="4215" cy="72"/>
            </a:xfrm>
            <a:prstGeom prst="rect">
              <a:avLst/>
            </a:prstGeom>
            <a:solidFill>
              <a:srgbClr val="0F67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237"/>
              <a:ext cx="4215" cy="73"/>
            </a:xfrm>
            <a:prstGeom prst="rect">
              <a:avLst/>
            </a:prstGeom>
            <a:solidFill>
              <a:srgbClr val="11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0" y="310"/>
              <a:ext cx="4215" cy="8"/>
            </a:xfrm>
            <a:prstGeom prst="rect">
              <a:avLst/>
            </a:prstGeom>
            <a:solidFill>
              <a:srgbClr val="13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0" y="318"/>
              <a:ext cx="4215" cy="63"/>
            </a:xfrm>
            <a:prstGeom prst="rect">
              <a:avLst/>
            </a:prstGeom>
            <a:solidFill>
              <a:srgbClr val="15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0" y="381"/>
              <a:ext cx="4215" cy="51"/>
            </a:xfrm>
            <a:prstGeom prst="rect">
              <a:avLst/>
            </a:prstGeom>
            <a:solidFill>
              <a:srgbClr val="17696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432"/>
              <a:ext cx="4215" cy="97"/>
            </a:xfrm>
            <a:prstGeom prst="rect">
              <a:avLst/>
            </a:prstGeom>
            <a:solidFill>
              <a:srgbClr val="196A6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529"/>
              <a:ext cx="4215" cy="37"/>
            </a:xfrm>
            <a:prstGeom prst="rect">
              <a:avLst/>
            </a:prstGeom>
            <a:solidFill>
              <a:srgbClr val="1B6B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566"/>
              <a:ext cx="4215" cy="43"/>
            </a:xfrm>
            <a:prstGeom prst="rect">
              <a:avLst/>
            </a:prstGeom>
            <a:solidFill>
              <a:srgbClr val="1D6C6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0" y="609"/>
              <a:ext cx="4215" cy="73"/>
            </a:xfrm>
            <a:prstGeom prst="rect">
              <a:avLst/>
            </a:prstGeom>
            <a:solidFill>
              <a:srgbClr val="1F6C6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0" y="682"/>
              <a:ext cx="4215" cy="29"/>
            </a:xfrm>
            <a:prstGeom prst="rect">
              <a:avLst/>
            </a:prstGeom>
            <a:solidFill>
              <a:srgbClr val="216D6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0" y="711"/>
              <a:ext cx="4215" cy="64"/>
            </a:xfrm>
            <a:prstGeom prst="rect">
              <a:avLst/>
            </a:prstGeom>
            <a:solidFill>
              <a:srgbClr val="236E6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0" y="775"/>
              <a:ext cx="4215" cy="43"/>
            </a:xfrm>
            <a:prstGeom prst="rect">
              <a:avLst/>
            </a:prstGeom>
            <a:solidFill>
              <a:srgbClr val="256F6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0" y="818"/>
              <a:ext cx="4215" cy="48"/>
            </a:xfrm>
            <a:prstGeom prst="rect">
              <a:avLst/>
            </a:prstGeom>
            <a:solidFill>
              <a:srgbClr val="2770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0" y="866"/>
              <a:ext cx="4215" cy="51"/>
            </a:xfrm>
            <a:prstGeom prst="rect">
              <a:avLst/>
            </a:prstGeom>
            <a:solidFill>
              <a:srgbClr val="29717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0" y="917"/>
              <a:ext cx="4215" cy="51"/>
            </a:xfrm>
            <a:prstGeom prst="rect">
              <a:avLst/>
            </a:prstGeom>
            <a:solidFill>
              <a:srgbClr val="2B727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0" y="968"/>
              <a:ext cx="4215" cy="51"/>
            </a:xfrm>
            <a:prstGeom prst="rect">
              <a:avLst/>
            </a:prstGeom>
            <a:solidFill>
              <a:srgbClr val="2D73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0" y="1019"/>
              <a:ext cx="4215" cy="51"/>
            </a:xfrm>
            <a:prstGeom prst="rect">
              <a:avLst/>
            </a:prstGeom>
            <a:solidFill>
              <a:srgbClr val="2E757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0" y="1070"/>
              <a:ext cx="4215" cy="40"/>
            </a:xfrm>
            <a:prstGeom prst="rect">
              <a:avLst/>
            </a:prstGeom>
            <a:solidFill>
              <a:srgbClr val="30767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0" y="1110"/>
              <a:ext cx="4215" cy="64"/>
            </a:xfrm>
            <a:prstGeom prst="rect">
              <a:avLst/>
            </a:prstGeom>
            <a:solidFill>
              <a:srgbClr val="32777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0" y="1174"/>
              <a:ext cx="4215" cy="38"/>
            </a:xfrm>
            <a:prstGeom prst="rect">
              <a:avLst/>
            </a:prstGeom>
            <a:solidFill>
              <a:srgbClr val="34797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0" y="1212"/>
              <a:ext cx="4215" cy="64"/>
            </a:xfrm>
            <a:prstGeom prst="rect">
              <a:avLst/>
            </a:prstGeom>
            <a:solidFill>
              <a:srgbClr val="367A7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0" y="1276"/>
              <a:ext cx="4215" cy="51"/>
            </a:xfrm>
            <a:prstGeom prst="rect">
              <a:avLst/>
            </a:prstGeom>
            <a:solidFill>
              <a:srgbClr val="387B7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0" y="1327"/>
              <a:ext cx="4215" cy="64"/>
            </a:xfrm>
            <a:prstGeom prst="rect">
              <a:avLst/>
            </a:prstGeom>
            <a:solidFill>
              <a:srgbClr val="3A7D7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0" y="1391"/>
              <a:ext cx="4215" cy="51"/>
            </a:xfrm>
            <a:prstGeom prst="rect">
              <a:avLst/>
            </a:prstGeom>
            <a:solidFill>
              <a:srgbClr val="3C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0" y="1442"/>
              <a:ext cx="4215" cy="52"/>
            </a:xfrm>
            <a:prstGeom prst="rect">
              <a:avLst/>
            </a:prstGeom>
            <a:solidFill>
              <a:srgbClr val="3E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0" y="1494"/>
              <a:ext cx="4215" cy="39"/>
            </a:xfrm>
            <a:prstGeom prst="rect">
              <a:avLst/>
            </a:prstGeom>
            <a:solidFill>
              <a:srgbClr val="3F82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0" y="1533"/>
              <a:ext cx="4215" cy="76"/>
            </a:xfrm>
            <a:prstGeom prst="rect">
              <a:avLst/>
            </a:prstGeom>
            <a:solidFill>
              <a:srgbClr val="41838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0" y="1609"/>
              <a:ext cx="4215" cy="52"/>
            </a:xfrm>
            <a:prstGeom prst="rect">
              <a:avLst/>
            </a:prstGeom>
            <a:solidFill>
              <a:srgbClr val="43858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0" y="1661"/>
              <a:ext cx="4215" cy="52"/>
            </a:xfrm>
            <a:prstGeom prst="rect">
              <a:avLst/>
            </a:prstGeom>
            <a:solidFill>
              <a:srgbClr val="45868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0" y="1713"/>
              <a:ext cx="4215" cy="51"/>
            </a:xfrm>
            <a:prstGeom prst="rect">
              <a:avLst/>
            </a:prstGeom>
            <a:solidFill>
              <a:srgbClr val="46888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0" y="1764"/>
              <a:ext cx="4215" cy="64"/>
            </a:xfrm>
            <a:prstGeom prst="rect">
              <a:avLst/>
            </a:prstGeom>
            <a:solidFill>
              <a:srgbClr val="4889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0" y="1828"/>
              <a:ext cx="4215" cy="38"/>
            </a:xfrm>
            <a:prstGeom prst="rect">
              <a:avLst/>
            </a:prstGeom>
            <a:solidFill>
              <a:srgbClr val="498B8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0" y="1866"/>
              <a:ext cx="4215" cy="77"/>
            </a:xfrm>
            <a:prstGeom prst="rect">
              <a:avLst/>
            </a:prstGeom>
            <a:solidFill>
              <a:srgbClr val="4B8C8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0" y="1943"/>
              <a:ext cx="4215" cy="78"/>
            </a:xfrm>
            <a:prstGeom prst="rect">
              <a:avLst/>
            </a:prstGeom>
            <a:solidFill>
              <a:srgbClr val="4D8E8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0" y="2021"/>
              <a:ext cx="4215" cy="64"/>
            </a:xfrm>
            <a:prstGeom prst="rect">
              <a:avLst/>
            </a:prstGeom>
            <a:solidFill>
              <a:srgbClr val="4F8F8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0" y="2085"/>
              <a:ext cx="4215" cy="89"/>
            </a:xfrm>
            <a:prstGeom prst="rect">
              <a:avLst/>
            </a:prstGeom>
            <a:solidFill>
              <a:srgbClr val="50919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0" y="2174"/>
              <a:ext cx="4215" cy="90"/>
            </a:xfrm>
            <a:prstGeom prst="rect">
              <a:avLst/>
            </a:prstGeom>
            <a:solidFill>
              <a:srgbClr val="52939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0" y="2264"/>
              <a:ext cx="4215" cy="76"/>
            </a:xfrm>
            <a:prstGeom prst="rect">
              <a:avLst/>
            </a:prstGeom>
            <a:solidFill>
              <a:srgbClr val="5494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0" y="2340"/>
              <a:ext cx="4215" cy="104"/>
            </a:xfrm>
            <a:prstGeom prst="rect">
              <a:avLst/>
            </a:prstGeom>
            <a:solidFill>
              <a:srgbClr val="55969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0" y="2444"/>
              <a:ext cx="4215" cy="102"/>
            </a:xfrm>
            <a:prstGeom prst="rect">
              <a:avLst/>
            </a:prstGeom>
            <a:solidFill>
              <a:srgbClr val="57979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0" y="2546"/>
              <a:ext cx="4215" cy="154"/>
            </a:xfrm>
            <a:prstGeom prst="rect">
              <a:avLst/>
            </a:prstGeom>
            <a:solidFill>
              <a:srgbClr val="5899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0" y="2700"/>
              <a:ext cx="4215" cy="256"/>
            </a:xfrm>
            <a:prstGeom prst="rect">
              <a:avLst/>
            </a:prstGeom>
            <a:solidFill>
              <a:srgbClr val="5A9B9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0" y="2956"/>
              <a:ext cx="4215" cy="329"/>
            </a:xfrm>
            <a:prstGeom prst="rect">
              <a:avLst/>
            </a:prstGeom>
            <a:solidFill>
              <a:srgbClr val="5D9E9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077" name="Picture 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112" y="1856795"/>
            <a:ext cx="4386450" cy="472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8" name="Picture 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25335"/>
            <a:ext cx="2571768" cy="25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4857752" y="3143248"/>
            <a:ext cx="7143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5F7A7"/>
                </a:solidFill>
                <a:effectLst/>
                <a:latin typeface="Arial" pitchFamily="34" charset="0"/>
                <a:cs typeface="Arial" pitchFamily="34" charset="0"/>
              </a:rPr>
              <a:t>,,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2910" y="71435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Разгадайте ребус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00694" y="2143116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степень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14" y="1928802"/>
            <a:ext cx="650085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</a:t>
            </a:r>
            <a:r>
              <a:rPr lang="ru-RU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Тема урока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«Степень числа. Квадрат и куб числа»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57200" y="27717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1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29718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752600" y="2819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2</a:t>
            </a: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3810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 flipH="1">
            <a:off x="3124200" y="2819400"/>
            <a:ext cx="331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3</a:t>
            </a:r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43434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4419600" y="28194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4</a:t>
            </a:r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57912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5943600" y="2819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5</a:t>
            </a: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16002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1981200" y="3352800"/>
            <a:ext cx="24384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>
            <a:off x="762000" y="3505200"/>
            <a:ext cx="35814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3352800" y="3276600"/>
            <a:ext cx="1143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 flipH="1">
            <a:off x="4876800" y="3276600"/>
            <a:ext cx="1219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0" name="Line 16"/>
          <p:cNvSpPr>
            <a:spLocks noChangeShapeType="1"/>
          </p:cNvSpPr>
          <p:nvPr/>
        </p:nvSpPr>
        <p:spPr bwMode="auto">
          <a:xfrm flipH="1">
            <a:off x="5029200" y="3276600"/>
            <a:ext cx="2362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381000" y="19812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1600200" y="1938338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2971800" y="19050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4343400" y="1905000"/>
            <a:ext cx="68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5791200" y="19050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990600" y="19050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7" name="Text Box 23"/>
          <p:cNvSpPr txBox="1">
            <a:spLocks noChangeArrowheads="1"/>
          </p:cNvSpPr>
          <p:nvPr/>
        </p:nvSpPr>
        <p:spPr bwMode="auto">
          <a:xfrm>
            <a:off x="2286000" y="1905000"/>
            <a:ext cx="6286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3657600" y="1905000"/>
            <a:ext cx="6286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7620000" y="19050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2819400" y="54102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51" name="Text Box 27"/>
          <p:cNvSpPr txBox="1">
            <a:spLocks noChangeArrowheads="1"/>
          </p:cNvSpPr>
          <p:nvPr/>
        </p:nvSpPr>
        <p:spPr bwMode="auto">
          <a:xfrm>
            <a:off x="4495800" y="5338763"/>
            <a:ext cx="692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CC0000"/>
                </a:solidFill>
                <a:effectLst/>
              </a:rPr>
              <a:t>?</a:t>
            </a:r>
            <a:endParaRPr lang="en-US" sz="7200">
              <a:solidFill>
                <a:srgbClr val="CC0000"/>
              </a:solidFill>
              <a:effectLst/>
            </a:endParaRPr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3733800" y="5638800"/>
            <a:ext cx="481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2274" name="Text Box 50"/>
          <p:cNvSpPr txBox="1">
            <a:spLocks noChangeArrowheads="1"/>
          </p:cNvSpPr>
          <p:nvPr/>
        </p:nvSpPr>
        <p:spPr bwMode="auto">
          <a:xfrm>
            <a:off x="5257800" y="5486400"/>
            <a:ext cx="14763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=21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78" name="Text Box 54"/>
          <p:cNvSpPr txBox="1">
            <a:spLocks noChangeArrowheads="1"/>
          </p:cNvSpPr>
          <p:nvPr/>
        </p:nvSpPr>
        <p:spPr bwMode="auto">
          <a:xfrm>
            <a:off x="6400800" y="19050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80" name="Text Box 56"/>
          <p:cNvSpPr txBox="1">
            <a:spLocks noChangeArrowheads="1"/>
          </p:cNvSpPr>
          <p:nvPr/>
        </p:nvSpPr>
        <p:spPr bwMode="auto">
          <a:xfrm>
            <a:off x="7162800" y="1981200"/>
            <a:ext cx="4238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82" name="Text Box 58"/>
          <p:cNvSpPr txBox="1">
            <a:spLocks noChangeArrowheads="1"/>
          </p:cNvSpPr>
          <p:nvPr/>
        </p:nvSpPr>
        <p:spPr bwMode="auto">
          <a:xfrm>
            <a:off x="5105400" y="19050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83" name="Text Box 59"/>
          <p:cNvSpPr txBox="1">
            <a:spLocks noChangeArrowheads="1"/>
          </p:cNvSpPr>
          <p:nvPr/>
        </p:nvSpPr>
        <p:spPr bwMode="auto">
          <a:xfrm>
            <a:off x="8229600" y="1981200"/>
            <a:ext cx="6858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ru-RU" sz="6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84" name="Line 60"/>
          <p:cNvSpPr>
            <a:spLocks noChangeShapeType="1"/>
          </p:cNvSpPr>
          <p:nvPr/>
        </p:nvSpPr>
        <p:spPr bwMode="auto">
          <a:xfrm>
            <a:off x="7086600" y="2819400"/>
            <a:ext cx="5334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2285" name="Line 61"/>
          <p:cNvSpPr>
            <a:spLocks noChangeShapeType="1"/>
          </p:cNvSpPr>
          <p:nvPr/>
        </p:nvSpPr>
        <p:spPr bwMode="auto">
          <a:xfrm flipH="1">
            <a:off x="8305800" y="2895600"/>
            <a:ext cx="4572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2286" name="Line 62"/>
          <p:cNvSpPr>
            <a:spLocks noChangeShapeType="1"/>
          </p:cNvSpPr>
          <p:nvPr/>
        </p:nvSpPr>
        <p:spPr bwMode="auto">
          <a:xfrm>
            <a:off x="70866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7" name="Line 63"/>
          <p:cNvSpPr>
            <a:spLocks noChangeShapeType="1"/>
          </p:cNvSpPr>
          <p:nvPr/>
        </p:nvSpPr>
        <p:spPr bwMode="auto">
          <a:xfrm>
            <a:off x="8305800" y="28194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0" name="Line 66"/>
          <p:cNvSpPr>
            <a:spLocks noChangeShapeType="1"/>
          </p:cNvSpPr>
          <p:nvPr/>
        </p:nvSpPr>
        <p:spPr bwMode="auto">
          <a:xfrm>
            <a:off x="4648200" y="3352800"/>
            <a:ext cx="76200" cy="198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2291" name="Text Box 67"/>
          <p:cNvSpPr txBox="1">
            <a:spLocks noChangeArrowheads="1"/>
          </p:cNvSpPr>
          <p:nvPr/>
        </p:nvSpPr>
        <p:spPr bwMode="auto">
          <a:xfrm>
            <a:off x="7239000" y="2819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tx1"/>
                </a:solidFill>
                <a:effectLst/>
              </a:rPr>
              <a:t>6</a:t>
            </a:r>
            <a:endParaRPr lang="en-US" sz="2800">
              <a:solidFill>
                <a:schemeClr val="tx1"/>
              </a:solidFill>
              <a:effectLst/>
            </a:endParaRPr>
          </a:p>
        </p:txBody>
      </p:sp>
      <p:sp>
        <p:nvSpPr>
          <p:cNvPr id="52292" name="Text Box 68"/>
          <p:cNvSpPr txBox="1">
            <a:spLocks noChangeArrowheads="1"/>
          </p:cNvSpPr>
          <p:nvPr/>
        </p:nvSpPr>
        <p:spPr bwMode="auto">
          <a:xfrm>
            <a:off x="8382000" y="2819400"/>
            <a:ext cx="38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</a:rPr>
              <a:t>7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52293" name="Line 69"/>
          <p:cNvSpPr>
            <a:spLocks noChangeShapeType="1"/>
          </p:cNvSpPr>
          <p:nvPr/>
        </p:nvSpPr>
        <p:spPr bwMode="auto">
          <a:xfrm flipH="1">
            <a:off x="5105400" y="3276600"/>
            <a:ext cx="34290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4" name="Text Box 70"/>
          <p:cNvSpPr txBox="1">
            <a:spLocks noChangeArrowheads="1"/>
          </p:cNvSpPr>
          <p:nvPr/>
        </p:nvSpPr>
        <p:spPr bwMode="auto">
          <a:xfrm>
            <a:off x="4419600" y="5410200"/>
            <a:ext cx="6921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7200" dirty="0">
                <a:solidFill>
                  <a:srgbClr val="CC0000"/>
                </a:solidFill>
                <a:effectLst/>
              </a:rPr>
              <a:t>7</a:t>
            </a:r>
            <a:endParaRPr lang="en-US" sz="7200" dirty="0">
              <a:solidFill>
                <a:srgbClr val="CC0000"/>
              </a:solidFill>
              <a:effectLst/>
            </a:endParaRPr>
          </a:p>
        </p:txBody>
      </p:sp>
      <p:sp>
        <p:nvSpPr>
          <p:cNvPr id="52296" name="Text Box 72"/>
          <p:cNvSpPr txBox="1">
            <a:spLocks noChangeArrowheads="1"/>
          </p:cNvSpPr>
          <p:nvPr/>
        </p:nvSpPr>
        <p:spPr bwMode="auto">
          <a:xfrm>
            <a:off x="1371600" y="533400"/>
            <a:ext cx="6324600" cy="1077218"/>
          </a:xfrm>
          <a:prstGeom prst="rect">
            <a:avLst/>
          </a:prstGeom>
          <a:noFill/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Сумма, в которой слагаемые равны друг другу</a:t>
            </a:r>
            <a:endParaRPr lang="en-US" sz="32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500"/>
                            </p:stCondLst>
                            <p:childTnLst>
                              <p:par>
                                <p:cTn id="1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000"/>
                            </p:stCondLst>
                            <p:childTnLst>
                              <p:par>
                                <p:cTn id="1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500"/>
                            </p:stCondLst>
                            <p:childTnLst>
                              <p:par>
                                <p:cTn id="1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0"/>
                            </p:stCondLst>
                            <p:childTnLst>
                              <p:par>
                                <p:cTn id="1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2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2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2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500"/>
                            </p:stCondLst>
                            <p:childTnLst>
                              <p:par>
                                <p:cTn id="1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000"/>
                            </p:stCondLst>
                            <p:childTnLst>
                              <p:par>
                                <p:cTn id="1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500"/>
                            </p:stCondLst>
                            <p:childTnLst>
                              <p:par>
                                <p:cTn id="1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0"/>
                            </p:stCondLst>
                            <p:childTnLst>
                              <p:par>
                                <p:cTn id="1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9000"/>
                            </p:stCondLst>
                            <p:childTnLst>
                              <p:par>
                                <p:cTn id="1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9500"/>
                            </p:stCondLst>
                            <p:childTnLst>
                              <p:par>
                                <p:cTn id="1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8" dur="500"/>
                                        <p:tgtEl>
                                          <p:spTgt spid="52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7" dur="500"/>
                                        <p:tgtEl>
                                          <p:spTgt spid="5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2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2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animBg="1"/>
      <p:bldP spid="52228" grpId="0"/>
      <p:bldP spid="52229" grpId="0" animBg="1"/>
      <p:bldP spid="52230" grpId="0"/>
      <p:bldP spid="52231" grpId="0" animBg="1"/>
      <p:bldP spid="52232" grpId="0"/>
      <p:bldP spid="52233" grpId="0" animBg="1"/>
      <p:bldP spid="52234" grpId="0"/>
      <p:bldP spid="52235" grpId="0" animBg="1"/>
      <p:bldP spid="52236" grpId="0" animBg="1"/>
      <p:bldP spid="52237" grpId="0" animBg="1"/>
      <p:bldP spid="52238" grpId="0" animBg="1"/>
      <p:bldP spid="52239" grpId="0" animBg="1"/>
      <p:bldP spid="52240" grpId="0" animBg="1"/>
      <p:bldP spid="52241" grpId="0"/>
      <p:bldP spid="52242" grpId="0"/>
      <p:bldP spid="52243" grpId="0"/>
      <p:bldP spid="52244" grpId="0"/>
      <p:bldP spid="52245" grpId="0"/>
      <p:bldP spid="52246" grpId="0"/>
      <p:bldP spid="52247" grpId="0"/>
      <p:bldP spid="52248" grpId="0"/>
      <p:bldP spid="52249" grpId="0"/>
      <p:bldP spid="52250" grpId="0"/>
      <p:bldP spid="52251" grpId="0"/>
      <p:bldP spid="52251" grpId="1"/>
      <p:bldP spid="52252" grpId="0"/>
      <p:bldP spid="52274" grpId="0"/>
      <p:bldP spid="52278" grpId="0"/>
      <p:bldP spid="52280" grpId="0"/>
      <p:bldP spid="52282" grpId="0"/>
      <p:bldP spid="52283" grpId="0"/>
      <p:bldP spid="52286" grpId="0" animBg="1"/>
      <p:bldP spid="52287" grpId="0" animBg="1"/>
      <p:bldP spid="52290" grpId="0" animBg="1"/>
      <p:bldP spid="52291" grpId="0"/>
      <p:bldP spid="52292" grpId="0"/>
      <p:bldP spid="52293" grpId="0" animBg="1"/>
      <p:bldP spid="52294" grpId="0"/>
      <p:bldP spid="52294" grpId="1"/>
      <p:bldP spid="52294" grpId="2"/>
      <p:bldP spid="52296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45" name="Text Box 49"/>
          <p:cNvSpPr txBox="1">
            <a:spLocks noChangeArrowheads="1"/>
          </p:cNvSpPr>
          <p:nvPr/>
        </p:nvSpPr>
        <p:spPr bwMode="auto">
          <a:xfrm>
            <a:off x="762000" y="23907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/>
              </a:rPr>
              <a:t>1</a:t>
            </a:r>
          </a:p>
        </p:txBody>
      </p:sp>
      <p:sp>
        <p:nvSpPr>
          <p:cNvPr id="55346" name="Line 50"/>
          <p:cNvSpPr>
            <a:spLocks noChangeShapeType="1"/>
          </p:cNvSpPr>
          <p:nvPr/>
        </p:nvSpPr>
        <p:spPr bwMode="auto">
          <a:xfrm>
            <a:off x="6096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47" name="Text Box 51"/>
          <p:cNvSpPr txBox="1">
            <a:spLocks noChangeArrowheads="1"/>
          </p:cNvSpPr>
          <p:nvPr/>
        </p:nvSpPr>
        <p:spPr bwMode="auto">
          <a:xfrm>
            <a:off x="1828800" y="23622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</a:rPr>
              <a:t>2</a:t>
            </a:r>
          </a:p>
        </p:txBody>
      </p:sp>
      <p:sp>
        <p:nvSpPr>
          <p:cNvPr id="55349" name="Text Box 53"/>
          <p:cNvSpPr txBox="1">
            <a:spLocks noChangeArrowheads="1"/>
          </p:cNvSpPr>
          <p:nvPr/>
        </p:nvSpPr>
        <p:spPr bwMode="auto">
          <a:xfrm>
            <a:off x="2971800" y="23907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/>
              </a:rPr>
              <a:t>3</a:t>
            </a:r>
          </a:p>
        </p:txBody>
      </p:sp>
      <p:sp>
        <p:nvSpPr>
          <p:cNvPr id="55351" name="Text Box 55"/>
          <p:cNvSpPr txBox="1">
            <a:spLocks noChangeArrowheads="1"/>
          </p:cNvSpPr>
          <p:nvPr/>
        </p:nvSpPr>
        <p:spPr bwMode="auto">
          <a:xfrm>
            <a:off x="4267200" y="24384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/>
              </a:rPr>
              <a:t>4</a:t>
            </a:r>
          </a:p>
        </p:txBody>
      </p:sp>
      <p:sp>
        <p:nvSpPr>
          <p:cNvPr id="55353" name="Text Box 57"/>
          <p:cNvSpPr txBox="1">
            <a:spLocks noChangeArrowheads="1"/>
          </p:cNvSpPr>
          <p:nvPr/>
        </p:nvSpPr>
        <p:spPr bwMode="auto">
          <a:xfrm>
            <a:off x="5562600" y="24384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/>
              </a:rPr>
              <a:t>5</a:t>
            </a:r>
          </a:p>
        </p:txBody>
      </p:sp>
      <p:sp>
        <p:nvSpPr>
          <p:cNvPr id="55355" name="Line 59"/>
          <p:cNvSpPr>
            <a:spLocks noChangeShapeType="1"/>
          </p:cNvSpPr>
          <p:nvPr/>
        </p:nvSpPr>
        <p:spPr bwMode="auto">
          <a:xfrm>
            <a:off x="3200400" y="28194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6" name="Line 60"/>
          <p:cNvSpPr>
            <a:spLocks noChangeShapeType="1"/>
          </p:cNvSpPr>
          <p:nvPr/>
        </p:nvSpPr>
        <p:spPr bwMode="auto">
          <a:xfrm flipH="1">
            <a:off x="4114800" y="2895600"/>
            <a:ext cx="2743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7" name="Line 61"/>
          <p:cNvSpPr>
            <a:spLocks noChangeShapeType="1"/>
          </p:cNvSpPr>
          <p:nvPr/>
        </p:nvSpPr>
        <p:spPr bwMode="auto">
          <a:xfrm flipH="1">
            <a:off x="3962400" y="2819400"/>
            <a:ext cx="1600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8" name="Line 62"/>
          <p:cNvSpPr>
            <a:spLocks noChangeShapeType="1"/>
          </p:cNvSpPr>
          <p:nvPr/>
        </p:nvSpPr>
        <p:spPr bwMode="auto">
          <a:xfrm flipH="1">
            <a:off x="4114800" y="2895600"/>
            <a:ext cx="3886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9" name="Line 63"/>
          <p:cNvSpPr>
            <a:spLocks noChangeShapeType="1"/>
          </p:cNvSpPr>
          <p:nvPr/>
        </p:nvSpPr>
        <p:spPr bwMode="auto">
          <a:xfrm flipH="1">
            <a:off x="3657600" y="28956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60" name="Text Box 64"/>
          <p:cNvSpPr txBox="1">
            <a:spLocks noChangeArrowheads="1"/>
          </p:cNvSpPr>
          <p:nvPr/>
        </p:nvSpPr>
        <p:spPr bwMode="auto">
          <a:xfrm>
            <a:off x="762000" y="1371600"/>
            <a:ext cx="4556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61" name="Text Box 65"/>
          <p:cNvSpPr txBox="1">
            <a:spLocks noChangeArrowheads="1"/>
          </p:cNvSpPr>
          <p:nvPr/>
        </p:nvSpPr>
        <p:spPr bwMode="auto">
          <a:xfrm>
            <a:off x="17526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62" name="Text Box 66"/>
          <p:cNvSpPr txBox="1">
            <a:spLocks noChangeArrowheads="1"/>
          </p:cNvSpPr>
          <p:nvPr/>
        </p:nvSpPr>
        <p:spPr bwMode="auto">
          <a:xfrm>
            <a:off x="28194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63" name="Text Box 67"/>
          <p:cNvSpPr txBox="1">
            <a:spLocks noChangeArrowheads="1"/>
          </p:cNvSpPr>
          <p:nvPr/>
        </p:nvSpPr>
        <p:spPr bwMode="auto">
          <a:xfrm>
            <a:off x="41148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64" name="Text Box 68"/>
          <p:cNvSpPr txBox="1">
            <a:spLocks noChangeArrowheads="1"/>
          </p:cNvSpPr>
          <p:nvPr/>
        </p:nvSpPr>
        <p:spPr bwMode="auto">
          <a:xfrm>
            <a:off x="53340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65" name="Text Box 69"/>
          <p:cNvSpPr txBox="1">
            <a:spLocks noChangeArrowheads="1"/>
          </p:cNvSpPr>
          <p:nvPr/>
        </p:nvSpPr>
        <p:spPr bwMode="auto">
          <a:xfrm>
            <a:off x="1295400" y="1600200"/>
            <a:ext cx="466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366" name="Text Box 70"/>
          <p:cNvSpPr txBox="1">
            <a:spLocks noChangeArrowheads="1"/>
          </p:cNvSpPr>
          <p:nvPr/>
        </p:nvSpPr>
        <p:spPr bwMode="auto">
          <a:xfrm>
            <a:off x="2362200" y="1600200"/>
            <a:ext cx="481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367" name="Text Box 71"/>
          <p:cNvSpPr txBox="1">
            <a:spLocks noChangeArrowheads="1"/>
          </p:cNvSpPr>
          <p:nvPr/>
        </p:nvSpPr>
        <p:spPr bwMode="auto">
          <a:xfrm>
            <a:off x="3505200" y="1600200"/>
            <a:ext cx="466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368" name="Text Box 72"/>
          <p:cNvSpPr txBox="1">
            <a:spLocks noChangeArrowheads="1"/>
          </p:cNvSpPr>
          <p:nvPr/>
        </p:nvSpPr>
        <p:spPr bwMode="auto">
          <a:xfrm>
            <a:off x="4800600" y="1600200"/>
            <a:ext cx="542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369" name="Text Box 73"/>
          <p:cNvSpPr txBox="1">
            <a:spLocks noChangeArrowheads="1"/>
          </p:cNvSpPr>
          <p:nvPr/>
        </p:nvSpPr>
        <p:spPr bwMode="auto">
          <a:xfrm>
            <a:off x="2514600" y="35814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370" name="Text Box 74"/>
          <p:cNvSpPr txBox="1">
            <a:spLocks noChangeArrowheads="1"/>
          </p:cNvSpPr>
          <p:nvPr/>
        </p:nvSpPr>
        <p:spPr bwMode="auto">
          <a:xfrm>
            <a:off x="3200400" y="3276600"/>
            <a:ext cx="76041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7200">
                <a:solidFill>
                  <a:srgbClr val="CC0000"/>
                </a:solidFill>
                <a:effectLst/>
              </a:rPr>
              <a:t>?</a:t>
            </a:r>
            <a:endParaRPr lang="en-US" sz="7200">
              <a:solidFill>
                <a:srgbClr val="CC0000"/>
              </a:solidFill>
              <a:effectLst/>
            </a:endParaRPr>
          </a:p>
        </p:txBody>
      </p:sp>
      <p:sp>
        <p:nvSpPr>
          <p:cNvPr id="55393" name="Text Box 97"/>
          <p:cNvSpPr txBox="1">
            <a:spLocks noChangeArrowheads="1"/>
          </p:cNvSpPr>
          <p:nvPr/>
        </p:nvSpPr>
        <p:spPr bwMode="auto">
          <a:xfrm>
            <a:off x="3657600" y="3657600"/>
            <a:ext cx="4191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6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</a:t>
            </a:r>
            <a:r>
              <a:rPr lang="ru-RU" sz="96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2187</a:t>
            </a:r>
            <a:endParaRPr lang="en-US" sz="96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396" name="Text Box 100"/>
          <p:cNvSpPr txBox="1">
            <a:spLocks noChangeArrowheads="1"/>
          </p:cNvSpPr>
          <p:nvPr/>
        </p:nvSpPr>
        <p:spPr bwMode="auto">
          <a:xfrm>
            <a:off x="714348" y="214290"/>
            <a:ext cx="8001000" cy="1077218"/>
          </a:xfrm>
          <a:prstGeom prst="rect">
            <a:avLst/>
          </a:prstGeom>
          <a:noFill/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Произведение, в котором множители равны друг другу</a:t>
            </a:r>
            <a:endParaRPr lang="en-US" sz="32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5401" name="Text Box 105"/>
          <p:cNvSpPr txBox="1">
            <a:spLocks noChangeArrowheads="1"/>
          </p:cNvSpPr>
          <p:nvPr/>
        </p:nvSpPr>
        <p:spPr bwMode="auto">
          <a:xfrm>
            <a:off x="6019800" y="1600200"/>
            <a:ext cx="542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402" name="Text Box 106"/>
          <p:cNvSpPr txBox="1">
            <a:spLocks noChangeArrowheads="1"/>
          </p:cNvSpPr>
          <p:nvPr/>
        </p:nvSpPr>
        <p:spPr bwMode="auto">
          <a:xfrm>
            <a:off x="65532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403" name="Text Box 107"/>
          <p:cNvSpPr txBox="1">
            <a:spLocks noChangeArrowheads="1"/>
          </p:cNvSpPr>
          <p:nvPr/>
        </p:nvSpPr>
        <p:spPr bwMode="auto">
          <a:xfrm>
            <a:off x="7162800" y="1600200"/>
            <a:ext cx="466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*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5404" name="Text Box 108"/>
          <p:cNvSpPr txBox="1">
            <a:spLocks noChangeArrowheads="1"/>
          </p:cNvSpPr>
          <p:nvPr/>
        </p:nvSpPr>
        <p:spPr bwMode="auto">
          <a:xfrm>
            <a:off x="7772400" y="13716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55405" name="Line 109"/>
          <p:cNvSpPr>
            <a:spLocks noChangeShapeType="1"/>
          </p:cNvSpPr>
          <p:nvPr/>
        </p:nvSpPr>
        <p:spPr bwMode="auto">
          <a:xfrm>
            <a:off x="16764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06" name="Line 110"/>
          <p:cNvSpPr>
            <a:spLocks noChangeShapeType="1"/>
          </p:cNvSpPr>
          <p:nvPr/>
        </p:nvSpPr>
        <p:spPr bwMode="auto">
          <a:xfrm>
            <a:off x="28194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07" name="Line 111"/>
          <p:cNvSpPr>
            <a:spLocks noChangeShapeType="1"/>
          </p:cNvSpPr>
          <p:nvPr/>
        </p:nvSpPr>
        <p:spPr bwMode="auto">
          <a:xfrm>
            <a:off x="41148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08" name="Line 112"/>
          <p:cNvSpPr>
            <a:spLocks noChangeShapeType="1"/>
          </p:cNvSpPr>
          <p:nvPr/>
        </p:nvSpPr>
        <p:spPr bwMode="auto">
          <a:xfrm>
            <a:off x="54102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09" name="Line 113"/>
          <p:cNvSpPr>
            <a:spLocks noChangeShapeType="1"/>
          </p:cNvSpPr>
          <p:nvPr/>
        </p:nvSpPr>
        <p:spPr bwMode="auto">
          <a:xfrm>
            <a:off x="65532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10" name="Line 114"/>
          <p:cNvSpPr>
            <a:spLocks noChangeShapeType="1"/>
          </p:cNvSpPr>
          <p:nvPr/>
        </p:nvSpPr>
        <p:spPr bwMode="auto">
          <a:xfrm>
            <a:off x="7772400" y="228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411" name="Text Box 115"/>
          <p:cNvSpPr txBox="1">
            <a:spLocks noChangeArrowheads="1"/>
          </p:cNvSpPr>
          <p:nvPr/>
        </p:nvSpPr>
        <p:spPr bwMode="auto">
          <a:xfrm>
            <a:off x="6705600" y="24384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1"/>
                </a:solidFill>
                <a:effectLst/>
              </a:rPr>
              <a:t>6</a:t>
            </a:r>
            <a:endParaRPr lang="en-US" sz="2800">
              <a:solidFill>
                <a:schemeClr val="tx1"/>
              </a:solidFill>
              <a:effectLst/>
            </a:endParaRPr>
          </a:p>
        </p:txBody>
      </p:sp>
      <p:sp>
        <p:nvSpPr>
          <p:cNvPr id="55412" name="Text Box 116"/>
          <p:cNvSpPr txBox="1">
            <a:spLocks noChangeArrowheads="1"/>
          </p:cNvSpPr>
          <p:nvPr/>
        </p:nvSpPr>
        <p:spPr bwMode="auto">
          <a:xfrm>
            <a:off x="7924800" y="24384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1"/>
                </a:solidFill>
                <a:effectLst/>
              </a:rPr>
              <a:t>7</a:t>
            </a:r>
            <a:endParaRPr lang="en-US" sz="2800">
              <a:solidFill>
                <a:schemeClr val="tx1"/>
              </a:solidFill>
              <a:effectLst/>
            </a:endParaRPr>
          </a:p>
        </p:txBody>
      </p:sp>
      <p:sp>
        <p:nvSpPr>
          <p:cNvPr id="55413" name="Line 117"/>
          <p:cNvSpPr>
            <a:spLocks noChangeShapeType="1"/>
          </p:cNvSpPr>
          <p:nvPr/>
        </p:nvSpPr>
        <p:spPr bwMode="auto">
          <a:xfrm>
            <a:off x="1981200" y="2819400"/>
            <a:ext cx="12954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5414" name="Line 118"/>
          <p:cNvSpPr>
            <a:spLocks noChangeShapeType="1"/>
          </p:cNvSpPr>
          <p:nvPr/>
        </p:nvSpPr>
        <p:spPr bwMode="auto">
          <a:xfrm>
            <a:off x="990600" y="2819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5415" name="Line 119"/>
          <p:cNvSpPr>
            <a:spLocks noChangeShapeType="1"/>
          </p:cNvSpPr>
          <p:nvPr/>
        </p:nvSpPr>
        <p:spPr bwMode="auto">
          <a:xfrm>
            <a:off x="1066800" y="2895600"/>
            <a:ext cx="21336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5416" name="Text Box 120"/>
          <p:cNvSpPr txBox="1">
            <a:spLocks noChangeArrowheads="1"/>
          </p:cNvSpPr>
          <p:nvPr/>
        </p:nvSpPr>
        <p:spPr bwMode="auto">
          <a:xfrm>
            <a:off x="3276600" y="3352800"/>
            <a:ext cx="76041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7200">
                <a:solidFill>
                  <a:srgbClr val="CC0000"/>
                </a:solidFill>
                <a:effectLst/>
              </a:rPr>
              <a:t>7</a:t>
            </a:r>
            <a:endParaRPr lang="en-US" sz="7200">
              <a:solidFill>
                <a:srgbClr val="CC0000"/>
              </a:solidFill>
              <a:effectLst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28728" y="5288340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  <a:cs typeface="Times New Roman" pitchFamily="18" charset="0"/>
              </a:rPr>
              <a:t>Запись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3</a:t>
            </a:r>
            <a:r>
              <a:rPr lang="ru-RU" sz="32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7 </a:t>
            </a:r>
            <a:r>
              <a:rPr lang="ru-RU" sz="3200" dirty="0" smtClean="0">
                <a:latin typeface="Comic Sans MS" pitchFamily="66" charset="0"/>
                <a:cs typeface="Times New Roman" pitchFamily="18" charset="0"/>
              </a:rPr>
              <a:t> читают </a:t>
            </a:r>
            <a:br>
              <a:rPr lang="ru-RU" sz="3200" dirty="0" smtClean="0">
                <a:latin typeface="Comic Sans MS" pitchFamily="66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«три в седьмой степени»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5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5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5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5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5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0"/>
                            </p:stCondLst>
                            <p:childTnLst>
                              <p:par>
                                <p:cTn id="1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000"/>
                            </p:stCondLst>
                            <p:childTnLst>
                              <p:par>
                                <p:cTn id="1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500"/>
                            </p:stCondLst>
                            <p:childTnLst>
                              <p:par>
                                <p:cTn id="1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000"/>
                            </p:stCondLst>
                            <p:childTnLst>
                              <p:par>
                                <p:cTn id="1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5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5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500"/>
                            </p:stCondLst>
                            <p:childTnLst>
                              <p:par>
                                <p:cTn id="1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5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5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8000"/>
                            </p:stCondLst>
                            <p:childTnLst>
                              <p:par>
                                <p:cTn id="1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5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500"/>
                            </p:stCondLst>
                            <p:childTnLst>
                              <p:par>
                                <p:cTn id="1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5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5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5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9500"/>
                            </p:stCondLst>
                            <p:childTnLst>
                              <p:par>
                                <p:cTn id="1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5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5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45" grpId="0"/>
      <p:bldP spid="55346" grpId="0" animBg="1"/>
      <p:bldP spid="55347" grpId="0"/>
      <p:bldP spid="55349" grpId="0"/>
      <p:bldP spid="55351" grpId="0"/>
      <p:bldP spid="55353" grpId="0"/>
      <p:bldP spid="55355" grpId="0" animBg="1"/>
      <p:bldP spid="55356" grpId="0" animBg="1"/>
      <p:bldP spid="55357" grpId="0" animBg="1"/>
      <p:bldP spid="55358" grpId="0" animBg="1"/>
      <p:bldP spid="55359" grpId="0" animBg="1"/>
      <p:bldP spid="55360" grpId="0"/>
      <p:bldP spid="55361" grpId="0"/>
      <p:bldP spid="55362" grpId="0"/>
      <p:bldP spid="55363" grpId="0"/>
      <p:bldP spid="55364" grpId="0"/>
      <p:bldP spid="55365" grpId="0"/>
      <p:bldP spid="55366" grpId="0"/>
      <p:bldP spid="55367" grpId="0"/>
      <p:bldP spid="55368" grpId="0"/>
      <p:bldP spid="55369" grpId="0"/>
      <p:bldP spid="55370" grpId="0"/>
      <p:bldP spid="55370" grpId="1"/>
      <p:bldP spid="55393" grpId="0"/>
      <p:bldP spid="55396" grpId="0" animBg="1"/>
      <p:bldP spid="55401" grpId="0"/>
      <p:bldP spid="55402" grpId="0"/>
      <p:bldP spid="55403" grpId="0"/>
      <p:bldP spid="55404" grpId="0"/>
      <p:bldP spid="55405" grpId="0" animBg="1"/>
      <p:bldP spid="55406" grpId="0" animBg="1"/>
      <p:bldP spid="55407" grpId="0" animBg="1"/>
      <p:bldP spid="55408" grpId="0" animBg="1"/>
      <p:bldP spid="55409" grpId="0" animBg="1"/>
      <p:bldP spid="55410" grpId="0" animBg="1"/>
      <p:bldP spid="55411" grpId="0"/>
      <p:bldP spid="55412" grpId="0"/>
      <p:bldP spid="55413" grpId="0" animBg="1"/>
      <p:bldP spid="55415" grpId="0" animBg="1"/>
      <p:bldP spid="554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14744" y="1643050"/>
            <a:ext cx="4786346" cy="584775"/>
          </a:xfrm>
          <a:prstGeom prst="rect">
            <a:avLst/>
          </a:prstGeom>
          <a:solidFill>
            <a:srgbClr val="99FFCC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Показатель степени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43306" y="5572140"/>
            <a:ext cx="5000625" cy="584200"/>
          </a:xfrm>
          <a:prstGeom prst="rect">
            <a:avLst/>
          </a:prstGeom>
          <a:solidFill>
            <a:srgbClr val="99FFCC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Основание  степени</a:t>
            </a:r>
          </a:p>
        </p:txBody>
      </p:sp>
      <p:grpSp>
        <p:nvGrpSpPr>
          <p:cNvPr id="2" name="Группа 15"/>
          <p:cNvGrpSpPr/>
          <p:nvPr/>
        </p:nvGrpSpPr>
        <p:grpSpPr>
          <a:xfrm>
            <a:off x="500034" y="2143116"/>
            <a:ext cx="2071702" cy="3005198"/>
            <a:chOff x="2786050" y="1785933"/>
            <a:chExt cx="2071702" cy="21465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TextBox 13"/>
            <p:cNvSpPr txBox="1"/>
            <p:nvPr/>
          </p:nvSpPr>
          <p:spPr>
            <a:xfrm>
              <a:off x="2786050" y="1887985"/>
              <a:ext cx="2071702" cy="2044474"/>
            </a:xfrm>
            <a:prstGeom prst="rect">
              <a:avLst/>
            </a:prstGeom>
            <a:solidFill>
              <a:srgbClr val="99FFCC"/>
            </a:solidFill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80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18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43372" y="1785933"/>
              <a:ext cx="500066" cy="11211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9600" b="1" dirty="0"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</p:grpSp>
      <p:cxnSp>
        <p:nvCxnSpPr>
          <p:cNvPr id="7" name="Прямая со стрелкой 6"/>
          <p:cNvCxnSpPr>
            <a:endCxn id="13" idx="1"/>
          </p:cNvCxnSpPr>
          <p:nvPr/>
        </p:nvCxnSpPr>
        <p:spPr>
          <a:xfrm>
            <a:off x="1643042" y="4643446"/>
            <a:ext cx="2000264" cy="122079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643174" y="1928802"/>
            <a:ext cx="1071563" cy="114300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3306" y="3357562"/>
            <a:ext cx="5000660" cy="1077218"/>
          </a:xfrm>
          <a:prstGeom prst="rect">
            <a:avLst/>
          </a:prstGeom>
          <a:solidFill>
            <a:srgbClr val="99FFCC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baseline="30000" dirty="0" smtClean="0">
                <a:latin typeface="Comic Sans MS" pitchFamily="66" charset="0"/>
                <a:cs typeface="Times New Roman" pitchFamily="18" charset="0"/>
              </a:rPr>
              <a:t>Степень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571736" y="4071942"/>
            <a:ext cx="1143008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785918" y="2285992"/>
            <a:ext cx="785817" cy="142876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2857496"/>
            <a:ext cx="1187450" cy="185737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357290" y="35716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Основные понятия</a:t>
            </a:r>
            <a:endParaRPr lang="ru-RU" sz="32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" name="Picture 9" descr="01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47825" cy="1989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  <p:bldP spid="19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1550</TotalTime>
  <Words>830</Words>
  <Application>Microsoft Office PowerPoint</Application>
  <PresentationFormat>Экран (4:3)</PresentationFormat>
  <Paragraphs>295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Какое число пропущено?</vt:lpstr>
      <vt:lpstr>Определить порядок действий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Вторая степень числа называется квадратом числа</vt:lpstr>
      <vt:lpstr>Презентация PowerPoint</vt:lpstr>
      <vt:lpstr>Третья степень числа называется кубом числа</vt:lpstr>
      <vt:lpstr>Таблица кубов  первых 10 натуральных чисел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162</cp:revision>
  <dcterms:created xsi:type="dcterms:W3CDTF">2014-11-25T18:23:46Z</dcterms:created>
  <dcterms:modified xsi:type="dcterms:W3CDTF">2024-12-08T18:29:50Z</dcterms:modified>
</cp:coreProperties>
</file>