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8" r:id="rId2"/>
    <p:sldId id="257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1474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258060"/>
            <a:ext cx="828092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/>
                <a:solidFill>
                  <a:schemeClr val="accent3"/>
                </a:solidFill>
                <a:effectLst/>
              </a:rPr>
              <a:t>Мастер-класс</a:t>
            </a:r>
          </a:p>
          <a:p>
            <a:pPr algn="ctr"/>
            <a:r>
              <a:rPr lang="ru-RU" sz="3600" b="1" dirty="0">
                <a:ln/>
                <a:solidFill>
                  <a:schemeClr val="accent3"/>
                </a:solidFill>
              </a:rPr>
              <a:t>«Современные методы обучения математике в рамках реализации ФГОС ООО»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112" y="3140968"/>
            <a:ext cx="30942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Выполнила: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Н. С. Лебедева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учитель математики 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en-US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квалификационной категории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51469" y="5877272"/>
            <a:ext cx="2112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Веселоярск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20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24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115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256917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334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процесс 5"/>
          <p:cNvSpPr/>
          <p:nvPr/>
        </p:nvSpPr>
        <p:spPr>
          <a:xfrm>
            <a:off x="1115616" y="188640"/>
            <a:ext cx="6093505" cy="648072"/>
          </a:xfrm>
          <a:prstGeom prst="flowChartProcess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Современные методы обучения математике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179512" y="1113415"/>
            <a:ext cx="1187624" cy="864096"/>
          </a:xfrm>
          <a:prstGeom prst="flowChartAlternateProcess">
            <a:avLst/>
          </a:prstGeom>
          <a:solidFill>
            <a:schemeClr val="bg2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Проблемный (перспективный метод)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1486009" y="1149897"/>
            <a:ext cx="1493021" cy="740668"/>
          </a:xfrm>
          <a:prstGeom prst="flowChartAlternateProcess">
            <a:avLst/>
          </a:prstGeom>
          <a:solidFill>
            <a:schemeClr val="bg2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Лабораторный  метод</a:t>
            </a: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131839" y="1149896"/>
            <a:ext cx="1484993" cy="740669"/>
          </a:xfrm>
          <a:prstGeom prst="flowChartAlternateProcess">
            <a:avLst/>
          </a:prstGeom>
          <a:solidFill>
            <a:schemeClr val="bg2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 программированного обучения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4667227" y="1149896"/>
            <a:ext cx="1512168" cy="740669"/>
          </a:xfrm>
          <a:prstGeom prst="flowChartAlternateProcess">
            <a:avLst/>
          </a:prstGeom>
          <a:solidFill>
            <a:schemeClr val="bg2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Эвристический метод</a:t>
            </a: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6257472" y="1173232"/>
            <a:ext cx="1368092" cy="838944"/>
          </a:xfrm>
          <a:prstGeom prst="flowChartAlternateProcess">
            <a:avLst/>
          </a:prstGeom>
          <a:solidFill>
            <a:schemeClr val="bg2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 построения математических моделей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7668284" y="1184561"/>
            <a:ext cx="1403648" cy="827615"/>
          </a:xfrm>
          <a:prstGeom prst="flowChartAlternateProcess">
            <a:avLst/>
          </a:prstGeom>
          <a:solidFill>
            <a:schemeClr val="bg2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Аксиоматический метод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593812" y="5315612"/>
            <a:ext cx="1043608" cy="720080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Частино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-поисковый</a:t>
            </a: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2075661" y="6093668"/>
            <a:ext cx="1409110" cy="508620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Репродуктивный</a:t>
            </a: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394413" y="6165304"/>
            <a:ext cx="1790119" cy="554089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Проблемное изложение</a:t>
            </a:r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1821182" y="4603932"/>
            <a:ext cx="1291511" cy="1245824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Наблюдения за явлениями и 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процессамми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3359767" y="4931598"/>
            <a:ext cx="1152128" cy="792088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 блок-схем</a:t>
            </a:r>
          </a:p>
        </p:txBody>
      </p:sp>
      <p:sp>
        <p:nvSpPr>
          <p:cNvPr id="24" name="Блок-схема: альтернативный процесс 23"/>
          <p:cNvSpPr/>
          <p:nvPr/>
        </p:nvSpPr>
        <p:spPr>
          <a:xfrm>
            <a:off x="3789614" y="5810200"/>
            <a:ext cx="1152128" cy="792088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 составления алгоритма</a:t>
            </a:r>
          </a:p>
        </p:txBody>
      </p:sp>
      <p:sp>
        <p:nvSpPr>
          <p:cNvPr id="25" name="Блок-схема: альтернативный процесс 24"/>
          <p:cNvSpPr/>
          <p:nvPr/>
        </p:nvSpPr>
        <p:spPr>
          <a:xfrm>
            <a:off x="4847247" y="4438127"/>
            <a:ext cx="1152128" cy="1050032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 итераций (последовательного приближения)</a:t>
            </a:r>
          </a:p>
        </p:txBody>
      </p:sp>
      <p:sp>
        <p:nvSpPr>
          <p:cNvPr id="26" name="Блок-схема: альтернативный процесс 25"/>
          <p:cNvSpPr/>
          <p:nvPr/>
        </p:nvSpPr>
        <p:spPr>
          <a:xfrm>
            <a:off x="5118664" y="5506752"/>
            <a:ext cx="1152128" cy="1317104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 декомпозиции (разложение задачи на ряд простых задач)</a:t>
            </a:r>
          </a:p>
        </p:txBody>
      </p:sp>
      <p:sp>
        <p:nvSpPr>
          <p:cNvPr id="27" name="Блок-схема: альтернативный процесс 26"/>
          <p:cNvSpPr/>
          <p:nvPr/>
        </p:nvSpPr>
        <p:spPr>
          <a:xfrm>
            <a:off x="6304296" y="4675299"/>
            <a:ext cx="1021967" cy="942377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Структурные (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неметрически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8" name="Блок-схема: альтернативный процесс 27"/>
          <p:cNvSpPr/>
          <p:nvPr/>
        </p:nvSpPr>
        <p:spPr>
          <a:xfrm>
            <a:off x="6652478" y="5752845"/>
            <a:ext cx="1008112" cy="966548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Функциональные (метрически)</a:t>
            </a:r>
          </a:p>
        </p:txBody>
      </p:sp>
      <p:sp>
        <p:nvSpPr>
          <p:cNvPr id="29" name="Блок-схема: альтернативный процесс 28"/>
          <p:cNvSpPr/>
          <p:nvPr/>
        </p:nvSpPr>
        <p:spPr>
          <a:xfrm>
            <a:off x="7544896" y="4676568"/>
            <a:ext cx="1071140" cy="890883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 построения теорий</a:t>
            </a:r>
          </a:p>
        </p:txBody>
      </p:sp>
      <p:sp>
        <p:nvSpPr>
          <p:cNvPr id="30" name="Блок-схема: альтернативный процесс 29"/>
          <p:cNvSpPr/>
          <p:nvPr/>
        </p:nvSpPr>
        <p:spPr>
          <a:xfrm>
            <a:off x="7710654" y="5892059"/>
            <a:ext cx="1147105" cy="844326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 гипотез</a:t>
            </a:r>
          </a:p>
        </p:txBody>
      </p:sp>
      <p:cxnSp>
        <p:nvCxnSpPr>
          <p:cNvPr id="32" name="Прямая со стрелкой 31"/>
          <p:cNvCxnSpPr>
            <a:stCxn id="6" idx="1"/>
            <a:endCxn id="8" idx="0"/>
          </p:cNvCxnSpPr>
          <p:nvPr/>
        </p:nvCxnSpPr>
        <p:spPr>
          <a:xfrm flipH="1">
            <a:off x="773324" y="512676"/>
            <a:ext cx="342292" cy="60073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endCxn id="9" idx="0"/>
          </p:cNvCxnSpPr>
          <p:nvPr/>
        </p:nvCxnSpPr>
        <p:spPr>
          <a:xfrm>
            <a:off x="2075661" y="836712"/>
            <a:ext cx="156859" cy="31318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7209121" y="512675"/>
            <a:ext cx="918326" cy="60073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3688757" y="860048"/>
            <a:ext cx="0" cy="3131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5356685" y="860048"/>
            <a:ext cx="0" cy="3131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6815280" y="860048"/>
            <a:ext cx="0" cy="3131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79512" y="1977511"/>
            <a:ext cx="0" cy="29856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208375" y="2435842"/>
            <a:ext cx="247074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208375" y="3861048"/>
            <a:ext cx="247074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208375" y="4931598"/>
            <a:ext cx="247074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9" idx="2"/>
          </p:cNvCxnSpPr>
          <p:nvPr/>
        </p:nvCxnSpPr>
        <p:spPr>
          <a:xfrm flipH="1">
            <a:off x="2075662" y="1890565"/>
            <a:ext cx="156858" cy="53032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3112693" y="1890564"/>
            <a:ext cx="0" cy="194997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3112693" y="2829330"/>
            <a:ext cx="247074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3154648" y="3820020"/>
            <a:ext cx="163163" cy="2051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5921718" y="1970741"/>
            <a:ext cx="0" cy="194997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flipH="1">
            <a:off x="5768962" y="2780928"/>
            <a:ext cx="152756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flipH="1">
            <a:off x="5768962" y="3871067"/>
            <a:ext cx="152756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7242301" y="1977511"/>
            <a:ext cx="356" cy="20321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flipH="1">
            <a:off x="7089901" y="2984926"/>
            <a:ext cx="152756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H="1">
            <a:off x="7089545" y="4009628"/>
            <a:ext cx="152756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7668284" y="2016724"/>
            <a:ext cx="0" cy="18543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7687908" y="2878214"/>
            <a:ext cx="151929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>
            <a:off x="7668284" y="3871067"/>
            <a:ext cx="151929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1195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" y="188640"/>
            <a:ext cx="885851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Тригонометрия в ладони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3600400" cy="3528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51915"/>
            <a:ext cx="4429497" cy="4137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1332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60"/>
            <a:ext cx="8713371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5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508132"/>
            <a:ext cx="83968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3"/>
                </a:solidFill>
                <a:effectLst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2030775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136</TotalTime>
  <Words>105</Words>
  <Application>Microsoft Office PowerPoint</Application>
  <PresentationFormat>Экран (4:3)</PresentationFormat>
  <Paragraphs>25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Century Schoolbook</vt:lpstr>
      <vt:lpstr>Times New Roman</vt:lpstr>
      <vt:lpstr>Wingdings</vt:lpstr>
      <vt:lpstr>Wingdings 2</vt:lpstr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лебедевы</dc:creator>
  <cp:lastModifiedBy>Матвей Лебедев</cp:lastModifiedBy>
  <cp:revision>13</cp:revision>
  <dcterms:created xsi:type="dcterms:W3CDTF">2017-10-29T01:35:54Z</dcterms:created>
  <dcterms:modified xsi:type="dcterms:W3CDTF">2024-04-04T01:12:14Z</dcterms:modified>
</cp:coreProperties>
</file>