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20" r:id="rId3"/>
    <p:sldMasterId id="2147483744" r:id="rId4"/>
    <p:sldMasterId id="2147483768" r:id="rId5"/>
  </p:sldMasterIdLst>
  <p:notesMasterIdLst>
    <p:notesMasterId r:id="rId31"/>
  </p:notesMasterIdLst>
  <p:sldIdLst>
    <p:sldId id="256" r:id="rId6"/>
    <p:sldId id="257" r:id="rId7"/>
    <p:sldId id="259" r:id="rId8"/>
    <p:sldId id="258" r:id="rId9"/>
    <p:sldId id="263" r:id="rId10"/>
    <p:sldId id="260" r:id="rId11"/>
    <p:sldId id="261" r:id="rId12"/>
    <p:sldId id="262" r:id="rId13"/>
    <p:sldId id="264" r:id="rId14"/>
    <p:sldId id="265" r:id="rId15"/>
    <p:sldId id="269" r:id="rId16"/>
    <p:sldId id="270" r:id="rId17"/>
    <p:sldId id="268" r:id="rId18"/>
    <p:sldId id="266" r:id="rId19"/>
    <p:sldId id="280" r:id="rId20"/>
    <p:sldId id="272" r:id="rId21"/>
    <p:sldId id="273" r:id="rId22"/>
    <p:sldId id="281" r:id="rId23"/>
    <p:sldId id="282" r:id="rId24"/>
    <p:sldId id="283" r:id="rId25"/>
    <p:sldId id="284" r:id="rId26"/>
    <p:sldId id="285" r:id="rId27"/>
    <p:sldId id="277" r:id="rId28"/>
    <p:sldId id="276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4" d="100"/>
          <a:sy n="64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9CE34-614B-48F6-A38A-F3BB39C95E81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9E17-EF49-4430-A86E-3DEEFA73D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9E17-EF49-4430-A86E-3DEEFA73D16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74;&#1080;&#1076;&#1086;&#1089;%20&#1088;&#1077;&#1072;&#1082;&#1094;&#1080;&#1103;%20&#1086;&#1073;&#1084;&#1077;&#1085;&#1072;/ch08_32_03.wmv" TargetMode="Externa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химия Stock Photos, Pictures, Royalty Free химия Images And Stock Photography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115616" y="2780928"/>
            <a:ext cx="6624736" cy="33641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«Типы химических реакций.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Реакции обмена»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6353944"/>
            <a:ext cx="5936704" cy="504056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Разработала : учитель химии </a:t>
            </a:r>
            <a:r>
              <a:rPr lang="ru-RU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Бочковская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8640"/>
            <a:ext cx="82089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Меловская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основная общеобразовательная школа»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764704"/>
            <a:ext cx="5238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Открытый урок по теме: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568952" cy="4525963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1. 2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(соединения )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2.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ZnO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(разложения )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Mg+H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MgSO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↑ –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замещения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4.  2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(?)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92" y="188640"/>
            <a:ext cx="9073008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Демонстрационный опыт №1 «Получение нерастворимого основания»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869160"/>
            <a:ext cx="8839200" cy="1010742"/>
          </a:xfrm>
        </p:spPr>
        <p:txBody>
          <a:bodyPr/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+ 2NaOH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Cu(OH)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Na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9154" name="Picture 2" descr="http://lib.exdat.com/tw_files2/urls_10/106/d-105993/105993_html_2db58a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196752"/>
            <a:ext cx="264629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 №2 «Реакция нейтрализации»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=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HOH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86916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реакции обмена между кислотами и щелочами называются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реакциями нейтрализации.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8130" name="Picture 2" descr="http://www.kristallikov.net/Page28/neytral%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276872"/>
            <a:ext cx="1944216" cy="2469874"/>
          </a:xfrm>
          <a:prstGeom prst="rect">
            <a:avLst/>
          </a:prstGeom>
          <a:noFill/>
        </p:spPr>
      </p:pic>
      <p:pic>
        <p:nvPicPr>
          <p:cNvPr id="48132" name="Picture 4" descr="http://files.school-collection.edu.ru/dlrstore/f43c6517-fae4-e2bc-4b6e-f85da4b4ed23/index.files/image00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276872"/>
            <a:ext cx="334451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№3 «Взаимодействие соляной кислоты с карбонатом натрия»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060848"/>
            <a:ext cx="8003232" cy="3633267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32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2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HCI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2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2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211960" y="2276872"/>
            <a:ext cx="576064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4211960" y="2420888"/>
            <a:ext cx="504056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6444208" y="2636912"/>
            <a:ext cx="43204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308304" y="2636912"/>
            <a:ext cx="423664" cy="7116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68144" y="3284984"/>
            <a:ext cx="1056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b="1" baseline="-25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3356992"/>
            <a:ext cx="10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600" b="1" baseline="-25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Реакции обмена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377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реакции, в результате которых два сложных  вещества обмениваются своими частями.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5733256"/>
            <a:ext cx="2772362" cy="40011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Реакция обмена (видео</a:t>
            </a:r>
            <a:r>
              <a:rPr lang="ru-RU" dirty="0" smtClean="0">
                <a:solidFill>
                  <a:srgbClr val="FFC000"/>
                </a:solidFill>
                <a:hlinkClick r:id="rId2" action="ppaction://hlinkfile"/>
              </a:rPr>
              <a:t>)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3284984"/>
            <a:ext cx="5616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 + </a:t>
            </a:r>
            <a:r>
              <a:rPr lang="en-US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CD → AD + CB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 №4 «Взаимодействие оксида меди и серной кислоты»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085184"/>
            <a:ext cx="8686800" cy="8667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CuSO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5650" name="Picture 2" descr="http://i.ytimg.com/vi/1t3GaPKH6jE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56792"/>
            <a:ext cx="4283968" cy="321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Правило Клода Л.  Бертолле,  согласно которому реакции обмена необратимы :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4221088"/>
            <a:ext cx="5005064" cy="792088"/>
          </a:xfrm>
        </p:spPr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Образование воды</a:t>
            </a:r>
          </a:p>
          <a:p>
            <a:endParaRPr lang="ru-RU" dirty="0"/>
          </a:p>
        </p:txBody>
      </p:sp>
      <p:pic>
        <p:nvPicPr>
          <p:cNvPr id="33794" name="Picture 2" descr="Index of /public/photos/large/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880320" cy="3813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5445224"/>
            <a:ext cx="2546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Клод Луи Бертолле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(9.12.1748- 6.11.1822)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1484784"/>
            <a:ext cx="55801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Образование осадка (нерастворимого или малорастворимого вещества)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3501008"/>
            <a:ext cx="3350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lvl="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Выделения газа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Где в быту мы встречаемся с реакциями обмена?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632848" cy="86672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Определение качества продуктов питания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861048"/>
            <a:ext cx="3112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Разрыхлители теста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492896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Определение качества воды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140968"/>
            <a:ext cx="4167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Устранение жесткости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083624" cy="4515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Закрепление </a:t>
            </a:r>
            <a:r>
              <a:rPr lang="ru-RU" dirty="0" smtClean="0"/>
              <a:t>Материала.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укажите реакции обмена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HCI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NaCI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+HOH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+ 2HCI = CaCI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HOH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MgCO3=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CuCI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+2NaON =2NaCI+Cu(ON)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BaSO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+ 2HCI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4P + 5O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2 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Расставьте  </a:t>
            </a:r>
            <a:r>
              <a:rPr lang="ru-RU" dirty="0" smtClean="0"/>
              <a:t>коэффициенты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KOH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= Na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HCI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FeCI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HCI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NaCI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+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708920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2708920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32849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32849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1556792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1556792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2132856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2132856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propowerpoint.ru/wp-content/uploads/2013/03/Himia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7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и задачи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3"/>
            <a:ext cx="6768752" cy="1872207"/>
          </a:xfrm>
        </p:spPr>
        <p:txBody>
          <a:bodyPr>
            <a:normAutofit fontScale="92500" lnSpcReduction="20000"/>
          </a:bodyPr>
          <a:lstStyle/>
          <a:p>
            <a:pPr marL="914400" lvl="1" indent="-514350">
              <a:buFont typeface="+mj-lt"/>
              <a:buAutoNum type="arabicPeriod"/>
            </a:pPr>
            <a:endParaRPr lang="ru-RU" sz="1800" b="1" dirty="0" smtClean="0"/>
          </a:p>
          <a:p>
            <a:pPr marL="640080" indent="-514350">
              <a:buNone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marL="64008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</a:t>
            </a:r>
          </a:p>
          <a:p>
            <a:pPr marL="64008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Развивающая</a:t>
            </a:r>
          </a:p>
          <a:p>
            <a:pPr marL="64008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Воспитательные</a:t>
            </a:r>
          </a:p>
          <a:p>
            <a:pPr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996952"/>
            <a:ext cx="66247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обобщить и систематизировать знания о типах химических реакций,  закрепить умения составлять уравнения химических реакций и  расставлять коэффициенты в уравнениях химических реакций.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2)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комплекс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общеучебных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познавательных умений - логически мыслить, анализировать, сравнивать, обобщать, делать выводы, аргументировать и отстаивать свою точку зрения.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3)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 коммуникативные и организационные умения.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Укажите реакцию  разложения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628800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+ 2NaOH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Na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HCI + Fe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FeCI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↑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Br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2HBr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Укажите реакции соединения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556792"/>
            <a:ext cx="86868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AI(OH)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+ 3 HCI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AICI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 3HOH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Br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2HBr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S↑ +FeSO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2NaOH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HOH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Укажите реакции</a:t>
            </a:r>
            <a:r>
              <a:rPr lang="en-US" dirty="0" smtClean="0"/>
              <a:t> </a:t>
            </a:r>
            <a:r>
              <a:rPr lang="ru-RU" dirty="0" smtClean="0"/>
              <a:t>замещения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00808"/>
            <a:ext cx="868680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HCI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AICI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+3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↑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MgCO3=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Fe(OH)3 + 3 HCI = FeCI3   + 3 HOH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(NO3)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  2 KOH 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  2KNO3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 + CuSO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FeSO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Cu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114690" name="Picture 2" descr="&amp;pcy;&amp;ocy;&amp;khcy;&amp;ucy;&amp;dcy;&amp;iecy;&amp;ncy;&amp;icy;&amp;iecy; &amp;Zcy;&amp;acy;&amp;pcy;&amp;icy;&amp;scy;&amp;icy; &amp;scy; &amp;mcy;&amp;iecy;&amp;tcy;&amp;kcy;&amp;ocy;&amp;jcy; &amp;pcy;&amp;ocy;&amp;khcy;&amp;ucy;&amp;dcy;&amp;iecy;&amp;ncy;&amp;icy;&amp;iecy; &amp;vcy;&amp;scy;&amp;iocy; &amp;ocy; &amp;tcy;&amp;ocy;&amp;mcy; &amp;kcy;&amp;acy;&amp;kcy; &amp;zhcy;&amp;icy;&amp;tcy;&amp;softcy; &amp;zcy;&amp;dcy;&amp;ocy;&amp;rcy;&amp;ocy;&amp;vcy;&amp;ocy;&amp;jcy; &amp;zhcy;&amp;icy;&amp;zcy;&amp;ncy;&amp;softcy;&amp;yu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6264696" cy="4437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787208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352928" cy="5760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Задание  на «3»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Расставьте коэффициенты в уравнениях химических реакций, укажите типы химических реакций.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844823"/>
          <a:ext cx="5976664" cy="1224135"/>
        </p:xfrm>
        <a:graphic>
          <a:graphicData uri="http://schemas.openxmlformats.org/drawingml/2006/table">
            <a:tbl>
              <a:tblPr/>
              <a:tblGrid>
                <a:gridCol w="3491319"/>
                <a:gridCol w="2485345"/>
              </a:tblGrid>
              <a:tr h="2238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Уравнение реакции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 химической реакции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а)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+ O2 → Al2O3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 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б) MnO2 + H2 → Mn + H2O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в) H2O2 → H2 + O2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 HNO3 + Fe(OH)3 → Fe(NO3)3 + H2O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611560" y="3068960"/>
            <a:ext cx="59760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Допишите уравнения реакций, расставьте коэффициенты,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укажите типы химических реакций.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8" y="3578668"/>
          <a:ext cx="5901308" cy="1051560"/>
        </p:xfrm>
        <a:graphic>
          <a:graphicData uri="http://schemas.openxmlformats.org/drawingml/2006/table">
            <a:tbl>
              <a:tblPr/>
              <a:tblGrid>
                <a:gridCol w="3471358"/>
                <a:gridCol w="2429950"/>
              </a:tblGrid>
              <a:tr h="1970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Уравнение реакции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 химической реакции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а) AgI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б)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MgO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+ H2SO4 →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в) Al + HCl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г) Na + Cl2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11560" y="4725144"/>
            <a:ext cx="81712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на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Допишите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осуществимые уравнения реакций, расставьте коэффициенты,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укажите типы химических реакций.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83568" y="5301208"/>
          <a:ext cx="5829300" cy="1261872"/>
        </p:xfrm>
        <a:graphic>
          <a:graphicData uri="http://schemas.openxmlformats.org/drawingml/2006/table">
            <a:tbl>
              <a:tblPr/>
              <a:tblGrid>
                <a:gridCol w="3429000"/>
                <a:gridCol w="24003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Уравнение реакции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 химической реакции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а) HNO3 + Mg(OH)2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б) FeCl3 + Zn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в) CH4 →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г) KOH + Ca(OH)2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д) Ba + O2 →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реакция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2060848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908720"/>
            <a:ext cx="8064896" cy="237626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«Скажи мне, и я забуду;</a:t>
            </a:r>
            <a:endParaRPr lang="en-US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Покажи мне, и я, может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быть, запомню,</a:t>
            </a:r>
          </a:p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Вовлеки меня, и я пойму…»</a:t>
            </a:r>
          </a:p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Конфуций</a:t>
            </a:r>
          </a:p>
          <a:p>
            <a:pPr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450 г до н.э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онфуций копия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564904"/>
            <a:ext cx="3638696" cy="3925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Химические реакции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29600" cy="146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это явления, в ходе которых, одни химические вещества превращаются в другие.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химические реакци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348880"/>
            <a:ext cx="3096344" cy="3116988"/>
          </a:xfrm>
          <a:prstGeom prst="rect">
            <a:avLst/>
          </a:prstGeom>
          <a:noFill/>
        </p:spPr>
      </p:pic>
      <p:pic>
        <p:nvPicPr>
          <p:cNvPr id="5122" name="Picture 2" descr="химические реакци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08920"/>
            <a:ext cx="4438785" cy="245057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483768" y="5589240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Химическая реакция перекиси водорода и йодистого калия.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566124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Разложение дихромата аммония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химические реакци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636912"/>
            <a:ext cx="4566414" cy="255876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979712" y="5589240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Кристаллизация перенасыщенного раствора ацетата натрия.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1" grpId="1"/>
      <p:bldP spid="12" grpId="0"/>
      <p:bldP spid="12" grpId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Признаки химических реакций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212976"/>
            <a:ext cx="3466728" cy="604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выделение газа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400506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выпадение осадка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38610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изменение цвета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5157192"/>
            <a:ext cx="488088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выделение или поглощение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тепла и света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i.ytimg.com/vi/fVBhPO3x2Fk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592288" cy="1944217"/>
          </a:xfrm>
          <a:prstGeom prst="rect">
            <a:avLst/>
          </a:prstGeom>
          <a:noFill/>
        </p:spPr>
      </p:pic>
      <p:pic>
        <p:nvPicPr>
          <p:cNvPr id="58372" name="Picture 4" descr="http://www.referat.ru/cache/referats/27112/image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340768"/>
            <a:ext cx="1512168" cy="2591163"/>
          </a:xfrm>
          <a:prstGeom prst="rect">
            <a:avLst/>
          </a:prstGeom>
          <a:noFill/>
        </p:spPr>
      </p:pic>
      <p:pic>
        <p:nvPicPr>
          <p:cNvPr id="58374" name="Picture 6" descr="http://lib.znate.ru/pars_docs/refs/190/189927/189927_html_189d6e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340768"/>
            <a:ext cx="2016224" cy="2686680"/>
          </a:xfrm>
          <a:prstGeom prst="rect">
            <a:avLst/>
          </a:prstGeom>
          <a:noFill/>
        </p:spPr>
      </p:pic>
      <p:pic>
        <p:nvPicPr>
          <p:cNvPr id="58378" name="Picture 10" descr="http://chemistry-chemists.com/Video/KNO3-S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365104"/>
            <a:ext cx="2594632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Химическое уравнение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– это условная запись химической реакции с помощью химических формул и математических знаков.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Закон сохранения массы веществ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941168"/>
            <a:ext cx="8229600" cy="13247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«Число атомов химических элементов до реакции и после неё, остаётся неизменным, а значит, их общая масса тоже не изменяется»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Викторина - Игры по химии - Картинки по химии"/>
          <p:cNvPicPr>
            <a:picLocks noChangeAspect="1" noChangeArrowheads="1"/>
          </p:cNvPicPr>
          <p:nvPr/>
        </p:nvPicPr>
        <p:blipFill>
          <a:blip r:embed="rId2" cstate="print"/>
          <a:srcRect l="3544" t="1533" r="3139" b="6501"/>
          <a:stretch>
            <a:fillRect/>
          </a:stretch>
        </p:blipFill>
        <p:spPr bwMode="auto">
          <a:xfrm>
            <a:off x="1835696" y="1412776"/>
            <a:ext cx="2520280" cy="29650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4437112"/>
            <a:ext cx="2302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М.В. Ломоносов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(8.11.1711- 8.04.1765)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4437112"/>
            <a:ext cx="2531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Антуан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 Лавуазье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(26.08.1743 – 8.04.1794)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Poster Leinwandbild &quot;Shabbetai Tzevi&quot; Louis Hersent eBay"/>
          <p:cNvPicPr>
            <a:picLocks noChangeAspect="1" noChangeArrowheads="1"/>
          </p:cNvPicPr>
          <p:nvPr/>
        </p:nvPicPr>
        <p:blipFill>
          <a:blip r:embed="rId3" cstate="print"/>
          <a:srcRect t="2381"/>
          <a:stretch>
            <a:fillRect/>
          </a:stretch>
        </p:blipFill>
        <p:spPr bwMode="auto">
          <a:xfrm>
            <a:off x="5220072" y="1412776"/>
            <a:ext cx="2458917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химических реакций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4010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 реакция соединения:  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А+В → АВ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 реакция разложения:  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 →  А+В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 реакция замещения: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АВ+С → А+СВ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892480" cy="12241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Закончите уравнения реакций, укажите тип реакции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1700808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2Li</a:t>
            </a:r>
            <a:r>
              <a:rPr lang="en-US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2799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O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564904"/>
            <a:ext cx="2579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Б) 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HgO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356992"/>
            <a:ext cx="3369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CuSO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170080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2564904"/>
            <a:ext cx="1760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2Hg + O</a:t>
            </a:r>
            <a:r>
              <a:rPr lang="en-US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5649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3356992"/>
            <a:ext cx="2215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ZnSO</a:t>
            </a:r>
            <a:r>
              <a:rPr lang="ru-RU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Cu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1772816"/>
            <a:ext cx="25664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реакция соединения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708920"/>
            <a:ext cx="2572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реакция разложения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3501008"/>
            <a:ext cx="2492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реакция замещения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</TotalTime>
  <Words>924</Words>
  <Application>Microsoft Office PowerPoint</Application>
  <PresentationFormat>Экран (4:3)</PresentationFormat>
  <Paragraphs>167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Начальная</vt:lpstr>
      <vt:lpstr>Городская</vt:lpstr>
      <vt:lpstr>Тема Office</vt:lpstr>
      <vt:lpstr>Трек</vt:lpstr>
      <vt:lpstr>1_Начальная</vt:lpstr>
      <vt:lpstr>  «Типы химических реакций.  Реакции обмена» </vt:lpstr>
      <vt:lpstr>Цели и задачи урока </vt:lpstr>
      <vt:lpstr>Слайд 3</vt:lpstr>
      <vt:lpstr>Химические реакции</vt:lpstr>
      <vt:lpstr>Признаки химических реакций</vt:lpstr>
      <vt:lpstr>Химическое уравнение </vt:lpstr>
      <vt:lpstr>Закон сохранения массы веществ</vt:lpstr>
      <vt:lpstr>Типы химических реакций</vt:lpstr>
      <vt:lpstr>Слайд 9</vt:lpstr>
      <vt:lpstr>Слайд 10</vt:lpstr>
      <vt:lpstr>Демонстрационный опыт №1 «Получение нерастворимого основания»</vt:lpstr>
      <vt:lpstr>Опыт №2 «Реакция нейтрализации»</vt:lpstr>
      <vt:lpstr>опыт №3 «Взаимодействие соляной кислоты с карбонатом натрия»</vt:lpstr>
      <vt:lpstr>Реакции обмена </vt:lpstr>
      <vt:lpstr>Опыт №4 «Взаимодействие оксида меди и серной кислоты»</vt:lpstr>
      <vt:lpstr>Правило Клода Л.  Бертолле,  согласно которому реакции обмена необратимы : </vt:lpstr>
      <vt:lpstr>Где в быту мы встречаемся с реакциями обмена? </vt:lpstr>
      <vt:lpstr>Закрепление Материала. укажите реакции обмена</vt:lpstr>
      <vt:lpstr>Расставьте  коэффициенты</vt:lpstr>
      <vt:lpstr>Укажите реакцию  разложения</vt:lpstr>
      <vt:lpstr>Укажите реакции соединения</vt:lpstr>
      <vt:lpstr>Укажите реакции замещения</vt:lpstr>
      <vt:lpstr>Рефлексия </vt:lpstr>
      <vt:lpstr>Домашнее задание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теме:"Типы химических реакций. Реакции обмена."</dc:title>
  <dc:creator>Batya</dc:creator>
  <cp:lastModifiedBy>Anya</cp:lastModifiedBy>
  <cp:revision>95</cp:revision>
  <dcterms:created xsi:type="dcterms:W3CDTF">2015-02-02T13:50:09Z</dcterms:created>
  <dcterms:modified xsi:type="dcterms:W3CDTF">2015-02-23T17:52:13Z</dcterms:modified>
</cp:coreProperties>
</file>