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97" r:id="rId4"/>
    <p:sldId id="263" r:id="rId5"/>
    <p:sldId id="267" r:id="rId6"/>
    <p:sldId id="264" r:id="rId7"/>
    <p:sldId id="298" r:id="rId8"/>
    <p:sldId id="265" r:id="rId9"/>
    <p:sldId id="268" r:id="rId10"/>
    <p:sldId id="269" r:id="rId11"/>
    <p:sldId id="271" r:id="rId12"/>
    <p:sldId id="257" r:id="rId13"/>
    <p:sldId id="299" r:id="rId14"/>
    <p:sldId id="273" r:id="rId15"/>
    <p:sldId id="274" r:id="rId16"/>
    <p:sldId id="272" r:id="rId17"/>
    <p:sldId id="300" r:id="rId18"/>
    <p:sldId id="276" r:id="rId19"/>
    <p:sldId id="277" r:id="rId20"/>
    <p:sldId id="278" r:id="rId21"/>
    <p:sldId id="280" r:id="rId22"/>
    <p:sldId id="279" r:id="rId23"/>
    <p:sldId id="301" r:id="rId24"/>
    <p:sldId id="275" r:id="rId25"/>
    <p:sldId id="281" r:id="rId26"/>
    <p:sldId id="258" r:id="rId27"/>
    <p:sldId id="260" r:id="rId28"/>
    <p:sldId id="261" r:id="rId29"/>
    <p:sldId id="283" r:id="rId30"/>
    <p:sldId id="284" r:id="rId31"/>
    <p:sldId id="285" r:id="rId32"/>
    <p:sldId id="286" r:id="rId33"/>
    <p:sldId id="302" r:id="rId34"/>
    <p:sldId id="303" r:id="rId35"/>
    <p:sldId id="287" r:id="rId36"/>
    <p:sldId id="305" r:id="rId37"/>
    <p:sldId id="289" r:id="rId38"/>
    <p:sldId id="290" r:id="rId39"/>
    <p:sldId id="291" r:id="rId40"/>
    <p:sldId id="262" r:id="rId41"/>
    <p:sldId id="292" r:id="rId42"/>
    <p:sldId id="295" r:id="rId43"/>
    <p:sldId id="306" r:id="rId44"/>
    <p:sldId id="307" r:id="rId45"/>
    <p:sldId id="293" r:id="rId46"/>
    <p:sldId id="294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0066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CDCFD15-D889-4E8B-A8C1-165483CDBB05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6FE37B6-295D-4119-AA14-F41A80E1B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714488"/>
            <a:ext cx="8229600" cy="242889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КОНСУЛЬТАЦИЯ НА ТЕМУ:</a:t>
            </a:r>
            <a:b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«Как развивать </a:t>
            </a:r>
            <a:br>
              <a:rPr lang="ru-RU" sz="40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понимание эмоций </a:t>
            </a:r>
            <a:br>
              <a:rPr lang="ru-RU" sz="40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младших дошкольников»</a:t>
            </a:r>
            <a:endParaRPr lang="ru-RU" sz="40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рмо2\DSCN514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1" y="285728"/>
            <a:ext cx="850112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\Изображение 02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285728"/>
            <a:ext cx="8572560" cy="63579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285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Эмоционально-поддерживающий компонент среды</a:t>
            </a:r>
          </a:p>
        </p:txBody>
      </p:sp>
      <p:pic>
        <p:nvPicPr>
          <p:cNvPr id="6" name="Рисунок 5" descr="F:\рмо2\DSCN513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785794"/>
            <a:ext cx="7715304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malyshy_igraj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508" y="620688"/>
            <a:ext cx="8856984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6969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рмо2\фото\DSCN515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0"/>
            <a:ext cx="628654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мо2\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2586" y="188640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</a:rPr>
              <a:t>      Ребенку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</a:rPr>
              <a:t>необходимо, чтобы на него обращали внимание, откликались на проявленные им эмоции. Если этого не происходит, ребенок начинает «накапливать» эмоции, и, переполняясь ими, демонстрирует </a:t>
            </a:r>
            <a:r>
              <a:rPr lang="ru-RU" sz="2200" dirty="0" smtClean="0">
                <a:solidFill>
                  <a:schemeClr val="tx1">
                    <a:lumMod val="95000"/>
                  </a:schemeClr>
                </a:solidFill>
              </a:rPr>
              <a:t>внезапные </a:t>
            </a:r>
            <a:r>
              <a:rPr lang="ru-RU" sz="2200" dirty="0">
                <a:solidFill>
                  <a:schemeClr val="tx1">
                    <a:lumMod val="95000"/>
                  </a:schemeClr>
                </a:solidFill>
              </a:rPr>
              <a:t>бурные реакции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142852"/>
            <a:ext cx="9001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Эмоционально-настраивающий  компонент среды</a:t>
            </a:r>
            <a:endParaRPr lang="ru-RU" sz="28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F:\рмо2\DSCN509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22" y="666072"/>
            <a:ext cx="8001056" cy="5740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рмо2\DSCN5234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30920"/>
            <a:ext cx="7560840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713994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рмо2\фото\DSCN516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787" y="0"/>
            <a:ext cx="5256229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рмо2\фото\DSCN518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42852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Социальный портрет ребенка 7 лет</a:t>
            </a: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669319"/>
            <a:ext cx="8572560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Физически развитый; овладевший основными культурно-гигиеническими навыками.</a:t>
            </a:r>
            <a:endParaRPr kumimoji="0" lang="ru-RU" sz="22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Любознательный, инициативный, активный.</a:t>
            </a:r>
            <a:endParaRPr kumimoji="0" lang="ru-RU" sz="22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Эмоционально отзывчивый.</a:t>
            </a:r>
            <a:endParaRPr kumimoji="0" lang="ru-RU" sz="22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Овладевший средствами общения, взаимодействия со взрослыми и сверстниками.</a:t>
            </a:r>
            <a:endParaRPr kumimoji="0" lang="ru-RU" sz="22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Способный управлять своим поведением и планировать свои действия на основе первичных ценностных представлений, соблюдающий элементарные общепринятые нормы и правила поведения.</a:t>
            </a:r>
            <a:endParaRPr kumimoji="0" lang="ru-RU" sz="22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Способный решать интеллектуальные и личностные задачи  (проблемы), адекватные возрасту.</a:t>
            </a:r>
            <a:endParaRPr kumimoji="0" lang="ru-RU" sz="22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Имеющий первичные представления о себе, семье, обществе (ближайшем  социуме), государстве (стране), мире и природе.</a:t>
            </a:r>
            <a:endParaRPr kumimoji="0" lang="ru-RU" sz="22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Овладевший универсальными предпосылками учебной деятельности; овладевший необходимыми умениями и навыками.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6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Эмоционально-стабилизирующий компонент среды - </a:t>
            </a:r>
          </a:p>
        </p:txBody>
      </p:sp>
      <p:pic>
        <p:nvPicPr>
          <p:cNvPr id="4" name="Рисунок 3" descr="F:\рмо2\фото\DSCN521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000084"/>
            <a:ext cx="6429420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90868" y="524184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стабильности окружающей среды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рмо2\фото\DSCN521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16424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рмо2\Рисунок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1285860"/>
            <a:ext cx="4920872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F:\рмо2\Рисунок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14422"/>
            <a:ext cx="3757159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520" y="85531"/>
            <a:ext cx="8669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Закаливающие процедуры эффективно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воздействуют на психическое состояние детей, снимая напряжение 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стресс.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88815"/>
            <a:ext cx="8895928" cy="6679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0765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357298"/>
            <a:ext cx="85011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Главной причиной выступает неудовлетворенность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ребенка общением со взрослыми, прежде всего с родителями и со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сверстниками.</a:t>
            </a:r>
          </a:p>
          <a:p>
            <a:pPr algn="just">
              <a:buFont typeface="Arial" pitchFamily="34" charset="0"/>
              <a:buChar char="•"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Дом\Рабочий стол\рмо2\1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5888" y="2492895"/>
            <a:ext cx="6333893" cy="4216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142852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Причины эмоционального неблагополучия детей в раннем детстве</a:t>
            </a:r>
            <a:endParaRPr lang="ru-RU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q.mypodium.ru/blog/wp-content/uploads/2016/07/5-pilihan-permainan-untuk-bati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Admin\Desktop\images-cms-image-0000118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16682"/>
            <a:ext cx="8736903" cy="6552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4489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85728"/>
            <a:ext cx="878687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Другой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существенной причиной, вызывающей эмоциональное неблагополучие, являются индивидуальные особенности ребенка, специфика его внутреннего мира (впечатлительность, восприимчивость, ведущие к возникновению страхов).</a:t>
            </a:r>
          </a:p>
        </p:txBody>
      </p:sp>
      <p:sp>
        <p:nvSpPr>
          <p:cNvPr id="2" name="AutoShape 2" descr="http://q.mypodium.ru/blog/wp-content/uploads/2016/07/5-pilihan-permainan-untuk-bati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D:\рмо2\yourspeechru_4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547" y="1844824"/>
            <a:ext cx="8796539" cy="4886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42852"/>
            <a:ext cx="72942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Эмоциональный комфорт в семье</a:t>
            </a:r>
            <a:endParaRPr lang="ru-RU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Дом\Рабочий стол\рмо2\2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000108"/>
            <a:ext cx="8430158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50112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Строгая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позиция взрослого и неадекватные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воспитания приводят к перенапряжению нервной системы и создают благоприятную почву для появления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страхов.</a:t>
            </a:r>
            <a:endParaRPr lang="ru-RU" sz="22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D:\рмо2\4a34dbe6922603fbc58f65333e249d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500" y="1700808"/>
            <a:ext cx="8784976" cy="49446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\Desktop\давайте посчитае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51" y="317447"/>
            <a:ext cx="9012038" cy="5993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8535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Admin\Downloads\DSCN447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735357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784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Отрицательные эмоции чаще всего вызывают:</a:t>
            </a:r>
          </a:p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нарушение режима дня;</a:t>
            </a:r>
          </a:p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неправильные воспитательные приемы кормления, укладывания и умывания;</a:t>
            </a:r>
          </a:p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недостаточно продолжительное и эмоционально насыщенное общение со взрослыми;</a:t>
            </a:r>
          </a:p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отсутствие условий для самостоятельной игры;</a:t>
            </a:r>
          </a:p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возникновение  привязанности к какому-либо члену семьи;</a:t>
            </a:r>
          </a:p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отсутствие единства требований к ребенку и рассогласование в приемах его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воспитания.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C:\Users\Admin\Desktop\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118308"/>
            <a:ext cx="3384376" cy="2294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20170320-tre-co-nhieu-do-choi-1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4146507"/>
            <a:ext cx="3456384" cy="2294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2594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рмо2\фото\DSCN5157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21931" y="116632"/>
            <a:ext cx="87001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Эмоционально – благоприятная атмосфера в группе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41680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рмо2\DSCN512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59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6881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Рисунок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44635" cy="6407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3330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рмо2\DSCN522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8640960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71490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42852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Эмоционально-активизирующий компонент среды</a:t>
            </a:r>
          </a:p>
        </p:txBody>
      </p:sp>
      <p:pic>
        <p:nvPicPr>
          <p:cNvPr id="5" name="Рисунок 4" descr="D:\рмо2\DSCN511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064896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91602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ownloads\DSCN4707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98100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260648"/>
            <a:ext cx="907300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Условием </a:t>
            </a:r>
            <a:r>
              <a:rPr lang="ru-RU" sz="25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создания эмоционально развивающей среды </a:t>
            </a:r>
            <a:r>
              <a:rPr lang="ru-RU" sz="25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ДОУ </a:t>
            </a:r>
            <a:endParaRPr lang="ru-RU" sz="25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80728"/>
            <a:ext cx="871296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могут быть: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Игры, способствующие благоприятной адаптации ребенка к условиям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ДОУ.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Игры, направленные на сближение детей друг с другом и с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воспитателем.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 с песком и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водой.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Игры-ситуации, активизирующие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общение.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Игры, направленные на развитие психической устойчивости;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Эмоциональные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паузы.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Физические упражнения, направленные на стабилизацию эмоционального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состояния.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Игры, активизирующие познавательные и творческие способности детей.</a:t>
            </a:r>
          </a:p>
        </p:txBody>
      </p:sp>
    </p:spTree>
    <p:extLst>
      <p:ext uri="{BB962C8B-B14F-4D97-AF65-F5344CB8AC3E}">
        <p14:creationId xmlns:p14="http://schemas.microsoft.com/office/powerpoint/2010/main" val="862836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Admin\Downloads\DSCN4724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0"/>
            <a:ext cx="770485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28084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346" y="98629"/>
            <a:ext cx="90730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Эмоционально-тренирующий компонент </a:t>
            </a:r>
            <a:r>
              <a:rPr lang="ru-RU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среды – формирование навыков эмоциональной регуляции </a:t>
            </a:r>
            <a:endParaRPr lang="ru-RU" sz="28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D:\рмо2\DSCN511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136904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36378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42852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формирования эмоциональной сферы детей раннего возраста:</a:t>
            </a: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1000108"/>
            <a:ext cx="857256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отсутствие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эмпатии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характерные эмоциональные реакции связаны  с непосредственными желаниями;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эмоциональность обусловлена конкретной ситуацией: может ли получить предмет, успешно ли действует с игрушкой, помогает ли ему взрослый;</a:t>
            </a:r>
          </a:p>
          <a:p>
            <a:pPr lvl="0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отсутствует соподчинение мотивов;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ребенок не в состоянии принять решение, сделать выбор;</a:t>
            </a:r>
          </a:p>
          <a:p>
            <a:pPr lvl="0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присутствует эгоцентризм;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зарождается самосознание (узнавание себя в зеркале, называние себя по имени, переживание кризиса 3-х лет «Я- сам», употребление в речи местоимения «Я»);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появляется первичная самооценка «Я хороший». Как правило, в этом возрасте она максимально завышена;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восприятие аффективно окрашено;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включаясь в действие, ребенок не предвидит последствий;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важна оценка взрослого (похвала – порицание);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реакция на оценку взрослого, аффект – последнее звено в цепочке реакций.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рмо2\DSCN510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332656"/>
            <a:ext cx="8496944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рмо2\DSCN511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3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82169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рмо2\DSCN5114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8280920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34322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рмо2\DSCN523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188640"/>
            <a:ext cx="8856984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4551454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772" y="134666"/>
            <a:ext cx="8706715" cy="6534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6695800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Фундаментальные эмоции и их оттенки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341292"/>
              </p:ext>
            </p:extLst>
          </p:nvPr>
        </p:nvGraphicFramePr>
        <p:xfrm>
          <a:off x="251520" y="836711"/>
          <a:ext cx="5963554" cy="56166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8616"/>
                <a:gridCol w="4364938"/>
              </a:tblGrid>
              <a:tr h="449322"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Базовая эмоция</a:t>
                      </a:r>
                      <a:endParaRPr lang="ru-RU" sz="1600" b="1" dirty="0">
                        <a:solidFill>
                          <a:srgbClr val="C40E0E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Некоторые оттенки</a:t>
                      </a:r>
                      <a:endParaRPr lang="ru-RU" sz="1600" b="1" dirty="0">
                        <a:solidFill>
                          <a:srgbClr val="C40E0E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710839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  Радость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Хорошее настроение, восторг, ликование, на седьмом небе от счастья, торжество, приподнятое настроение, веселье 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618751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Грусть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Печаль, страдание, горе, скорбь, уныние, плохое настроение, безутешность, подавленность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49322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Удивление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Изумление, недоумение, быть пораженным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49322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Интерес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Увлеченность, страсть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725580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Гнев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Злость, </a:t>
                      </a:r>
                      <a:r>
                        <a:rPr lang="ru-RU" sz="1600" dirty="0" err="1">
                          <a:effectLst/>
                        </a:rPr>
                        <a:t>рассерженность</a:t>
                      </a:r>
                      <a:r>
                        <a:rPr lang="ru-RU" sz="1600" dirty="0">
                          <a:effectLst/>
                        </a:rPr>
                        <a:t>, сердитость, ярость, ожесточенность, язвительность, возмущение, негодование 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49322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Страх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Беспокойство, тревожность, ужас, боязнь, опасение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49322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Стыд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Застенчивость, смущение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16204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Вина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–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49322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Отвращение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Омерзение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49322">
                <a:tc>
                  <a:txBody>
                    <a:bodyPr/>
                    <a:lstStyle/>
                    <a:p>
                      <a:pPr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Презрение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Пренебрежение, игнорирование</a:t>
                      </a:r>
                      <a:endParaRPr lang="ru-RU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  <p:pic>
        <p:nvPicPr>
          <p:cNvPr id="2050" name="Picture 2" descr="F:\рмо2\впечатлени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785794"/>
            <a:ext cx="2286016" cy="1717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рмо2\ф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78" y="2643182"/>
            <a:ext cx="1938330" cy="1910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F:\рмо2\ф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78" y="4714884"/>
            <a:ext cx="192882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80833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490619" y="2996952"/>
            <a:ext cx="8215370" cy="4832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СПАСИБО ЗА ВНИМАНИЕ !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075" name="Picture 3" descr="F:\рмо2\main-3346-3e458562f3c2dfd60007ee3815388d0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3528392" cy="241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D:\рмо2\ф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516" y="4005064"/>
            <a:ext cx="3456385" cy="2592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anger_300-ff1ed3d52460549ef371857a6f5ea872c5922bbb-s6-c3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112972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in\Desktop\загруженное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43611" y="4005064"/>
            <a:ext cx="3408220" cy="2556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735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рмо2\DSCN509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1" y="285728"/>
            <a:ext cx="8572560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:\рмо2\DSCN509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308" y="357166"/>
            <a:ext cx="8501121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8" y="0"/>
            <a:ext cx="85725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Эмоционально развивающая среда – 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solidFill>
                  <a:srgbClr val="000066"/>
                </a:solidFill>
              </a:rPr>
              <a:t>это создание эмоциональной поддержки и стабилизации эмоционально комфортной атмосферы в группе  </a:t>
            </a: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рмо2\DSCN524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856984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862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рмо2\DSCN523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928993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рмо2\DSCN5087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3" y="285728"/>
            <a:ext cx="8572560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54A838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</TotalTime>
  <Words>497</Words>
  <Application>Microsoft Office PowerPoint</Application>
  <PresentationFormat>Экран (4:3)</PresentationFormat>
  <Paragraphs>83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Апекс</vt:lpstr>
      <vt:lpstr>КОНСУЛЬТАЦИЯ НА ТЕМУ:  «Как развивать  понимание эмоций  у младших дошкольников»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развивать  понимание эмоций  у младших дошкольников</dc:title>
  <dc:creator>Дом</dc:creator>
  <cp:lastModifiedBy>Пользователь Windows</cp:lastModifiedBy>
  <cp:revision>42</cp:revision>
  <dcterms:created xsi:type="dcterms:W3CDTF">2017-09-19T11:43:15Z</dcterms:created>
  <dcterms:modified xsi:type="dcterms:W3CDTF">2019-09-29T18:11:47Z</dcterms:modified>
</cp:coreProperties>
</file>