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97" r:id="rId2"/>
    <p:sldId id="277" r:id="rId3"/>
    <p:sldId id="303" r:id="rId4"/>
    <p:sldId id="260" r:id="rId5"/>
    <p:sldId id="261" r:id="rId6"/>
    <p:sldId id="291" r:id="rId7"/>
    <p:sldId id="282" r:id="rId8"/>
    <p:sldId id="280" r:id="rId9"/>
    <p:sldId id="299" r:id="rId10"/>
    <p:sldId id="300" r:id="rId11"/>
    <p:sldId id="287" r:id="rId12"/>
    <p:sldId id="272" r:id="rId13"/>
    <p:sldId id="273" r:id="rId14"/>
    <p:sldId id="283" r:id="rId15"/>
    <p:sldId id="288" r:id="rId16"/>
    <p:sldId id="304" r:id="rId17"/>
    <p:sldId id="275" r:id="rId18"/>
    <p:sldId id="30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868" autoAdjust="0"/>
    <p:restoredTop sz="94660"/>
  </p:normalViewPr>
  <p:slideViewPr>
    <p:cSldViewPr>
      <p:cViewPr>
        <p:scale>
          <a:sx n="100" d="100"/>
          <a:sy n="100" d="100"/>
        </p:scale>
        <p:origin x="-72" y="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3B1A2-8A88-41E7-AC4B-A3E9BD1A8B1E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B92B8-E7D0-4009-8805-A3738832F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1508FEC-ACDD-47D6-A7C8-345233F09E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DFA28-87F8-40C8-9560-6BEF5C9E4EF3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1.gif"/><Relationship Id="rId5" Type="http://schemas.openxmlformats.org/officeDocument/2006/relationships/image" Target="../media/image20.jpeg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10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jpeg"/><Relationship Id="rId11" Type="http://schemas.openxmlformats.org/officeDocument/2006/relationships/oleObject" Target="../embeddings/oleObject13.bin"/><Relationship Id="rId5" Type="http://schemas.openxmlformats.org/officeDocument/2006/relationships/image" Target="../media/image11.jpeg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10.png"/><Relationship Id="rId9" Type="http://schemas.openxmlformats.org/officeDocument/2006/relationships/image" Target="../media/image35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3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jpe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11.jpeg"/><Relationship Id="rId10" Type="http://schemas.openxmlformats.org/officeDocument/2006/relationships/oleObject" Target="../embeddings/oleObject2.bin"/><Relationship Id="rId4" Type="http://schemas.openxmlformats.org/officeDocument/2006/relationships/image" Target="../media/image10.png"/><Relationship Id="rId9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latin typeface="+mn-lt"/>
              </a:rPr>
              <a:t>Равенство дробей.</a:t>
            </a:r>
            <a:endParaRPr lang="ru-RU" sz="66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Урок для 5 класса.</a:t>
            </a:r>
          </a:p>
          <a:p>
            <a:pPr>
              <a:buNone/>
            </a:pPr>
            <a:r>
              <a:rPr lang="ru-RU" sz="2400" dirty="0" smtClean="0"/>
              <a:t>Подготовила : </a:t>
            </a:r>
          </a:p>
          <a:p>
            <a:pPr>
              <a:buNone/>
            </a:pPr>
            <a:r>
              <a:rPr lang="ru-RU" sz="2400" dirty="0" smtClean="0"/>
              <a:t>учитель математики МБОУ «СОШ№47»</a:t>
            </a:r>
          </a:p>
          <a:p>
            <a:pPr>
              <a:buNone/>
            </a:pPr>
            <a:r>
              <a:rPr lang="ru-RU" sz="2400" dirty="0" smtClean="0"/>
              <a:t>г.Калуги.</a:t>
            </a:r>
          </a:p>
          <a:p>
            <a:pPr>
              <a:buNone/>
            </a:pPr>
            <a:r>
              <a:rPr lang="ru-RU" sz="2400" dirty="0" smtClean="0"/>
              <a:t>Черняева Л.В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reeform 48" descr="Штриховой диагональный 2"/>
          <p:cNvSpPr>
            <a:spLocks/>
          </p:cNvSpPr>
          <p:nvPr/>
        </p:nvSpPr>
        <p:spPr bwMode="auto">
          <a:xfrm rot="-126566">
            <a:off x="-393700" y="5222875"/>
            <a:ext cx="9864725" cy="2884488"/>
          </a:xfrm>
          <a:custGeom>
            <a:avLst/>
            <a:gdLst>
              <a:gd name="T0" fmla="*/ 2147483647 w 6102"/>
              <a:gd name="T1" fmla="*/ 2147483647 h 1632"/>
              <a:gd name="T2" fmla="*/ 2147483647 w 6102"/>
              <a:gd name="T3" fmla="*/ 2147483647 h 1632"/>
              <a:gd name="T4" fmla="*/ 2147483647 w 6102"/>
              <a:gd name="T5" fmla="*/ 2147483647 h 1632"/>
              <a:gd name="T6" fmla="*/ 2147483647 w 6102"/>
              <a:gd name="T7" fmla="*/ 2147483647 h 1632"/>
              <a:gd name="T8" fmla="*/ 2147483647 w 6102"/>
              <a:gd name="T9" fmla="*/ 2147483647 h 1632"/>
              <a:gd name="T10" fmla="*/ 2147483647 w 6102"/>
              <a:gd name="T11" fmla="*/ 2147483647 h 1632"/>
              <a:gd name="T12" fmla="*/ 2147483647 w 6102"/>
              <a:gd name="T13" fmla="*/ 2147483647 h 1632"/>
              <a:gd name="T14" fmla="*/ 2147483647 w 6102"/>
              <a:gd name="T15" fmla="*/ 2147483647 h 1632"/>
              <a:gd name="T16" fmla="*/ 2147483647 w 6102"/>
              <a:gd name="T17" fmla="*/ 2147483647 h 1632"/>
              <a:gd name="T18" fmla="*/ 2147483647 w 6102"/>
              <a:gd name="T19" fmla="*/ 2147483647 h 1632"/>
              <a:gd name="T20" fmla="*/ 2147483647 w 6102"/>
              <a:gd name="T21" fmla="*/ 2147483647 h 1632"/>
              <a:gd name="T22" fmla="*/ 2147483647 w 6102"/>
              <a:gd name="T23" fmla="*/ 2147483647 h 1632"/>
              <a:gd name="T24" fmla="*/ 2147483647 w 6102"/>
              <a:gd name="T25" fmla="*/ 2147483647 h 1632"/>
              <a:gd name="T26" fmla="*/ 2147483647 w 6102"/>
              <a:gd name="T27" fmla="*/ 2147483647 h 1632"/>
              <a:gd name="T28" fmla="*/ 2147483647 w 6102"/>
              <a:gd name="T29" fmla="*/ 2147483647 h 1632"/>
              <a:gd name="T30" fmla="*/ 2147483647 w 6102"/>
              <a:gd name="T31" fmla="*/ 2147483647 h 1632"/>
              <a:gd name="T32" fmla="*/ 2147483647 w 6102"/>
              <a:gd name="T33" fmla="*/ 2147483647 h 1632"/>
              <a:gd name="T34" fmla="*/ 2147483647 w 6102"/>
              <a:gd name="T35" fmla="*/ 2147483647 h 1632"/>
              <a:gd name="T36" fmla="*/ 2147483647 w 6102"/>
              <a:gd name="T37" fmla="*/ 2147483647 h 1632"/>
              <a:gd name="T38" fmla="*/ 2147483647 w 6102"/>
              <a:gd name="T39" fmla="*/ 2147483647 h 1632"/>
              <a:gd name="T40" fmla="*/ 2147483647 w 6102"/>
              <a:gd name="T41" fmla="*/ 2147483647 h 1632"/>
              <a:gd name="T42" fmla="*/ 2147483647 w 6102"/>
              <a:gd name="T43" fmla="*/ 2147483647 h 1632"/>
              <a:gd name="T44" fmla="*/ 2147483647 w 6102"/>
              <a:gd name="T45" fmla="*/ 2147483647 h 1632"/>
              <a:gd name="T46" fmla="*/ 2147483647 w 6102"/>
              <a:gd name="T47" fmla="*/ 2147483647 h 1632"/>
              <a:gd name="T48" fmla="*/ 2147483647 w 6102"/>
              <a:gd name="T49" fmla="*/ 2147483647 h 1632"/>
              <a:gd name="T50" fmla="*/ 2147483647 w 6102"/>
              <a:gd name="T51" fmla="*/ 2147483647 h 1632"/>
              <a:gd name="T52" fmla="*/ 2147483647 w 6102"/>
              <a:gd name="T53" fmla="*/ 2147483647 h 1632"/>
              <a:gd name="T54" fmla="*/ 2147483647 w 6102"/>
              <a:gd name="T55" fmla="*/ 2147483647 h 1632"/>
              <a:gd name="T56" fmla="*/ 2147483647 w 6102"/>
              <a:gd name="T57" fmla="*/ 2147483647 h 1632"/>
              <a:gd name="T58" fmla="*/ 2147483647 w 6102"/>
              <a:gd name="T59" fmla="*/ 2147483647 h 1632"/>
              <a:gd name="T60" fmla="*/ 2147483647 w 6102"/>
              <a:gd name="T61" fmla="*/ 2147483647 h 1632"/>
              <a:gd name="T62" fmla="*/ 2147483647 w 6102"/>
              <a:gd name="T63" fmla="*/ 2147483647 h 1632"/>
              <a:gd name="T64" fmla="*/ 2147483647 w 6102"/>
              <a:gd name="T65" fmla="*/ 2147483647 h 1632"/>
              <a:gd name="T66" fmla="*/ 2147483647 w 6102"/>
              <a:gd name="T67" fmla="*/ 2147483647 h 1632"/>
              <a:gd name="T68" fmla="*/ 2147483647 w 6102"/>
              <a:gd name="T69" fmla="*/ 2147483647 h 1632"/>
              <a:gd name="T70" fmla="*/ 2147483647 w 6102"/>
              <a:gd name="T71" fmla="*/ 2147483647 h 1632"/>
              <a:gd name="T72" fmla="*/ 2147483647 w 6102"/>
              <a:gd name="T73" fmla="*/ 2147483647 h 1632"/>
              <a:gd name="T74" fmla="*/ 2147483647 w 6102"/>
              <a:gd name="T75" fmla="*/ 2147483647 h 1632"/>
              <a:gd name="T76" fmla="*/ 2147483647 w 6102"/>
              <a:gd name="T77" fmla="*/ 2147483647 h 1632"/>
              <a:gd name="T78" fmla="*/ 2147483647 w 6102"/>
              <a:gd name="T79" fmla="*/ 2147483647 h 1632"/>
              <a:gd name="T80" fmla="*/ 2147483647 w 6102"/>
              <a:gd name="T81" fmla="*/ 2147483647 h 1632"/>
              <a:gd name="T82" fmla="*/ 2147483647 w 6102"/>
              <a:gd name="T83" fmla="*/ 2147483647 h 1632"/>
              <a:gd name="T84" fmla="*/ 2147483647 w 6102"/>
              <a:gd name="T85" fmla="*/ 2147483647 h 163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6102"/>
              <a:gd name="T130" fmla="*/ 0 h 1632"/>
              <a:gd name="T131" fmla="*/ 6102 w 6102"/>
              <a:gd name="T132" fmla="*/ 1632 h 163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6102" h="1632">
                <a:moveTo>
                  <a:pt x="268" y="735"/>
                </a:moveTo>
                <a:cubicBezTo>
                  <a:pt x="318" y="703"/>
                  <a:pt x="294" y="669"/>
                  <a:pt x="318" y="620"/>
                </a:cubicBezTo>
                <a:cubicBezTo>
                  <a:pt x="335" y="585"/>
                  <a:pt x="365" y="567"/>
                  <a:pt x="400" y="554"/>
                </a:cubicBezTo>
                <a:cubicBezTo>
                  <a:pt x="421" y="534"/>
                  <a:pt x="430" y="522"/>
                  <a:pt x="458" y="513"/>
                </a:cubicBezTo>
                <a:cubicBezTo>
                  <a:pt x="493" y="460"/>
                  <a:pt x="547" y="453"/>
                  <a:pt x="606" y="439"/>
                </a:cubicBezTo>
                <a:cubicBezTo>
                  <a:pt x="614" y="431"/>
                  <a:pt x="624" y="424"/>
                  <a:pt x="631" y="415"/>
                </a:cubicBezTo>
                <a:cubicBezTo>
                  <a:pt x="637" y="407"/>
                  <a:pt x="640" y="397"/>
                  <a:pt x="647" y="390"/>
                </a:cubicBezTo>
                <a:cubicBezTo>
                  <a:pt x="664" y="373"/>
                  <a:pt x="736" y="340"/>
                  <a:pt x="762" y="332"/>
                </a:cubicBezTo>
                <a:cubicBezTo>
                  <a:pt x="798" y="298"/>
                  <a:pt x="756" y="333"/>
                  <a:pt x="812" y="308"/>
                </a:cubicBezTo>
                <a:cubicBezTo>
                  <a:pt x="821" y="304"/>
                  <a:pt x="827" y="295"/>
                  <a:pt x="836" y="291"/>
                </a:cubicBezTo>
                <a:cubicBezTo>
                  <a:pt x="854" y="283"/>
                  <a:pt x="875" y="281"/>
                  <a:pt x="894" y="275"/>
                </a:cubicBezTo>
                <a:cubicBezTo>
                  <a:pt x="996" y="166"/>
                  <a:pt x="1141" y="167"/>
                  <a:pt x="1272" y="118"/>
                </a:cubicBezTo>
                <a:cubicBezTo>
                  <a:pt x="1288" y="95"/>
                  <a:pt x="1308" y="78"/>
                  <a:pt x="1338" y="77"/>
                </a:cubicBezTo>
                <a:cubicBezTo>
                  <a:pt x="1487" y="70"/>
                  <a:pt x="2073" y="62"/>
                  <a:pt x="2145" y="61"/>
                </a:cubicBezTo>
                <a:cubicBezTo>
                  <a:pt x="2306" y="1"/>
                  <a:pt x="2333" y="47"/>
                  <a:pt x="2614" y="52"/>
                </a:cubicBezTo>
                <a:cubicBezTo>
                  <a:pt x="2714" y="79"/>
                  <a:pt x="2599" y="58"/>
                  <a:pt x="2663" y="44"/>
                </a:cubicBezTo>
                <a:cubicBezTo>
                  <a:pt x="2735" y="28"/>
                  <a:pt x="2819" y="25"/>
                  <a:pt x="2893" y="11"/>
                </a:cubicBezTo>
                <a:cubicBezTo>
                  <a:pt x="3737" y="26"/>
                  <a:pt x="3203" y="0"/>
                  <a:pt x="3478" y="44"/>
                </a:cubicBezTo>
                <a:cubicBezTo>
                  <a:pt x="3531" y="82"/>
                  <a:pt x="3529" y="83"/>
                  <a:pt x="3601" y="94"/>
                </a:cubicBezTo>
                <a:cubicBezTo>
                  <a:pt x="3697" y="186"/>
                  <a:pt x="3759" y="164"/>
                  <a:pt x="3905" y="168"/>
                </a:cubicBezTo>
                <a:cubicBezTo>
                  <a:pt x="4067" y="172"/>
                  <a:pt x="4229" y="173"/>
                  <a:pt x="4391" y="176"/>
                </a:cubicBezTo>
                <a:cubicBezTo>
                  <a:pt x="4424" y="187"/>
                  <a:pt x="4435" y="211"/>
                  <a:pt x="4473" y="217"/>
                </a:cubicBezTo>
                <a:cubicBezTo>
                  <a:pt x="4508" y="223"/>
                  <a:pt x="4544" y="222"/>
                  <a:pt x="4580" y="225"/>
                </a:cubicBezTo>
                <a:cubicBezTo>
                  <a:pt x="4597" y="236"/>
                  <a:pt x="4619" y="241"/>
                  <a:pt x="4630" y="258"/>
                </a:cubicBezTo>
                <a:cubicBezTo>
                  <a:pt x="4647" y="284"/>
                  <a:pt x="4673" y="329"/>
                  <a:pt x="4704" y="340"/>
                </a:cubicBezTo>
                <a:cubicBezTo>
                  <a:pt x="4770" y="364"/>
                  <a:pt x="4844" y="372"/>
                  <a:pt x="4909" y="398"/>
                </a:cubicBezTo>
                <a:cubicBezTo>
                  <a:pt x="4923" y="404"/>
                  <a:pt x="4936" y="412"/>
                  <a:pt x="4951" y="415"/>
                </a:cubicBezTo>
                <a:cubicBezTo>
                  <a:pt x="4993" y="423"/>
                  <a:pt x="5200" y="431"/>
                  <a:pt x="5206" y="431"/>
                </a:cubicBezTo>
                <a:cubicBezTo>
                  <a:pt x="5248" y="445"/>
                  <a:pt x="5224" y="433"/>
                  <a:pt x="5271" y="480"/>
                </a:cubicBezTo>
                <a:cubicBezTo>
                  <a:pt x="5277" y="486"/>
                  <a:pt x="5288" y="497"/>
                  <a:pt x="5288" y="497"/>
                </a:cubicBezTo>
                <a:cubicBezTo>
                  <a:pt x="5303" y="558"/>
                  <a:pt x="5282" y="507"/>
                  <a:pt x="5321" y="546"/>
                </a:cubicBezTo>
                <a:cubicBezTo>
                  <a:pt x="5367" y="592"/>
                  <a:pt x="5319" y="573"/>
                  <a:pt x="5378" y="587"/>
                </a:cubicBezTo>
                <a:cubicBezTo>
                  <a:pt x="5404" y="613"/>
                  <a:pt x="5442" y="616"/>
                  <a:pt x="5477" y="628"/>
                </a:cubicBezTo>
                <a:cubicBezTo>
                  <a:pt x="5494" y="634"/>
                  <a:pt x="5527" y="645"/>
                  <a:pt x="5527" y="645"/>
                </a:cubicBezTo>
                <a:cubicBezTo>
                  <a:pt x="5563" y="683"/>
                  <a:pt x="5613" y="694"/>
                  <a:pt x="5658" y="719"/>
                </a:cubicBezTo>
                <a:cubicBezTo>
                  <a:pt x="5696" y="740"/>
                  <a:pt x="5722" y="770"/>
                  <a:pt x="5757" y="793"/>
                </a:cubicBezTo>
                <a:cubicBezTo>
                  <a:pt x="5814" y="829"/>
                  <a:pt x="5881" y="829"/>
                  <a:pt x="5946" y="834"/>
                </a:cubicBezTo>
                <a:cubicBezTo>
                  <a:pt x="6102" y="1632"/>
                  <a:pt x="4384" y="909"/>
                  <a:pt x="3214" y="916"/>
                </a:cubicBezTo>
                <a:cubicBezTo>
                  <a:pt x="2749" y="911"/>
                  <a:pt x="2303" y="899"/>
                  <a:pt x="1840" y="892"/>
                </a:cubicBezTo>
                <a:cubicBezTo>
                  <a:pt x="1531" y="858"/>
                  <a:pt x="1736" y="874"/>
                  <a:pt x="1223" y="884"/>
                </a:cubicBezTo>
                <a:cubicBezTo>
                  <a:pt x="0" y="872"/>
                  <a:pt x="277" y="1193"/>
                  <a:pt x="277" y="744"/>
                </a:cubicBezTo>
                <a:cubicBezTo>
                  <a:pt x="277" y="735"/>
                  <a:pt x="271" y="727"/>
                  <a:pt x="268" y="719"/>
                </a:cubicBezTo>
                <a:cubicBezTo>
                  <a:pt x="304" y="707"/>
                  <a:pt x="299" y="705"/>
                  <a:pt x="268" y="735"/>
                </a:cubicBezTo>
                <a:close/>
              </a:path>
            </a:pathLst>
          </a:custGeom>
          <a:pattFill prst="dashUpDiag">
            <a:fgClr>
              <a:srgbClr val="006600"/>
            </a:fgClr>
            <a:bgClr>
              <a:srgbClr val="99CC00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3332" name="Picture 20" descr="7182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lum bright="12000"/>
          </a:blip>
          <a:srcRect b="25627"/>
          <a:stretch>
            <a:fillRect/>
          </a:stretch>
        </p:blipFill>
        <p:spPr bwMode="auto">
          <a:xfrm>
            <a:off x="900113" y="836613"/>
            <a:ext cx="7129462" cy="332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AutoShape 3"/>
          <p:cNvSpPr>
            <a:spLocks noChangeArrowheads="1"/>
          </p:cNvSpPr>
          <p:nvPr/>
        </p:nvSpPr>
        <p:spPr bwMode="auto">
          <a:xfrm rot="280536">
            <a:off x="1692275" y="188913"/>
            <a:ext cx="5761038" cy="2016125"/>
          </a:xfrm>
          <a:prstGeom prst="cloudCallout">
            <a:avLst>
              <a:gd name="adj1" fmla="val -22134"/>
              <a:gd name="adj2" fmla="val 31116"/>
            </a:avLst>
          </a:prstGeom>
          <a:gradFill rotWithShape="1">
            <a:gsLst>
              <a:gs pos="0">
                <a:srgbClr val="6666FF"/>
              </a:gs>
              <a:gs pos="100000">
                <a:schemeClr val="accent2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3335" name="Picture 23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5661025"/>
            <a:ext cx="865188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9" name="Picture 27" descr="kleve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5F6F1"/>
              </a:clrFrom>
              <a:clrTo>
                <a:srgbClr val="F5F6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4724400"/>
            <a:ext cx="1522412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0" name="Picture 28" descr="kleve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5F6F1"/>
              </a:clrFrom>
              <a:clrTo>
                <a:srgbClr val="F5F6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7427" flipH="1">
            <a:off x="5364163" y="4724400"/>
            <a:ext cx="1371600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1" name="Picture 29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5300663"/>
            <a:ext cx="1292225" cy="130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2" name="Picture 30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488" y="5661025"/>
            <a:ext cx="86518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 descr="Ins0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-1296988" y="2565400"/>
            <a:ext cx="129698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9" descr="Ins31"/>
          <p:cNvPicPr>
            <a:picLocks noChangeAspect="1" noChangeArrowheads="1" noCrop="1"/>
          </p:cNvPicPr>
          <p:nvPr/>
        </p:nvPicPr>
        <p:blipFill>
          <a:blip r:embed="rId7" cstate="print">
            <a:lum bright="-12000"/>
          </a:blip>
          <a:srcRect/>
          <a:stretch>
            <a:fillRect/>
          </a:stretch>
        </p:blipFill>
        <p:spPr bwMode="auto">
          <a:xfrm rot="-718568">
            <a:off x="5292725" y="2349500"/>
            <a:ext cx="9620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48" name="AutoShape 36"/>
          <p:cNvSpPr>
            <a:spLocks noChangeArrowheads="1"/>
          </p:cNvSpPr>
          <p:nvPr/>
        </p:nvSpPr>
        <p:spPr bwMode="auto">
          <a:xfrm rot="290088">
            <a:off x="971550" y="3716338"/>
            <a:ext cx="2376488" cy="863600"/>
          </a:xfrm>
          <a:prstGeom prst="cloudCallout">
            <a:avLst>
              <a:gd name="adj1" fmla="val -30495"/>
              <a:gd name="adj2" fmla="val 38421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3349" name="AutoShape 37"/>
          <p:cNvSpPr>
            <a:spLocks noChangeArrowheads="1"/>
          </p:cNvSpPr>
          <p:nvPr/>
        </p:nvSpPr>
        <p:spPr bwMode="auto">
          <a:xfrm rot="290088">
            <a:off x="5651500" y="3644900"/>
            <a:ext cx="2376488" cy="863600"/>
          </a:xfrm>
          <a:prstGeom prst="cloudCallout">
            <a:avLst>
              <a:gd name="adj1" fmla="val -30495"/>
              <a:gd name="adj2" fmla="val 38421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3350" name="AutoShape 38"/>
          <p:cNvSpPr>
            <a:spLocks noChangeArrowheads="1"/>
          </p:cNvSpPr>
          <p:nvPr/>
        </p:nvSpPr>
        <p:spPr bwMode="auto">
          <a:xfrm rot="197821">
            <a:off x="1763713" y="333375"/>
            <a:ext cx="2447925" cy="1152525"/>
          </a:xfrm>
          <a:prstGeom prst="cloudCallout">
            <a:avLst>
              <a:gd name="adj1" fmla="val -29509"/>
              <a:gd name="adj2" fmla="val 3815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3333" name="AutoShape 21"/>
          <p:cNvSpPr>
            <a:spLocks noChangeArrowheads="1"/>
          </p:cNvSpPr>
          <p:nvPr/>
        </p:nvSpPr>
        <p:spPr bwMode="auto">
          <a:xfrm>
            <a:off x="6516688" y="115888"/>
            <a:ext cx="2303462" cy="23749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33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52" name="Line 40"/>
          <p:cNvSpPr>
            <a:spLocks noChangeShapeType="1"/>
          </p:cNvSpPr>
          <p:nvPr/>
        </p:nvSpPr>
        <p:spPr bwMode="auto">
          <a:xfrm flipH="1">
            <a:off x="2411413" y="1989138"/>
            <a:ext cx="1081087" cy="3455987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3" name="Line 41"/>
          <p:cNvSpPr>
            <a:spLocks noChangeShapeType="1"/>
          </p:cNvSpPr>
          <p:nvPr/>
        </p:nvSpPr>
        <p:spPr bwMode="auto">
          <a:xfrm flipH="1">
            <a:off x="3851275" y="2060575"/>
            <a:ext cx="288925" cy="2808288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4" name="Line 42"/>
          <p:cNvSpPr>
            <a:spLocks noChangeShapeType="1"/>
          </p:cNvSpPr>
          <p:nvPr/>
        </p:nvSpPr>
        <p:spPr bwMode="auto">
          <a:xfrm>
            <a:off x="4789488" y="2205038"/>
            <a:ext cx="69850" cy="3024187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5" name="Line 43"/>
          <p:cNvSpPr>
            <a:spLocks noChangeShapeType="1"/>
          </p:cNvSpPr>
          <p:nvPr/>
        </p:nvSpPr>
        <p:spPr bwMode="auto">
          <a:xfrm>
            <a:off x="5867400" y="1989138"/>
            <a:ext cx="1150938" cy="316865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6" name="Line 44"/>
          <p:cNvSpPr>
            <a:spLocks noChangeShapeType="1"/>
          </p:cNvSpPr>
          <p:nvPr/>
        </p:nvSpPr>
        <p:spPr bwMode="auto">
          <a:xfrm>
            <a:off x="6516688" y="1844675"/>
            <a:ext cx="1511300" cy="3097213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8" name="Line 46"/>
          <p:cNvSpPr>
            <a:spLocks noChangeShapeType="1"/>
          </p:cNvSpPr>
          <p:nvPr/>
        </p:nvSpPr>
        <p:spPr bwMode="auto">
          <a:xfrm flipH="1">
            <a:off x="1403350" y="1916113"/>
            <a:ext cx="1512888" cy="331311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3361" name="Picture 4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Pesenka_o_raduge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2" name="Picture 50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6021388"/>
            <a:ext cx="865188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3" name="Picture 51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113" y="5949950"/>
            <a:ext cx="86518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4" name="Picture 52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5949950"/>
            <a:ext cx="865188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5" name="Picture 53" descr="b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6165850"/>
            <a:ext cx="86518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23 -0.0787 L 0.41336 0.25718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" y="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8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0.06366 C 0.04115 -0.08912 0.11059 -0.03796 0.12969 0.05046 C 0.14844 0.13866 0.11007 0.23125 0.0441 0.25671 C -0.02204 0.28264 -0.09166 0.23148 -0.11059 0.14259 C -0.12951 0.05486 -0.09132 -0.03819 -0.025 -0.06366 Z " pathEditMode="relative" rAng="-962626" ptsTypes="fffff">
                                      <p:cBhvr>
                                        <p:cTn id="109" dur="2000" spd="-100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1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2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6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20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0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7000"/>
                            </p:stCondLst>
                            <p:childTnLst>
                              <p:par>
                                <p:cTn id="12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2000" fill="hold"/>
                                        <p:tgtEl>
                                          <p:spTgt spid="1331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95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3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3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500"/>
                            </p:stCondLst>
                            <p:childTnLst>
                              <p:par>
                                <p:cTn id="133" presetID="35" presetClass="entr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65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7500"/>
                            </p:stCondLst>
                            <p:childTnLst>
                              <p:par>
                                <p:cTn id="150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2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2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9500"/>
                            </p:stCondLst>
                            <p:childTnLst>
                              <p:par>
                                <p:cTn id="155" presetID="37" presetClass="path" presetSubtype="0" repeatCount="3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45 0.0419 L -0.00174 0.14259 C 0.0177 0.16551 0.04687 0.17847 0.07725 0.17847 C 0.11198 0.17847 0.13958 0.16551 0.15902 0.14259 L 0.25208 0.0419 " pathEditMode="relative" rAng="0" ptsTypes="FffFF">
                                      <p:cBhvr>
                                        <p:cTn id="156" dur="2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5500"/>
                            </p:stCondLst>
                            <p:childTnLst>
                              <p:par>
                                <p:cTn id="1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6000"/>
                            </p:stCondLst>
                            <p:childTnLst>
                              <p:par>
                                <p:cTn id="1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6500"/>
                            </p:stCondLst>
                            <p:childTnLst>
                              <p:par>
                                <p:cTn id="1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7000"/>
                            </p:stCondLst>
                            <p:childTnLst>
                              <p:par>
                                <p:cTn id="1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475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48000"/>
                            </p:stCondLst>
                            <p:childTnLst>
                              <p:par>
                                <p:cTn id="1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8500"/>
                            </p:stCondLst>
                            <p:childTnLst>
                              <p:par>
                                <p:cTn id="1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490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61"/>
                </p:tgtEl>
              </p:cMediaNode>
            </p:audio>
          </p:childTnLst>
        </p:cTn>
      </p:par>
    </p:tnLst>
    <p:bldLst>
      <p:bldP spid="13315" grpId="0" animBg="1"/>
      <p:bldP spid="13315" grpId="1" animBg="1"/>
      <p:bldP spid="13315" grpId="2" animBg="1"/>
      <p:bldP spid="13348" grpId="0" animBg="1"/>
      <p:bldP spid="13349" grpId="0" animBg="1"/>
      <p:bldP spid="13350" grpId="0" animBg="1"/>
      <p:bldP spid="13350" grpId="1" animBg="1"/>
      <p:bldP spid="13333" grpId="0" animBg="1"/>
      <p:bldP spid="13333" grpId="1" animBg="1"/>
      <p:bldP spid="13352" grpId="0" animBg="1"/>
      <p:bldP spid="13352" grpId="1" animBg="1"/>
      <p:bldP spid="13353" grpId="0" animBg="1"/>
      <p:bldP spid="13353" grpId="1" animBg="1"/>
      <p:bldP spid="13354" grpId="0" animBg="1"/>
      <p:bldP spid="13354" grpId="1" animBg="1"/>
      <p:bldP spid="13355" grpId="0" animBg="1"/>
      <p:bldP spid="13355" grpId="1" animBg="1"/>
      <p:bldP spid="13356" grpId="0" animBg="1"/>
      <p:bldP spid="13356" grpId="1" animBg="1"/>
      <p:bldP spid="13358" grpId="0" animBg="1"/>
      <p:bldP spid="1335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можно получить дробь , равную данной?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1785926"/>
            <a:ext cx="564360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u="sng" dirty="0" smtClean="0">
                <a:solidFill>
                  <a:srgbClr val="FF0000"/>
                </a:solidFill>
              </a:rPr>
              <a:t>Основное свойство дроби: 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chemeClr val="tx2"/>
                </a:solidFill>
              </a:rPr>
              <a:t>Если числитель и знаменатель дроби умножить на одно и то же натуральное число, то получится равная ей дробь.</a:t>
            </a:r>
            <a:endParaRPr lang="ru-RU" sz="3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Arial Black" pitchFamily="34" charset="0"/>
              </a:rPr>
              <a:t>Что значит сократить дробь?</a:t>
            </a:r>
            <a:endParaRPr lang="ru-RU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  <a:latin typeface="Arial Black" pitchFamily="34" charset="0"/>
              </a:rPr>
              <a:t>Это значит разделить и числитель и знаменатель на одно и тоже число, получить несократимую дробь</a:t>
            </a:r>
            <a:endParaRPr lang="ru-RU" sz="44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34" name="AutoShape 18"/>
          <p:cNvSpPr>
            <a:spLocks noChangeArrowheads="1"/>
          </p:cNvSpPr>
          <p:nvPr/>
        </p:nvSpPr>
        <p:spPr bwMode="auto">
          <a:xfrm>
            <a:off x="4356100" y="3357563"/>
            <a:ext cx="5184775" cy="381635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435" name="AutoShape 19"/>
          <p:cNvSpPr>
            <a:spLocks noChangeArrowheads="1"/>
          </p:cNvSpPr>
          <p:nvPr/>
        </p:nvSpPr>
        <p:spPr bwMode="auto">
          <a:xfrm>
            <a:off x="250825" y="3041650"/>
            <a:ext cx="5184775" cy="3816350"/>
          </a:xfrm>
          <a:prstGeom prst="irregularSeal2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433" name="AutoShape 17"/>
          <p:cNvSpPr>
            <a:spLocks noChangeArrowheads="1"/>
          </p:cNvSpPr>
          <p:nvPr/>
        </p:nvSpPr>
        <p:spPr bwMode="auto">
          <a:xfrm>
            <a:off x="3959225" y="476250"/>
            <a:ext cx="5184775" cy="3816350"/>
          </a:xfrm>
          <a:prstGeom prst="irregularSeal2">
            <a:avLst/>
          </a:prstGeom>
          <a:solidFill>
            <a:srgbClr val="75F17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432" name="AutoShape 16"/>
          <p:cNvSpPr>
            <a:spLocks noChangeArrowheads="1"/>
          </p:cNvSpPr>
          <p:nvPr/>
        </p:nvSpPr>
        <p:spPr bwMode="auto">
          <a:xfrm>
            <a:off x="-396875" y="404813"/>
            <a:ext cx="5184775" cy="3816350"/>
          </a:xfrm>
          <a:prstGeom prst="irregularSeal2">
            <a:avLst/>
          </a:prstGeom>
          <a:solidFill>
            <a:srgbClr val="FF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85800" y="152400"/>
            <a:ext cx="6870700" cy="539750"/>
          </a:xfrm>
        </p:spPr>
        <p:txBody>
          <a:bodyPr/>
          <a:lstStyle/>
          <a:p>
            <a:r>
              <a:rPr lang="ru-RU" sz="2800" b="1">
                <a:solidFill>
                  <a:srgbClr val="000099"/>
                </a:solidFill>
              </a:rPr>
              <a:t>Выполните сокращение дробей:</a:t>
            </a:r>
          </a:p>
        </p:txBody>
      </p:sp>
      <p:graphicFrame>
        <p:nvGraphicFramePr>
          <p:cNvPr id="60420" name="Object 4"/>
          <p:cNvGraphicFramePr>
            <a:graphicFrameLocks noChangeAspect="1"/>
          </p:cNvGraphicFramePr>
          <p:nvPr>
            <p:ph sz="quarter" idx="1"/>
          </p:nvPr>
        </p:nvGraphicFramePr>
        <p:xfrm>
          <a:off x="539750" y="1341438"/>
          <a:ext cx="1236663" cy="1800225"/>
        </p:xfrm>
        <a:graphic>
          <a:graphicData uri="http://schemas.openxmlformats.org/presentationml/2006/ole">
            <p:oleObj spid="_x0000_s32770" name="Формула" r:id="rId3" imgW="203040" imgH="393480" progId="">
              <p:embed/>
            </p:oleObj>
          </a:graphicData>
        </a:graphic>
      </p:graphicFrame>
      <p:graphicFrame>
        <p:nvGraphicFramePr>
          <p:cNvPr id="60422" name="Object 6"/>
          <p:cNvGraphicFramePr>
            <a:graphicFrameLocks noChangeAspect="1"/>
          </p:cNvGraphicFramePr>
          <p:nvPr>
            <p:ph sz="quarter" idx="2"/>
          </p:nvPr>
        </p:nvGraphicFramePr>
        <p:xfrm>
          <a:off x="5003800" y="1773238"/>
          <a:ext cx="979488" cy="1511300"/>
        </p:xfrm>
        <a:graphic>
          <a:graphicData uri="http://schemas.openxmlformats.org/presentationml/2006/ole">
            <p:oleObj spid="_x0000_s32771" name="Формула" r:id="rId4" imgW="228600" imgH="393480" progId="">
              <p:embed/>
            </p:oleObj>
          </a:graphicData>
        </a:graphic>
      </p:graphicFrame>
      <p:graphicFrame>
        <p:nvGraphicFramePr>
          <p:cNvPr id="60424" name="Object 8"/>
          <p:cNvGraphicFramePr>
            <a:graphicFrameLocks noChangeAspect="1"/>
          </p:cNvGraphicFramePr>
          <p:nvPr>
            <p:ph sz="quarter" idx="3"/>
          </p:nvPr>
        </p:nvGraphicFramePr>
        <p:xfrm>
          <a:off x="2484438" y="4076700"/>
          <a:ext cx="855662" cy="1325563"/>
        </p:xfrm>
        <a:graphic>
          <a:graphicData uri="http://schemas.openxmlformats.org/presentationml/2006/ole">
            <p:oleObj spid="_x0000_s32772" name="Формула" r:id="rId5" imgW="253800" imgH="393480" progId="">
              <p:embed/>
            </p:oleObj>
          </a:graphicData>
        </a:graphic>
      </p:graphicFrame>
      <p:graphicFrame>
        <p:nvGraphicFramePr>
          <p:cNvPr id="60426" name="Object 10"/>
          <p:cNvGraphicFramePr>
            <a:graphicFrameLocks noChangeAspect="1"/>
          </p:cNvGraphicFramePr>
          <p:nvPr>
            <p:ph sz="quarter" idx="4"/>
          </p:nvPr>
        </p:nvGraphicFramePr>
        <p:xfrm>
          <a:off x="5551488" y="4508500"/>
          <a:ext cx="1003300" cy="1728788"/>
        </p:xfrm>
        <a:graphic>
          <a:graphicData uri="http://schemas.openxmlformats.org/presentationml/2006/ole">
            <p:oleObj spid="_x0000_s32773" name="Формула" r:id="rId6" imgW="228600" imgH="393480" progId="">
              <p:embed/>
            </p:oleObj>
          </a:graphicData>
        </a:graphic>
      </p:graphicFrame>
      <p:graphicFrame>
        <p:nvGraphicFramePr>
          <p:cNvPr id="60428" name="Object 12"/>
          <p:cNvGraphicFramePr>
            <a:graphicFrameLocks noChangeAspect="1"/>
          </p:cNvGraphicFramePr>
          <p:nvPr/>
        </p:nvGraphicFramePr>
        <p:xfrm>
          <a:off x="1835150" y="1341438"/>
          <a:ext cx="1624013" cy="1800225"/>
        </p:xfrm>
        <a:graphic>
          <a:graphicData uri="http://schemas.openxmlformats.org/presentationml/2006/ole">
            <p:oleObj spid="_x0000_s32774" name="Формула" r:id="rId7" imgW="266400" imgH="393480" progId="">
              <p:embed/>
            </p:oleObj>
          </a:graphicData>
        </a:graphic>
      </p:graphicFrame>
      <p:graphicFrame>
        <p:nvGraphicFramePr>
          <p:cNvPr id="60429" name="Object 13"/>
          <p:cNvGraphicFramePr>
            <a:graphicFrameLocks noChangeAspect="1"/>
          </p:cNvGraphicFramePr>
          <p:nvPr/>
        </p:nvGraphicFramePr>
        <p:xfrm>
          <a:off x="6219825" y="1700213"/>
          <a:ext cx="1141413" cy="1511300"/>
        </p:xfrm>
        <a:graphic>
          <a:graphicData uri="http://schemas.openxmlformats.org/presentationml/2006/ole">
            <p:oleObj spid="_x0000_s32775" name="Формула" r:id="rId8" imgW="266400" imgH="393480" progId="">
              <p:embed/>
            </p:oleObj>
          </a:graphicData>
        </a:graphic>
      </p:graphicFrame>
      <p:graphicFrame>
        <p:nvGraphicFramePr>
          <p:cNvPr id="60430" name="Object 14"/>
          <p:cNvGraphicFramePr>
            <a:graphicFrameLocks noChangeAspect="1"/>
          </p:cNvGraphicFramePr>
          <p:nvPr/>
        </p:nvGraphicFramePr>
        <p:xfrm>
          <a:off x="6732588" y="4437063"/>
          <a:ext cx="1169987" cy="1728787"/>
        </p:xfrm>
        <a:graphic>
          <a:graphicData uri="http://schemas.openxmlformats.org/presentationml/2006/ole">
            <p:oleObj spid="_x0000_s32776" name="Формула" r:id="rId9" imgW="266400" imgH="393480" progId="">
              <p:embed/>
            </p:oleObj>
          </a:graphicData>
        </a:graphic>
      </p:graphicFrame>
      <p:graphicFrame>
        <p:nvGraphicFramePr>
          <p:cNvPr id="60431" name="Object 15"/>
          <p:cNvGraphicFramePr>
            <a:graphicFrameLocks noChangeAspect="1"/>
          </p:cNvGraphicFramePr>
          <p:nvPr/>
        </p:nvGraphicFramePr>
        <p:xfrm>
          <a:off x="1611313" y="4149725"/>
          <a:ext cx="727075" cy="1325563"/>
        </p:xfrm>
        <a:graphic>
          <a:graphicData uri="http://schemas.openxmlformats.org/presentationml/2006/ole">
            <p:oleObj spid="_x0000_s32777" name="Формула" r:id="rId10" imgW="215640" imgH="393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3" dur="20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4" grpId="0" animBg="1"/>
      <p:bldP spid="60435" grpId="0" animBg="1"/>
      <p:bldP spid="60433" grpId="0" animBg="1"/>
      <p:bldP spid="60432" grpId="0" animBg="1"/>
      <p:bldP spid="604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129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20280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9912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20280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9912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20280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9912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20280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9912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20280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9912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b="62428"/>
            <a:stretch>
              <a:fillRect/>
            </a:stretch>
          </p:blipFill>
          <p:spPr bwMode="auto">
            <a:xfrm>
              <a:off x="0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b="62430"/>
            <a:stretch>
              <a:fillRect/>
            </a:stretch>
          </p:blipFill>
          <p:spPr bwMode="auto">
            <a:xfrm>
              <a:off x="1259632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b="62430"/>
            <a:stretch>
              <a:fillRect/>
            </a:stretch>
          </p:blipFill>
          <p:spPr bwMode="auto">
            <a:xfrm>
              <a:off x="2520280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b="62430"/>
            <a:stretch>
              <a:fillRect/>
            </a:stretch>
          </p:blipFill>
          <p:spPr bwMode="auto">
            <a:xfrm>
              <a:off x="3779912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6056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35688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96336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r="76994"/>
            <a:stretch>
              <a:fillRect/>
            </a:stretch>
          </p:blipFill>
          <p:spPr bwMode="auto">
            <a:xfrm>
              <a:off x="8855968" y="0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6056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35688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96336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r="76994"/>
            <a:stretch>
              <a:fillRect/>
            </a:stretch>
          </p:blipFill>
          <p:spPr bwMode="auto">
            <a:xfrm>
              <a:off x="8855968" y="1268760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6056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35688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96336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r="76994"/>
            <a:stretch>
              <a:fillRect/>
            </a:stretch>
          </p:blipFill>
          <p:spPr bwMode="auto">
            <a:xfrm>
              <a:off x="8855968" y="256490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6056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35688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96336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r="76994"/>
            <a:stretch>
              <a:fillRect/>
            </a:stretch>
          </p:blipFill>
          <p:spPr bwMode="auto">
            <a:xfrm>
              <a:off x="8855968" y="383366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6056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35688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96336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r="76994"/>
            <a:stretch>
              <a:fillRect/>
            </a:stretch>
          </p:blipFill>
          <p:spPr bwMode="auto">
            <a:xfrm>
              <a:off x="8855968" y="508518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b="62430"/>
            <a:stretch>
              <a:fillRect/>
            </a:stretch>
          </p:blipFill>
          <p:spPr bwMode="auto">
            <a:xfrm>
              <a:off x="5076056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b="62430"/>
            <a:stretch>
              <a:fillRect/>
            </a:stretch>
          </p:blipFill>
          <p:spPr bwMode="auto">
            <a:xfrm>
              <a:off x="6335688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b="62430"/>
            <a:stretch>
              <a:fillRect/>
            </a:stretch>
          </p:blipFill>
          <p:spPr bwMode="auto">
            <a:xfrm>
              <a:off x="7596336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4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r="76994" b="62430"/>
            <a:stretch>
              <a:fillRect/>
            </a:stretch>
          </p:blipFill>
          <p:spPr bwMode="auto">
            <a:xfrm>
              <a:off x="8855968" y="6381328"/>
              <a:ext cx="288032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270" name="Рисунок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036"/>
          <a:stretch>
            <a:fillRect/>
          </a:stretch>
        </p:blipFill>
        <p:spPr bwMode="auto">
          <a:xfrm>
            <a:off x="0" y="0"/>
            <a:ext cx="6804025" cy="681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4" descr="C:\Users\1234\Desktop\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613" y="3573463"/>
            <a:ext cx="2087562" cy="313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6" descr="C:\Users\1234\Desktop\718575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3860800"/>
            <a:ext cx="187642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61"/>
          <p:cNvGrpSpPr>
            <a:grpSpLocks/>
          </p:cNvGrpSpPr>
          <p:nvPr/>
        </p:nvGrpSpPr>
        <p:grpSpPr bwMode="auto">
          <a:xfrm>
            <a:off x="3059113" y="3500438"/>
            <a:ext cx="3008312" cy="3168650"/>
            <a:chOff x="2987824" y="3429000"/>
            <a:chExt cx="3007744" cy="3168352"/>
          </a:xfrm>
        </p:grpSpPr>
        <p:pic>
          <p:nvPicPr>
            <p:cNvPr id="11290" name="Picture 5" descr="C:\Users\1234\Desktop\resize.jpe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87824" y="3429000"/>
              <a:ext cx="3007744" cy="3168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C:\Users\1234\Desktop\3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l="37931" t="89380"/>
            <a:stretch>
              <a:fillRect/>
            </a:stretch>
          </p:blipFill>
          <p:spPr bwMode="auto">
            <a:xfrm>
              <a:off x="4283968" y="6093296"/>
              <a:ext cx="1296144" cy="332656"/>
            </a:xfrm>
            <a:prstGeom prst="rect">
              <a:avLst/>
            </a:prstGeom>
            <a:noFill/>
          </p:spPr>
        </p:pic>
        <p:pic>
          <p:nvPicPr>
            <p:cNvPr id="9" name="Picture 4" descr="C:\Users\1234\Desktop\3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t="89380" r="58621" b="1425"/>
            <a:stretch>
              <a:fillRect/>
            </a:stretch>
          </p:blipFill>
          <p:spPr bwMode="auto">
            <a:xfrm>
              <a:off x="3635896" y="6093296"/>
              <a:ext cx="864096" cy="288032"/>
            </a:xfrm>
            <a:prstGeom prst="rect">
              <a:avLst/>
            </a:prstGeom>
            <a:noFill/>
          </p:spPr>
        </p:pic>
      </p:grpSp>
      <p:pic>
        <p:nvPicPr>
          <p:cNvPr id="11274" name="Рисунок 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175"/>
          <a:stretch>
            <a:fillRect/>
          </a:stretch>
        </p:blipFill>
        <p:spPr bwMode="auto">
          <a:xfrm>
            <a:off x="6300788" y="2636838"/>
            <a:ext cx="2463800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5" name="Freeform 13"/>
          <p:cNvSpPr>
            <a:spLocks/>
          </p:cNvSpPr>
          <p:nvPr/>
        </p:nvSpPr>
        <p:spPr bwMode="auto">
          <a:xfrm>
            <a:off x="76200" y="76200"/>
            <a:ext cx="8991600" cy="6705600"/>
          </a:xfrm>
          <a:custGeom>
            <a:avLst/>
            <a:gdLst>
              <a:gd name="T0" fmla="*/ 0 w 5664"/>
              <a:gd name="T1" fmla="*/ 2147483647 h 4224"/>
              <a:gd name="T2" fmla="*/ 0 w 5664"/>
              <a:gd name="T3" fmla="*/ 2147483647 h 4224"/>
              <a:gd name="T4" fmla="*/ 2147483647 w 5664"/>
              <a:gd name="T5" fmla="*/ 2147483647 h 4224"/>
              <a:gd name="T6" fmla="*/ 2147483647 w 5664"/>
              <a:gd name="T7" fmla="*/ 2147483647 h 4224"/>
              <a:gd name="T8" fmla="*/ 2147483647 w 5664"/>
              <a:gd name="T9" fmla="*/ 2147483647 h 4224"/>
              <a:gd name="T10" fmla="*/ 2147483647 w 5664"/>
              <a:gd name="T11" fmla="*/ 2147483647 h 4224"/>
              <a:gd name="T12" fmla="*/ 2147483647 w 5664"/>
              <a:gd name="T13" fmla="*/ 0 h 4224"/>
              <a:gd name="T14" fmla="*/ 2147483647 w 5664"/>
              <a:gd name="T15" fmla="*/ 0 h 4224"/>
              <a:gd name="T16" fmla="*/ 0 w 5664"/>
              <a:gd name="T17" fmla="*/ 2147483647 h 42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664"/>
              <a:gd name="T28" fmla="*/ 0 h 4224"/>
              <a:gd name="T29" fmla="*/ 5664 w 5664"/>
              <a:gd name="T30" fmla="*/ 4224 h 422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664" h="4224">
                <a:moveTo>
                  <a:pt x="0" y="144"/>
                </a:moveTo>
                <a:lnTo>
                  <a:pt x="0" y="4080"/>
                </a:lnTo>
                <a:lnTo>
                  <a:pt x="144" y="4224"/>
                </a:lnTo>
                <a:lnTo>
                  <a:pt x="5568" y="4224"/>
                </a:lnTo>
                <a:lnTo>
                  <a:pt x="5664" y="4032"/>
                </a:lnTo>
                <a:lnTo>
                  <a:pt x="5664" y="144"/>
                </a:lnTo>
                <a:lnTo>
                  <a:pt x="5520" y="0"/>
                </a:lnTo>
                <a:lnTo>
                  <a:pt x="96" y="0"/>
                </a:lnTo>
                <a:lnTo>
                  <a:pt x="0" y="144"/>
                </a:lnTo>
                <a:close/>
              </a:path>
            </a:pathLst>
          </a:custGeom>
          <a:noFill/>
          <a:ln w="38100">
            <a:solidFill>
              <a:srgbClr val="0070C0"/>
            </a:solidFill>
            <a:round/>
            <a:headEnd type="none" w="lg" len="lg"/>
            <a:tailEnd type="none" w="lg" len="lg"/>
          </a:ln>
        </p:spPr>
        <p:txBody>
          <a:bodyPr wrap="none"/>
          <a:lstStyle/>
          <a:p>
            <a:endParaRPr lang="ru-RU"/>
          </a:p>
        </p:txBody>
      </p:sp>
      <p:pic>
        <p:nvPicPr>
          <p:cNvPr id="11276" name="Picture 5" descr="C:\Documents and Settings\Надеина\Рабочий стол\1220398457-690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03688" y="0"/>
            <a:ext cx="5040312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Группа 72"/>
          <p:cNvGrpSpPr>
            <a:grpSpLocks/>
          </p:cNvGrpSpPr>
          <p:nvPr/>
        </p:nvGrpSpPr>
        <p:grpSpPr bwMode="auto">
          <a:xfrm>
            <a:off x="827088" y="5157788"/>
            <a:ext cx="936625" cy="1150937"/>
            <a:chOff x="827584" y="5157192"/>
            <a:chExt cx="936104" cy="1152128"/>
          </a:xfrm>
        </p:grpSpPr>
        <p:sp>
          <p:nvSpPr>
            <p:cNvPr id="74" name="Лента лицом вверх 73"/>
            <p:cNvSpPr/>
            <p:nvPr/>
          </p:nvSpPr>
          <p:spPr>
            <a:xfrm>
              <a:off x="827584" y="5229200"/>
              <a:ext cx="936104" cy="1080120"/>
            </a:xfrm>
            <a:prstGeom prst="ribbon2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/>
                <a:t>    </a:t>
              </a:r>
            </a:p>
          </p:txBody>
        </p:sp>
        <p:graphicFrame>
          <p:nvGraphicFramePr>
            <p:cNvPr id="11268" name="Object 5"/>
            <p:cNvGraphicFramePr>
              <a:graphicFrameLocks noChangeAspect="1"/>
            </p:cNvGraphicFramePr>
            <p:nvPr/>
          </p:nvGraphicFramePr>
          <p:xfrm>
            <a:off x="1115616" y="5157192"/>
            <a:ext cx="353292" cy="1008112"/>
          </p:xfrm>
          <a:graphic>
            <a:graphicData uri="http://schemas.openxmlformats.org/presentationml/2006/ole">
              <p:oleObj spid="_x0000_s43012" name="Формула" r:id="rId10" imgW="139680" imgH="393480" progId="">
                <p:embed/>
              </p:oleObj>
            </a:graphicData>
          </a:graphic>
        </p:graphicFrame>
      </p:grpSp>
      <p:grpSp>
        <p:nvGrpSpPr>
          <p:cNvPr id="5" name="Группа 75"/>
          <p:cNvGrpSpPr>
            <a:grpSpLocks/>
          </p:cNvGrpSpPr>
          <p:nvPr/>
        </p:nvGrpSpPr>
        <p:grpSpPr bwMode="auto">
          <a:xfrm>
            <a:off x="2555875" y="4797425"/>
            <a:ext cx="936625" cy="1152525"/>
            <a:chOff x="2555776" y="4797425"/>
            <a:chExt cx="936104" cy="1151855"/>
          </a:xfrm>
        </p:grpSpPr>
        <p:sp>
          <p:nvSpPr>
            <p:cNvPr id="77" name="Лента лицом вверх 76"/>
            <p:cNvSpPr/>
            <p:nvPr/>
          </p:nvSpPr>
          <p:spPr>
            <a:xfrm>
              <a:off x="2555776" y="4869160"/>
              <a:ext cx="936104" cy="1080120"/>
            </a:xfrm>
            <a:prstGeom prst="ribbon2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/>
                <a:t>    </a:t>
              </a:r>
            </a:p>
          </p:txBody>
        </p:sp>
        <p:graphicFrame>
          <p:nvGraphicFramePr>
            <p:cNvPr id="11267" name="Object 6"/>
            <p:cNvGraphicFramePr>
              <a:graphicFrameLocks noChangeAspect="1"/>
            </p:cNvGraphicFramePr>
            <p:nvPr/>
          </p:nvGraphicFramePr>
          <p:xfrm>
            <a:off x="2895600" y="4797425"/>
            <a:ext cx="355600" cy="1008063"/>
          </p:xfrm>
          <a:graphic>
            <a:graphicData uri="http://schemas.openxmlformats.org/presentationml/2006/ole">
              <p:oleObj spid="_x0000_s43011" name="Формула" r:id="rId11" imgW="139680" imgH="393480" progId="">
                <p:embed/>
              </p:oleObj>
            </a:graphicData>
          </a:graphic>
        </p:graphicFrame>
      </p:grpSp>
      <p:grpSp>
        <p:nvGrpSpPr>
          <p:cNvPr id="6" name="Группа 78"/>
          <p:cNvGrpSpPr>
            <a:grpSpLocks/>
          </p:cNvGrpSpPr>
          <p:nvPr/>
        </p:nvGrpSpPr>
        <p:grpSpPr bwMode="auto">
          <a:xfrm>
            <a:off x="4067175" y="4724400"/>
            <a:ext cx="1009650" cy="1152525"/>
            <a:chOff x="4067944" y="4725144"/>
            <a:chExt cx="1008112" cy="1152128"/>
          </a:xfrm>
        </p:grpSpPr>
        <p:sp>
          <p:nvSpPr>
            <p:cNvPr id="80" name="Лента лицом вверх 79"/>
            <p:cNvSpPr/>
            <p:nvPr/>
          </p:nvSpPr>
          <p:spPr>
            <a:xfrm>
              <a:off x="4067944" y="4725144"/>
              <a:ext cx="1008112" cy="1152128"/>
            </a:xfrm>
            <a:prstGeom prst="ribbon2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/>
                <a:t>    </a:t>
              </a:r>
            </a:p>
          </p:txBody>
        </p:sp>
        <p:graphicFrame>
          <p:nvGraphicFramePr>
            <p:cNvPr id="11266" name="Object 7"/>
            <p:cNvGraphicFramePr>
              <a:graphicFrameLocks noChangeAspect="1"/>
            </p:cNvGraphicFramePr>
            <p:nvPr/>
          </p:nvGraphicFramePr>
          <p:xfrm>
            <a:off x="4459411" y="4725194"/>
            <a:ext cx="328613" cy="1008062"/>
          </p:xfrm>
          <a:graphic>
            <a:graphicData uri="http://schemas.openxmlformats.org/presentationml/2006/ole">
              <p:oleObj spid="_x0000_s43010" name="Формула" r:id="rId12" imgW="139680" imgH="393480" progId="">
                <p:embed/>
              </p:oleObj>
            </a:graphicData>
          </a:graphic>
        </p:graphicFrame>
      </p:grpSp>
      <p:pic>
        <p:nvPicPr>
          <p:cNvPr id="11280" name="Рисунок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798" t="71150" r="18512" b="24036"/>
          <a:stretch>
            <a:fillRect/>
          </a:stretch>
        </p:blipFill>
        <p:spPr bwMode="auto">
          <a:xfrm>
            <a:off x="3419475" y="6381750"/>
            <a:ext cx="20891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учебнику.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5543560" cy="614354"/>
          </a:xfrm>
        </p:spPr>
        <p:txBody>
          <a:bodyPr/>
          <a:lstStyle/>
          <a:p>
            <a:r>
              <a:rPr lang="ru-RU" dirty="0" smtClean="0"/>
              <a:t>№ 762,763. Учебник стр.171.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cer\Desktop\img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857232"/>
            <a:ext cx="6357981" cy="464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990033"/>
                </a:solidFill>
              </a:rPr>
              <a:t>Домашнее задание:</a:t>
            </a:r>
          </a:p>
        </p:txBody>
      </p:sp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2492375"/>
            <a:ext cx="42862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500034" y="1285860"/>
            <a:ext cx="459324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Дифференцированные задания.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Обязательно: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№ 764, 765, учебник стр.171.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Пожеланию: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Учебник стр. 172 №769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  <a:t>Творческое задание: придумать сказку про дроби.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/>
              <a:t>Выбери себе настроение, которое было у тебя на уроке</a:t>
            </a:r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1000100" y="1643050"/>
          <a:ext cx="3531870" cy="2643206"/>
        </p:xfrm>
        <a:graphic>
          <a:graphicData uri="http://schemas.openxmlformats.org/presentationml/2006/ole">
            <p:oleObj spid="_x0000_s86017" name="Слайд" r:id="rId3" imgW="4562284" imgH="3419284" progId="PowerPoint.Slide.12">
              <p:embed/>
            </p:oleObj>
          </a:graphicData>
        </a:graphic>
      </p:graphicFrame>
      <p:pic>
        <p:nvPicPr>
          <p:cNvPr id="86019" name="Picture 3" descr="C:\Users\acer\Desktop\solnishko_i_dogdik_tucha_raspechata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1711" y="1357298"/>
            <a:ext cx="4142289" cy="292895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1643042" y="789055"/>
          <a:ext cx="6715172" cy="4998051"/>
        </p:xfrm>
        <a:graphic>
          <a:graphicData uri="http://schemas.openxmlformats.org/presentationml/2006/ole">
            <p:oleObj spid="_x0000_s46081" name="Слайд" r:id="rId3" imgW="3847910" imgH="2886075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2143108" y="1214422"/>
          <a:ext cx="5437564" cy="4071966"/>
        </p:xfrm>
        <a:graphic>
          <a:graphicData uri="http://schemas.openxmlformats.org/presentationml/2006/ole">
            <p:oleObj spid="_x0000_s74753" name="Слайд" r:id="rId3" imgW="4562284" imgH="3419284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Ответь на вопрос</a:t>
            </a:r>
            <a:br>
              <a:rPr lang="ru-RU" b="1" i="1" dirty="0" smtClean="0">
                <a:solidFill>
                  <a:srgbClr val="FF0000"/>
                </a:solidFill>
              </a:rPr>
            </a:b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Arial Black" pitchFamily="34" charset="0"/>
              </a:rPr>
              <a:t>Какую часть часа составляет 1 минута? </a:t>
            </a:r>
          </a:p>
          <a:p>
            <a:r>
              <a:rPr lang="ru-RU" sz="3600" b="1" i="1" dirty="0" smtClean="0">
                <a:solidFill>
                  <a:srgbClr val="7030A0"/>
                </a:solidFill>
                <a:latin typeface="Arial Black" pitchFamily="34" charset="0"/>
              </a:rPr>
              <a:t>2. Какую часть урока составляют 13 минут? </a:t>
            </a:r>
          </a:p>
          <a:p>
            <a:r>
              <a:rPr lang="ru-RU" sz="3600" b="1" i="1" dirty="0" smtClean="0">
                <a:solidFill>
                  <a:srgbClr val="7030A0"/>
                </a:solidFill>
                <a:latin typeface="Arial Black" pitchFamily="34" charset="0"/>
              </a:rPr>
              <a:t>3. Какую часть метра составляет 1 см?</a:t>
            </a:r>
            <a:endParaRPr lang="ru-RU" sz="3600" b="1" i="1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Найти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7030A0"/>
                </a:solidFill>
                <a:latin typeface="Arial Black" pitchFamily="34" charset="0"/>
              </a:rPr>
              <a:t>7/8 от 24</a:t>
            </a:r>
            <a:br>
              <a:rPr lang="ru-RU" sz="5400" b="1" i="1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5400" b="1" i="1" dirty="0" smtClean="0">
                <a:solidFill>
                  <a:srgbClr val="7030A0"/>
                </a:solidFill>
                <a:latin typeface="Arial Black" pitchFamily="34" charset="0"/>
              </a:rPr>
              <a:t>3/5 от 60</a:t>
            </a:r>
            <a:br>
              <a:rPr lang="ru-RU" sz="5400" b="1" i="1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5400" b="1" i="1" dirty="0" smtClean="0">
                <a:solidFill>
                  <a:srgbClr val="7030A0"/>
                </a:solidFill>
                <a:latin typeface="Arial Black" pitchFamily="34" charset="0"/>
              </a:rPr>
              <a:t>          1/3 от 18</a:t>
            </a:r>
          </a:p>
          <a:p>
            <a:r>
              <a:rPr lang="ru-RU" sz="5400" b="1" i="1" dirty="0" smtClean="0">
                <a:solidFill>
                  <a:srgbClr val="7030A0"/>
                </a:solidFill>
                <a:latin typeface="Arial Black" pitchFamily="34" charset="0"/>
              </a:rPr>
              <a:t>           2/7 от 35</a:t>
            </a:r>
            <a:endParaRPr lang="ru-RU" sz="5400" b="1" i="1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508625" y="4581525"/>
            <a:ext cx="2087563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Mistral" pitchFamily="66" charset="0"/>
              </a:rPr>
              <a:t>Царство-государство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-44450" y="-14288"/>
            <a:ext cx="4557713" cy="4797426"/>
          </a:xfrm>
          <a:custGeom>
            <a:avLst/>
            <a:gdLst>
              <a:gd name="connsiteX0" fmla="*/ 4557251 w 4557251"/>
              <a:gd name="connsiteY0" fmla="*/ 0 h 4798141"/>
              <a:gd name="connsiteX1" fmla="*/ 4262284 w 4557251"/>
              <a:gd name="connsiteY1" fmla="*/ 1209367 h 4798141"/>
              <a:gd name="connsiteX2" fmla="*/ 3657600 w 4557251"/>
              <a:gd name="connsiteY2" fmla="*/ 2123767 h 4798141"/>
              <a:gd name="connsiteX3" fmla="*/ 2993922 w 4557251"/>
              <a:gd name="connsiteY3" fmla="*/ 3200400 h 4798141"/>
              <a:gd name="connsiteX4" fmla="*/ 2536722 w 4557251"/>
              <a:gd name="connsiteY4" fmla="*/ 3613354 h 4798141"/>
              <a:gd name="connsiteX5" fmla="*/ 1828800 w 4557251"/>
              <a:gd name="connsiteY5" fmla="*/ 4232787 h 4798141"/>
              <a:gd name="connsiteX6" fmla="*/ 530942 w 4557251"/>
              <a:gd name="connsiteY6" fmla="*/ 4704735 h 4798141"/>
              <a:gd name="connsiteX7" fmla="*/ 0 w 4557251"/>
              <a:gd name="connsiteY7" fmla="*/ 4793225 h 4798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57251" h="4798141">
                <a:moveTo>
                  <a:pt x="4557251" y="0"/>
                </a:moveTo>
                <a:cubicBezTo>
                  <a:pt x="4484738" y="427703"/>
                  <a:pt x="4412226" y="855406"/>
                  <a:pt x="4262284" y="1209367"/>
                </a:cubicBezTo>
                <a:cubicBezTo>
                  <a:pt x="4112342" y="1563328"/>
                  <a:pt x="3868994" y="1791928"/>
                  <a:pt x="3657600" y="2123767"/>
                </a:cubicBezTo>
                <a:cubicBezTo>
                  <a:pt x="3446206" y="2455606"/>
                  <a:pt x="3180735" y="2952135"/>
                  <a:pt x="2993922" y="3200400"/>
                </a:cubicBezTo>
                <a:cubicBezTo>
                  <a:pt x="2807109" y="3448665"/>
                  <a:pt x="2730909" y="3441290"/>
                  <a:pt x="2536722" y="3613354"/>
                </a:cubicBezTo>
                <a:cubicBezTo>
                  <a:pt x="2342535" y="3785418"/>
                  <a:pt x="2163097" y="4050890"/>
                  <a:pt x="1828800" y="4232787"/>
                </a:cubicBezTo>
                <a:cubicBezTo>
                  <a:pt x="1494503" y="4414684"/>
                  <a:pt x="835742" y="4611329"/>
                  <a:pt x="530942" y="4704735"/>
                </a:cubicBezTo>
                <a:cubicBezTo>
                  <a:pt x="226142" y="4798141"/>
                  <a:pt x="113071" y="4795683"/>
                  <a:pt x="0" y="4793225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963863" y="3141663"/>
            <a:ext cx="2832100" cy="2359025"/>
          </a:xfrm>
          <a:custGeom>
            <a:avLst/>
            <a:gdLst>
              <a:gd name="connsiteX0" fmla="*/ 0 w 2831690"/>
              <a:gd name="connsiteY0" fmla="*/ 0 h 2359742"/>
              <a:gd name="connsiteX1" fmla="*/ 1224116 w 2831690"/>
              <a:gd name="connsiteY1" fmla="*/ 1106129 h 2359742"/>
              <a:gd name="connsiteX2" fmla="*/ 2050026 w 2831690"/>
              <a:gd name="connsiteY2" fmla="*/ 1194620 h 2359742"/>
              <a:gd name="connsiteX3" fmla="*/ 2168013 w 2831690"/>
              <a:gd name="connsiteY3" fmla="*/ 1873046 h 2359742"/>
              <a:gd name="connsiteX4" fmla="*/ 2831690 w 2831690"/>
              <a:gd name="connsiteY4" fmla="*/ 2359742 h 2359742"/>
              <a:gd name="connsiteX5" fmla="*/ 2831690 w 2831690"/>
              <a:gd name="connsiteY5" fmla="*/ 2359742 h 235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1690" h="2359742">
                <a:moveTo>
                  <a:pt x="0" y="0"/>
                </a:moveTo>
                <a:cubicBezTo>
                  <a:pt x="441222" y="453513"/>
                  <a:pt x="882445" y="907026"/>
                  <a:pt x="1224116" y="1106129"/>
                </a:cubicBezTo>
                <a:cubicBezTo>
                  <a:pt x="1565787" y="1305232"/>
                  <a:pt x="1892710" y="1066801"/>
                  <a:pt x="2050026" y="1194620"/>
                </a:cubicBezTo>
                <a:cubicBezTo>
                  <a:pt x="2207342" y="1322440"/>
                  <a:pt x="2037736" y="1678859"/>
                  <a:pt x="2168013" y="1873046"/>
                </a:cubicBezTo>
                <a:cubicBezTo>
                  <a:pt x="2298290" y="2067233"/>
                  <a:pt x="2831690" y="2359742"/>
                  <a:pt x="2831690" y="2359742"/>
                </a:cubicBezTo>
                <a:lnTo>
                  <a:pt x="2831690" y="2359742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924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20280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9912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20280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9912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20280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9912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20280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9912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20280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9912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b="62428"/>
            <a:stretch>
              <a:fillRect/>
            </a:stretch>
          </p:blipFill>
          <p:spPr bwMode="auto">
            <a:xfrm>
              <a:off x="0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b="62430"/>
            <a:stretch>
              <a:fillRect/>
            </a:stretch>
          </p:blipFill>
          <p:spPr bwMode="auto">
            <a:xfrm>
              <a:off x="1259632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b="62430"/>
            <a:stretch>
              <a:fillRect/>
            </a:stretch>
          </p:blipFill>
          <p:spPr bwMode="auto">
            <a:xfrm>
              <a:off x="2520280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b="62430"/>
            <a:stretch>
              <a:fillRect/>
            </a:stretch>
          </p:blipFill>
          <p:spPr bwMode="auto">
            <a:xfrm>
              <a:off x="3779912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6056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35688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96336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r="76994"/>
            <a:stretch>
              <a:fillRect/>
            </a:stretch>
          </p:blipFill>
          <p:spPr bwMode="auto">
            <a:xfrm>
              <a:off x="8855968" y="0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6056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35688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96336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r="76994"/>
            <a:stretch>
              <a:fillRect/>
            </a:stretch>
          </p:blipFill>
          <p:spPr bwMode="auto">
            <a:xfrm>
              <a:off x="8855968" y="1268760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6056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35688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96336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r="76994"/>
            <a:stretch>
              <a:fillRect/>
            </a:stretch>
          </p:blipFill>
          <p:spPr bwMode="auto">
            <a:xfrm>
              <a:off x="8855968" y="256490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6056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35688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96336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r="76994"/>
            <a:stretch>
              <a:fillRect/>
            </a:stretch>
          </p:blipFill>
          <p:spPr bwMode="auto">
            <a:xfrm>
              <a:off x="8855968" y="383366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6056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35688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96336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r="76994"/>
            <a:stretch>
              <a:fillRect/>
            </a:stretch>
          </p:blipFill>
          <p:spPr bwMode="auto">
            <a:xfrm>
              <a:off x="8855968" y="508518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b="62430"/>
            <a:stretch>
              <a:fillRect/>
            </a:stretch>
          </p:blipFill>
          <p:spPr bwMode="auto">
            <a:xfrm>
              <a:off x="5076056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b="62430"/>
            <a:stretch>
              <a:fillRect/>
            </a:stretch>
          </p:blipFill>
          <p:spPr bwMode="auto">
            <a:xfrm>
              <a:off x="6335688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9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b="62430"/>
            <a:stretch>
              <a:fillRect/>
            </a:stretch>
          </p:blipFill>
          <p:spPr bwMode="auto">
            <a:xfrm>
              <a:off x="7596336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9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 cstate="print"/>
            <a:srcRect r="76994" b="62430"/>
            <a:stretch>
              <a:fillRect/>
            </a:stretch>
          </p:blipFill>
          <p:spPr bwMode="auto">
            <a:xfrm>
              <a:off x="8855968" y="6381328"/>
              <a:ext cx="288032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22" name="Рисунок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036"/>
          <a:stretch>
            <a:fillRect/>
          </a:stretch>
        </p:blipFill>
        <p:spPr bwMode="auto">
          <a:xfrm>
            <a:off x="0" y="0"/>
            <a:ext cx="6804025" cy="681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4" descr="C:\Users\1234\Desktop\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613" y="3573463"/>
            <a:ext cx="2087562" cy="313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6" descr="C:\Users\1234\Desktop\718575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3860800"/>
            <a:ext cx="187642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61"/>
          <p:cNvGrpSpPr>
            <a:grpSpLocks/>
          </p:cNvGrpSpPr>
          <p:nvPr/>
        </p:nvGrpSpPr>
        <p:grpSpPr bwMode="auto">
          <a:xfrm>
            <a:off x="3059113" y="3500438"/>
            <a:ext cx="3008312" cy="3168650"/>
            <a:chOff x="2987824" y="3429000"/>
            <a:chExt cx="3007744" cy="3168352"/>
          </a:xfrm>
        </p:grpSpPr>
        <p:pic>
          <p:nvPicPr>
            <p:cNvPr id="9241" name="Picture 5" descr="C:\Users\1234\Desktop\resize.jpe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87824" y="3429000"/>
              <a:ext cx="3007744" cy="3168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C:\Users\1234\Desktop\3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l="37931" t="89380"/>
            <a:stretch>
              <a:fillRect/>
            </a:stretch>
          </p:blipFill>
          <p:spPr bwMode="auto">
            <a:xfrm>
              <a:off x="4283968" y="6093296"/>
              <a:ext cx="1296144" cy="332656"/>
            </a:xfrm>
            <a:prstGeom prst="rect">
              <a:avLst/>
            </a:prstGeom>
            <a:noFill/>
          </p:spPr>
        </p:pic>
        <p:pic>
          <p:nvPicPr>
            <p:cNvPr id="9" name="Picture 4" descr="C:\Users\1234\Desktop\3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t="89380" r="58621" b="1425"/>
            <a:stretch>
              <a:fillRect/>
            </a:stretch>
          </p:blipFill>
          <p:spPr bwMode="auto">
            <a:xfrm>
              <a:off x="3635896" y="6093296"/>
              <a:ext cx="864096" cy="288032"/>
            </a:xfrm>
            <a:prstGeom prst="rect">
              <a:avLst/>
            </a:prstGeom>
            <a:noFill/>
          </p:spPr>
        </p:pic>
      </p:grpSp>
      <p:pic>
        <p:nvPicPr>
          <p:cNvPr id="9226" name="Рисунок 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175"/>
          <a:stretch>
            <a:fillRect/>
          </a:stretch>
        </p:blipFill>
        <p:spPr bwMode="auto">
          <a:xfrm>
            <a:off x="6300788" y="2636838"/>
            <a:ext cx="2463800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7" name="Freeform 13"/>
          <p:cNvSpPr>
            <a:spLocks/>
          </p:cNvSpPr>
          <p:nvPr/>
        </p:nvSpPr>
        <p:spPr bwMode="auto">
          <a:xfrm>
            <a:off x="76200" y="76200"/>
            <a:ext cx="8991600" cy="6705600"/>
          </a:xfrm>
          <a:custGeom>
            <a:avLst/>
            <a:gdLst>
              <a:gd name="T0" fmla="*/ 0 w 5664"/>
              <a:gd name="T1" fmla="*/ 2147483647 h 4224"/>
              <a:gd name="T2" fmla="*/ 0 w 5664"/>
              <a:gd name="T3" fmla="*/ 2147483647 h 4224"/>
              <a:gd name="T4" fmla="*/ 2147483647 w 5664"/>
              <a:gd name="T5" fmla="*/ 2147483647 h 4224"/>
              <a:gd name="T6" fmla="*/ 2147483647 w 5664"/>
              <a:gd name="T7" fmla="*/ 2147483647 h 4224"/>
              <a:gd name="T8" fmla="*/ 2147483647 w 5664"/>
              <a:gd name="T9" fmla="*/ 2147483647 h 4224"/>
              <a:gd name="T10" fmla="*/ 2147483647 w 5664"/>
              <a:gd name="T11" fmla="*/ 2147483647 h 4224"/>
              <a:gd name="T12" fmla="*/ 2147483647 w 5664"/>
              <a:gd name="T13" fmla="*/ 0 h 4224"/>
              <a:gd name="T14" fmla="*/ 2147483647 w 5664"/>
              <a:gd name="T15" fmla="*/ 0 h 4224"/>
              <a:gd name="T16" fmla="*/ 0 w 5664"/>
              <a:gd name="T17" fmla="*/ 2147483647 h 42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664"/>
              <a:gd name="T28" fmla="*/ 0 h 4224"/>
              <a:gd name="T29" fmla="*/ 5664 w 5664"/>
              <a:gd name="T30" fmla="*/ 4224 h 422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664" h="4224">
                <a:moveTo>
                  <a:pt x="0" y="144"/>
                </a:moveTo>
                <a:lnTo>
                  <a:pt x="0" y="4080"/>
                </a:lnTo>
                <a:lnTo>
                  <a:pt x="144" y="4224"/>
                </a:lnTo>
                <a:lnTo>
                  <a:pt x="5568" y="4224"/>
                </a:lnTo>
                <a:lnTo>
                  <a:pt x="5664" y="4032"/>
                </a:lnTo>
                <a:lnTo>
                  <a:pt x="5664" y="144"/>
                </a:lnTo>
                <a:lnTo>
                  <a:pt x="5520" y="0"/>
                </a:lnTo>
                <a:lnTo>
                  <a:pt x="96" y="0"/>
                </a:lnTo>
                <a:lnTo>
                  <a:pt x="0" y="144"/>
                </a:lnTo>
                <a:close/>
              </a:path>
            </a:pathLst>
          </a:custGeom>
          <a:noFill/>
          <a:ln w="38100">
            <a:solidFill>
              <a:srgbClr val="0070C0"/>
            </a:solidFill>
            <a:round/>
            <a:headEnd type="none" w="lg" len="lg"/>
            <a:tailEnd type="none" w="lg" len="lg"/>
          </a:ln>
        </p:spPr>
        <p:txBody>
          <a:bodyPr wrap="none"/>
          <a:lstStyle/>
          <a:p>
            <a:endParaRPr lang="ru-RU"/>
          </a:p>
        </p:txBody>
      </p:sp>
      <p:grpSp>
        <p:nvGrpSpPr>
          <p:cNvPr id="4" name="Группа 68"/>
          <p:cNvGrpSpPr>
            <a:grpSpLocks/>
          </p:cNvGrpSpPr>
          <p:nvPr/>
        </p:nvGrpSpPr>
        <p:grpSpPr bwMode="auto">
          <a:xfrm>
            <a:off x="827088" y="5157788"/>
            <a:ext cx="936625" cy="1150937"/>
            <a:chOff x="827584" y="5157192"/>
            <a:chExt cx="936104" cy="1152128"/>
          </a:xfrm>
        </p:grpSpPr>
        <p:sp>
          <p:nvSpPr>
            <p:cNvPr id="73" name="Лента лицом вверх 72"/>
            <p:cNvSpPr/>
            <p:nvPr/>
          </p:nvSpPr>
          <p:spPr>
            <a:xfrm>
              <a:off x="827584" y="5229200"/>
              <a:ext cx="936104" cy="1080120"/>
            </a:xfrm>
            <a:prstGeom prst="ribbon2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/>
                <a:t>    </a:t>
              </a:r>
            </a:p>
          </p:txBody>
        </p:sp>
        <p:graphicFrame>
          <p:nvGraphicFramePr>
            <p:cNvPr id="9220" name="Object 5"/>
            <p:cNvGraphicFramePr>
              <a:graphicFrameLocks noChangeAspect="1"/>
            </p:cNvGraphicFramePr>
            <p:nvPr/>
          </p:nvGraphicFramePr>
          <p:xfrm>
            <a:off x="1115616" y="5157192"/>
            <a:ext cx="353292" cy="1008112"/>
          </p:xfrm>
          <a:graphic>
            <a:graphicData uri="http://schemas.openxmlformats.org/presentationml/2006/ole">
              <p:oleObj spid="_x0000_s41988" name="Формула" r:id="rId9" imgW="139680" imgH="393480" progId="">
                <p:embed/>
              </p:oleObj>
            </a:graphicData>
          </a:graphic>
        </p:graphicFrame>
      </p:grpSp>
      <p:grpSp>
        <p:nvGrpSpPr>
          <p:cNvPr id="5" name="Группа 74"/>
          <p:cNvGrpSpPr>
            <a:grpSpLocks/>
          </p:cNvGrpSpPr>
          <p:nvPr/>
        </p:nvGrpSpPr>
        <p:grpSpPr bwMode="auto">
          <a:xfrm>
            <a:off x="2555875" y="4797425"/>
            <a:ext cx="936625" cy="1152525"/>
            <a:chOff x="2555776" y="4797152"/>
            <a:chExt cx="936104" cy="1152128"/>
          </a:xfrm>
        </p:grpSpPr>
        <p:sp>
          <p:nvSpPr>
            <p:cNvPr id="76" name="Лента лицом вверх 75"/>
            <p:cNvSpPr/>
            <p:nvPr/>
          </p:nvSpPr>
          <p:spPr>
            <a:xfrm>
              <a:off x="2555776" y="4869160"/>
              <a:ext cx="936104" cy="1080120"/>
            </a:xfrm>
            <a:prstGeom prst="ribbon2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/>
                <a:t>    </a:t>
              </a:r>
            </a:p>
          </p:txBody>
        </p:sp>
        <p:graphicFrame>
          <p:nvGraphicFramePr>
            <p:cNvPr id="9219" name="Object 6"/>
            <p:cNvGraphicFramePr>
              <a:graphicFrameLocks noChangeAspect="1"/>
            </p:cNvGraphicFramePr>
            <p:nvPr/>
          </p:nvGraphicFramePr>
          <p:xfrm>
            <a:off x="2800176" y="4797152"/>
            <a:ext cx="547688" cy="1008062"/>
          </p:xfrm>
          <a:graphic>
            <a:graphicData uri="http://schemas.openxmlformats.org/presentationml/2006/ole">
              <p:oleObj spid="_x0000_s41987" name="Формула" r:id="rId10" imgW="215640" imgH="393480" progId="">
                <p:embed/>
              </p:oleObj>
            </a:graphicData>
          </a:graphic>
        </p:graphicFrame>
      </p:grpSp>
      <p:grpSp>
        <p:nvGrpSpPr>
          <p:cNvPr id="6" name="Группа 77"/>
          <p:cNvGrpSpPr>
            <a:grpSpLocks/>
          </p:cNvGrpSpPr>
          <p:nvPr/>
        </p:nvGrpSpPr>
        <p:grpSpPr bwMode="auto">
          <a:xfrm>
            <a:off x="4067175" y="4652963"/>
            <a:ext cx="1009650" cy="1223962"/>
            <a:chOff x="4067944" y="4653136"/>
            <a:chExt cx="1008112" cy="1224136"/>
          </a:xfrm>
        </p:grpSpPr>
        <p:sp>
          <p:nvSpPr>
            <p:cNvPr id="79" name="Лента лицом вверх 78"/>
            <p:cNvSpPr/>
            <p:nvPr/>
          </p:nvSpPr>
          <p:spPr>
            <a:xfrm>
              <a:off x="4067944" y="4725144"/>
              <a:ext cx="1008112" cy="1152128"/>
            </a:xfrm>
            <a:prstGeom prst="ribbon2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/>
                <a:t>    </a:t>
              </a:r>
            </a:p>
          </p:txBody>
        </p:sp>
        <p:graphicFrame>
          <p:nvGraphicFramePr>
            <p:cNvPr id="9218" name="Object 7"/>
            <p:cNvGraphicFramePr>
              <a:graphicFrameLocks noChangeAspect="1"/>
            </p:cNvGraphicFramePr>
            <p:nvPr/>
          </p:nvGraphicFramePr>
          <p:xfrm>
            <a:off x="4211960" y="4653136"/>
            <a:ext cx="657349" cy="1008063"/>
          </p:xfrm>
          <a:graphic>
            <a:graphicData uri="http://schemas.openxmlformats.org/presentationml/2006/ole">
              <p:oleObj spid="_x0000_s41986" name="Формула" r:id="rId11" imgW="279360" imgH="393480" progId="">
                <p:embed/>
              </p:oleObj>
            </a:graphicData>
          </a:graphic>
        </p:graphicFrame>
      </p:grpSp>
      <p:pic>
        <p:nvPicPr>
          <p:cNvPr id="9231" name="Рисунок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798" t="71150" r="18512" b="24036"/>
          <a:stretch>
            <a:fillRect/>
          </a:stretch>
        </p:blipFill>
        <p:spPr bwMode="auto">
          <a:xfrm>
            <a:off x="3419475" y="6381750"/>
            <a:ext cx="20891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536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59632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20280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79912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59632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20280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79912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59632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20280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79912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59632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20280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79912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59632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20280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79912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 b="62428"/>
            <a:stretch>
              <a:fillRect/>
            </a:stretch>
          </p:blipFill>
          <p:spPr bwMode="auto">
            <a:xfrm>
              <a:off x="0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 b="62430"/>
            <a:stretch>
              <a:fillRect/>
            </a:stretch>
          </p:blipFill>
          <p:spPr bwMode="auto">
            <a:xfrm>
              <a:off x="1259632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 b="62430"/>
            <a:stretch>
              <a:fillRect/>
            </a:stretch>
          </p:blipFill>
          <p:spPr bwMode="auto">
            <a:xfrm>
              <a:off x="2520280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 b="62430"/>
            <a:stretch>
              <a:fillRect/>
            </a:stretch>
          </p:blipFill>
          <p:spPr bwMode="auto">
            <a:xfrm>
              <a:off x="3779912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76056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35688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96336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 r="76994"/>
            <a:stretch>
              <a:fillRect/>
            </a:stretch>
          </p:blipFill>
          <p:spPr bwMode="auto">
            <a:xfrm>
              <a:off x="8855968" y="0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76056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35688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96336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 r="76994"/>
            <a:stretch>
              <a:fillRect/>
            </a:stretch>
          </p:blipFill>
          <p:spPr bwMode="auto">
            <a:xfrm>
              <a:off x="8855968" y="1268760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76056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35688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96336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 r="76994"/>
            <a:stretch>
              <a:fillRect/>
            </a:stretch>
          </p:blipFill>
          <p:spPr bwMode="auto">
            <a:xfrm>
              <a:off x="8855968" y="256490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76056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35688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96336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 r="76994"/>
            <a:stretch>
              <a:fillRect/>
            </a:stretch>
          </p:blipFill>
          <p:spPr bwMode="auto">
            <a:xfrm>
              <a:off x="8855968" y="383366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76056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35688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96336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 r="76994"/>
            <a:stretch>
              <a:fillRect/>
            </a:stretch>
          </p:blipFill>
          <p:spPr bwMode="auto">
            <a:xfrm>
              <a:off x="8855968" y="508518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 b="62430"/>
            <a:stretch>
              <a:fillRect/>
            </a:stretch>
          </p:blipFill>
          <p:spPr bwMode="auto">
            <a:xfrm>
              <a:off x="5076056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 b="62430"/>
            <a:stretch>
              <a:fillRect/>
            </a:stretch>
          </p:blipFill>
          <p:spPr bwMode="auto">
            <a:xfrm>
              <a:off x="6335688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 b="62430"/>
            <a:stretch>
              <a:fillRect/>
            </a:stretch>
          </p:blipFill>
          <p:spPr bwMode="auto">
            <a:xfrm>
              <a:off x="7596336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 cstate="print"/>
            <a:srcRect r="76994" b="62430"/>
            <a:stretch>
              <a:fillRect/>
            </a:stretch>
          </p:blipFill>
          <p:spPr bwMode="auto">
            <a:xfrm>
              <a:off x="8855968" y="6381328"/>
              <a:ext cx="288032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Группа 54"/>
          <p:cNvGrpSpPr>
            <a:grpSpLocks/>
          </p:cNvGrpSpPr>
          <p:nvPr/>
        </p:nvGrpSpPr>
        <p:grpSpPr bwMode="auto">
          <a:xfrm>
            <a:off x="428596" y="785794"/>
            <a:ext cx="7777162" cy="5084762"/>
            <a:chOff x="1403648" y="548679"/>
            <a:chExt cx="4536504" cy="6372773"/>
          </a:xfrm>
        </p:grpSpPr>
        <p:pic>
          <p:nvPicPr>
            <p:cNvPr id="15366" name="Picture 3" descr="C:\Users\1234\Desktop\ukaz_o50let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03648" y="548679"/>
              <a:ext cx="4536504" cy="6372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" name="Прямоугольник 53"/>
            <p:cNvSpPr/>
            <p:nvPr/>
          </p:nvSpPr>
          <p:spPr>
            <a:xfrm>
              <a:off x="2339840" y="1917542"/>
              <a:ext cx="2664120" cy="4104599"/>
            </a:xfrm>
            <a:prstGeom prst="rect">
              <a:avLst/>
            </a:prstGeom>
            <a:solidFill>
              <a:srgbClr val="EAE5C4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i="1" dirty="0">
                  <a:solidFill>
                    <a:schemeClr val="tx1"/>
                  </a:solidFill>
                  <a:latin typeface="Garamond" pitchFamily="18" charset="0"/>
                </a:rPr>
                <a:t>«Кто сумеет ошибку найти и сынов моих помирить, того ждет царская награда!!!»</a:t>
              </a:r>
            </a:p>
          </p:txBody>
        </p:sp>
      </p:grpSp>
      <p:pic>
        <p:nvPicPr>
          <p:cNvPr id="15364" name="Picture 2" descr="C:\Users\1234\Desktop\other33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212"/>
          <a:stretch>
            <a:fillRect/>
          </a:stretch>
        </p:blipFill>
        <p:spPr bwMode="auto">
          <a:xfrm>
            <a:off x="6156325" y="0"/>
            <a:ext cx="2987675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Freeform 13"/>
          <p:cNvSpPr>
            <a:spLocks/>
          </p:cNvSpPr>
          <p:nvPr/>
        </p:nvSpPr>
        <p:spPr bwMode="auto">
          <a:xfrm>
            <a:off x="76200" y="76200"/>
            <a:ext cx="8991600" cy="6705600"/>
          </a:xfrm>
          <a:custGeom>
            <a:avLst/>
            <a:gdLst>
              <a:gd name="T0" fmla="*/ 0 w 5664"/>
              <a:gd name="T1" fmla="*/ 2147483647 h 4224"/>
              <a:gd name="T2" fmla="*/ 0 w 5664"/>
              <a:gd name="T3" fmla="*/ 2147483647 h 4224"/>
              <a:gd name="T4" fmla="*/ 2147483647 w 5664"/>
              <a:gd name="T5" fmla="*/ 2147483647 h 4224"/>
              <a:gd name="T6" fmla="*/ 2147483647 w 5664"/>
              <a:gd name="T7" fmla="*/ 2147483647 h 4224"/>
              <a:gd name="T8" fmla="*/ 2147483647 w 5664"/>
              <a:gd name="T9" fmla="*/ 2147483647 h 4224"/>
              <a:gd name="T10" fmla="*/ 2147483647 w 5664"/>
              <a:gd name="T11" fmla="*/ 2147483647 h 4224"/>
              <a:gd name="T12" fmla="*/ 2147483647 w 5664"/>
              <a:gd name="T13" fmla="*/ 0 h 4224"/>
              <a:gd name="T14" fmla="*/ 2147483647 w 5664"/>
              <a:gd name="T15" fmla="*/ 0 h 4224"/>
              <a:gd name="T16" fmla="*/ 0 w 5664"/>
              <a:gd name="T17" fmla="*/ 2147483647 h 42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664"/>
              <a:gd name="T28" fmla="*/ 0 h 4224"/>
              <a:gd name="T29" fmla="*/ 5664 w 5664"/>
              <a:gd name="T30" fmla="*/ 4224 h 422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664" h="4224">
                <a:moveTo>
                  <a:pt x="0" y="144"/>
                </a:moveTo>
                <a:lnTo>
                  <a:pt x="0" y="4080"/>
                </a:lnTo>
                <a:lnTo>
                  <a:pt x="144" y="4224"/>
                </a:lnTo>
                <a:lnTo>
                  <a:pt x="5568" y="4224"/>
                </a:lnTo>
                <a:lnTo>
                  <a:pt x="5664" y="4032"/>
                </a:lnTo>
                <a:lnTo>
                  <a:pt x="5664" y="144"/>
                </a:lnTo>
                <a:lnTo>
                  <a:pt x="5520" y="0"/>
                </a:lnTo>
                <a:lnTo>
                  <a:pt x="96" y="0"/>
                </a:lnTo>
                <a:lnTo>
                  <a:pt x="0" y="144"/>
                </a:lnTo>
                <a:close/>
              </a:path>
            </a:pathLst>
          </a:custGeom>
          <a:noFill/>
          <a:ln w="38100">
            <a:solidFill>
              <a:srgbClr val="0070C0"/>
            </a:solidFill>
            <a:round/>
            <a:headEnd type="none" w="lg" len="lg"/>
            <a:tailEnd type="none" w="lg" len="lg"/>
          </a:ln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57313"/>
            <a:ext cx="9144000" cy="821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4786313"/>
            <a:ext cx="9144000" cy="1571625"/>
          </a:xfrm>
          <a:prstGeom prst="rect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-1143000"/>
            <a:ext cx="9144000" cy="1143000"/>
          </a:xfrm>
          <a:prstGeom prst="rect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F7F7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</TotalTime>
  <Words>185</Words>
  <Application>Microsoft Office PowerPoint</Application>
  <PresentationFormat>Экран (4:3)</PresentationFormat>
  <Paragraphs>50</Paragraphs>
  <Slides>18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Тема Office</vt:lpstr>
      <vt:lpstr>Слайд</vt:lpstr>
      <vt:lpstr>Формула</vt:lpstr>
      <vt:lpstr>Равенство дробей.</vt:lpstr>
      <vt:lpstr>Слайд 2</vt:lpstr>
      <vt:lpstr>Слайд 3</vt:lpstr>
      <vt:lpstr>Ответь на вопрос </vt:lpstr>
      <vt:lpstr>Найти</vt:lpstr>
      <vt:lpstr>Слайд 6</vt:lpstr>
      <vt:lpstr>Слайд 7</vt:lpstr>
      <vt:lpstr>Слайд 8</vt:lpstr>
      <vt:lpstr>Слайд 9</vt:lpstr>
      <vt:lpstr>Слайд 10</vt:lpstr>
      <vt:lpstr>Как можно получить дробь , равную данной?</vt:lpstr>
      <vt:lpstr>Что значит сократить дробь?</vt:lpstr>
      <vt:lpstr>Выполните сокращение дробей:</vt:lpstr>
      <vt:lpstr>Слайд 14</vt:lpstr>
      <vt:lpstr>Работа по учебнику.</vt:lpstr>
      <vt:lpstr>Слайд 16</vt:lpstr>
      <vt:lpstr>Домашнее задание:</vt:lpstr>
      <vt:lpstr>Выбери себе настроение, которое было у тебя на уроке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G1840</cp:lastModifiedBy>
  <cp:revision>32</cp:revision>
  <dcterms:created xsi:type="dcterms:W3CDTF">2013-08-17T08:34:50Z</dcterms:created>
  <dcterms:modified xsi:type="dcterms:W3CDTF">2019-02-26T12:04:31Z</dcterms:modified>
</cp:coreProperties>
</file>