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8" r:id="rId3"/>
    <p:sldId id="279" r:id="rId4"/>
    <p:sldId id="281" r:id="rId5"/>
    <p:sldId id="282" r:id="rId6"/>
    <p:sldId id="283" r:id="rId7"/>
    <p:sldId id="284" r:id="rId8"/>
    <p:sldId id="285" r:id="rId9"/>
    <p:sldId id="286" r:id="rId10"/>
    <p:sldId id="267" r:id="rId11"/>
    <p:sldId id="273" r:id="rId12"/>
    <p:sldId id="287" r:id="rId13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147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audio" Target="../media/audio1.wav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audio" Target="../media/audio3.wav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m4a"/><Relationship Id="rId7" Type="http://schemas.openxmlformats.org/officeDocument/2006/relationships/image" Target="../media/image9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gif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4a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url?sa=i&amp;rct=j&amp;q=&amp;esrc=s&amp;source=images&amp;cd=&amp;cad=rja&amp;uact=8&amp;ved=0ahUKEwi-xpHdnOjJAhWjh3IKHYIuC4YQjRwIBw&amp;url=http://deaf.kz/bibliotek/.%D0%A1%D1%83%D1%80%D0%B4%D0%BE%D0%BF%D0%B5%D0%B4%D0%B0%D0%B3%D0%BE%D0%B3%D0%B8%D0%BA%D0%B0/%D0%A0%D0%B0%D1%83%20%D0%A4.%D0%A4.,%20%D0%A1%D0%BB%D0%B5%D0%B7%D0%B8%D0%BD%D0%B0%20%D0%9D.%D0%A4.%20%D0%9C%D0%B5%D1%82%D0%BE%D0%B4%D0%B8%D0%BA%D0%B0%20%D0%BE%D0%B1%D1%83%D1%87%D0%B5%D0%BD%D0%B8%D1%8F%20%D0%BF%D1%80%D0%BE%D0%B8%D0%B7%D0%BD%D0%BE%D1%88%D0%B5%D0%BD%D0%B8%D1%8E%20%D0%B2%20%D1%88%D0%BA%D0%BE%D0%BB%D0%B5%20%D0%B3%D0%BB%D1%83%D1%85%D0%B8%D1%85.docx&amp;bvm=bv.110151844,d.bGQ&amp;psig=AFQjCNHY2njf-9jE20eYdOQBwdi400JBcQ&amp;ust=1450623488497877" TargetMode="Externa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4.m4a"/><Relationship Id="rId7" Type="http://schemas.openxmlformats.org/officeDocument/2006/relationships/image" Target="../media/image20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gif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m4a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3.wav"/><Relationship Id="rId7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ru/url?sa=i&amp;rct=j&amp;q=&amp;esrc=s&amp;source=images&amp;cd=&amp;cad=rja&amp;uact=8&amp;ved=0ahUKEwi-xpHdnOjJAhWjh3IKHYIuC4YQjRwIBw&amp;url=http://deaf.kz/bibliotek/.%D0%A1%D1%83%D1%80%D0%B4%D0%BE%D0%BF%D0%B5%D0%B4%D0%B0%D0%B3%D0%BE%D0%B3%D0%B8%D0%BA%D0%B0/%D0%A0%D0%B0%D1%83%20%D0%A4.%D0%A4.,%20%D0%A1%D0%BB%D0%B5%D0%B7%D0%B8%D0%BD%D0%B0%20%D0%9D.%D0%A4.%20%D0%9C%D0%B5%D1%82%D0%BE%D0%B4%D0%B8%D0%BA%D0%B0%20%D0%BE%D0%B1%D1%83%D1%87%D0%B5%D0%BD%D0%B8%D1%8F%20%D0%BF%D1%80%D0%BE%D0%B8%D0%B7%D0%BD%D0%BE%D1%88%D0%B5%D0%BD%D0%B8%D1%8E%20%D0%B2%20%D1%88%D0%BA%D0%BE%D0%BB%D0%B5%20%D0%B3%D0%BB%D1%83%D1%85%D0%B8%D1%85.docx&amp;bvm=bv.110151844,d.bGQ&amp;psig=AFQjCNHY2njf-9jE20eYdOQBwdi400JBcQ&amp;ust=1450623488497877" TargetMode="Externa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audio" Target="../media/audio3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163236" cy="31683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Удалённое Занятие </a:t>
            </a:r>
            <a:br>
              <a:rPr lang="ru-RU" dirty="0" smtClean="0"/>
            </a:br>
            <a:r>
              <a:rPr lang="ru-RU" dirty="0" smtClean="0"/>
              <a:t>по обучению грамоте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для детей старшего дошкольного возраста</a:t>
            </a:r>
            <a:r>
              <a:rPr lang="ru-RU" sz="22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тема: знакомство со звуками 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Двойные круглые скобки 2"/>
          <p:cNvSpPr/>
          <p:nvPr/>
        </p:nvSpPr>
        <p:spPr>
          <a:xfrm>
            <a:off x="3262241" y="3429000"/>
            <a:ext cx="914400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4978896" y="3429000"/>
            <a:ext cx="626368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B050"/>
                </a:solidFill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363551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и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9440" y="4347133"/>
            <a:ext cx="1556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(Часть 1)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27364" y="5568333"/>
            <a:ext cx="44385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Подготовила</a:t>
            </a:r>
          </a:p>
          <a:p>
            <a:r>
              <a:rPr lang="ru-RU" sz="1400" dirty="0"/>
              <a:t>у</a:t>
            </a:r>
            <a:r>
              <a:rPr lang="ru-RU" sz="1400" dirty="0" smtClean="0"/>
              <a:t>читель-логопед высшей квалификационной категории</a:t>
            </a:r>
          </a:p>
          <a:p>
            <a:r>
              <a:rPr lang="ru-RU" sz="1400" dirty="0" smtClean="0"/>
              <a:t>МБДОУ «ДС №366 г.Челябинска»</a:t>
            </a:r>
          </a:p>
          <a:p>
            <a:r>
              <a:rPr lang="ru-RU" sz="1400" dirty="0" smtClean="0"/>
              <a:t>Стовба Надежда Витальевна</a:t>
            </a:r>
            <a:endParaRPr lang="ru-RU" sz="14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400925"/>
            <a:ext cx="830104" cy="3404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5" r="6978"/>
          <a:stretch/>
        </p:blipFill>
        <p:spPr bwMode="auto">
          <a:xfrm>
            <a:off x="3388667" y="1378934"/>
            <a:ext cx="2347114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0" r="27526"/>
          <a:stretch/>
        </p:blipFill>
        <p:spPr bwMode="auto">
          <a:xfrm>
            <a:off x="5569303" y="3552556"/>
            <a:ext cx="1246909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40" y="3645024"/>
            <a:ext cx="2308398" cy="143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76177"/>
            <a:ext cx="2014159" cy="143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8" t="9882" r="7173" b="8751"/>
          <a:stretch/>
        </p:blipFill>
        <p:spPr bwMode="auto">
          <a:xfrm>
            <a:off x="6881210" y="3659244"/>
            <a:ext cx="1995055" cy="1472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05077"/>
            <a:ext cx="210577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894183" y="5445224"/>
            <a:ext cx="819319" cy="432048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/>
          <p:cNvSpPr/>
          <p:nvPr/>
        </p:nvSpPr>
        <p:spPr>
          <a:xfrm>
            <a:off x="5735780" y="188639"/>
            <a:ext cx="2004571" cy="1676447"/>
          </a:xfrm>
          <a:prstGeom prst="cloudCallout">
            <a:avLst>
              <a:gd name="adj1" fmla="val 14977"/>
              <a:gd name="adj2" fmla="val 741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С какого звука начинаются эти слова?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564838"/>
              </p:ext>
            </p:extLst>
          </p:nvPr>
        </p:nvGraphicFramePr>
        <p:xfrm>
          <a:off x="1979712" y="332656"/>
          <a:ext cx="1728192" cy="6942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"/>
                <a:gridCol w="576064"/>
                <a:gridCol w="576064"/>
              </a:tblGrid>
              <a:tr h="6942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22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Игра «Третий лишний» </a:t>
            </a:r>
            <a:b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(наличие и отсутствие звука п)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396405"/>
              </p:ext>
            </p:extLst>
          </p:nvPr>
        </p:nvGraphicFramePr>
        <p:xfrm>
          <a:off x="1043608" y="1124745"/>
          <a:ext cx="7344816" cy="4968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2448272"/>
                <a:gridCol w="2448272"/>
              </a:tblGrid>
              <a:tr h="18376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</a:p>
                    <a:p>
                      <a:pPr algn="ctr"/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этом слове </a:t>
                      </a:r>
                    </a:p>
                    <a:p>
                      <a:pPr algn="ctr"/>
                      <a:r>
                        <a:rPr lang="ru-RU" baseline="0" dirty="0" smtClean="0"/>
                        <a:t>нет звука 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5654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  <a:endParaRPr lang="ru-RU" dirty="0"/>
                    </a:p>
                  </a:txBody>
                  <a:tcPr/>
                </a:tc>
              </a:tr>
              <a:tr h="1565432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80" y="1207421"/>
            <a:ext cx="1633045" cy="124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37496"/>
            <a:ext cx="1896616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96422"/>
            <a:ext cx="1841190" cy="1320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344" y="3007133"/>
            <a:ext cx="1657554" cy="140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07133"/>
            <a:ext cx="1430890" cy="1430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089" y="4531320"/>
            <a:ext cx="1368152" cy="131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615685"/>
            <a:ext cx="1453805" cy="133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74734"/>
            <a:ext cx="1669242" cy="1341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646" y="4640521"/>
            <a:ext cx="1763991" cy="124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Управляющая кнопка: настраиваемая 13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2435585" y="247579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страиваемая 14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7409026" y="2452744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страиваемая 15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5003266" y="406963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2435585" y="3979524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4968470" y="556715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страиваемая 18">
            <a:hlinkClick r:id="" action="ppaction://noaction" highlightClick="1">
              <a:snd r:embed="rId12" name="explode.wav"/>
            </a:hlinkClick>
          </p:cNvPr>
          <p:cNvSpPr/>
          <p:nvPr/>
        </p:nvSpPr>
        <p:spPr>
          <a:xfrm>
            <a:off x="7360082" y="565367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150753" y="6283845"/>
            <a:ext cx="819319" cy="432048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4692745" y="2501953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7399307" y="406963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2435585" y="564014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31640" y="2562482"/>
            <a:ext cx="545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лапа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667495" y="2544231"/>
            <a:ext cx="813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самолёт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05631" y="2544231"/>
            <a:ext cx="898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парусник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207751" y="4182036"/>
            <a:ext cx="711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колпак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3462229" y="4182036"/>
            <a:ext cx="779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пальмы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005631" y="4143552"/>
            <a:ext cx="790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тарелки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034458" y="576332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танк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05041" y="5687465"/>
            <a:ext cx="9380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цыплёнок</a:t>
            </a:r>
            <a:endParaRPr lang="ru-RU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005631" y="5699489"/>
            <a:ext cx="7552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компас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45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4224916" cy="404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979712" y="1340768"/>
            <a:ext cx="3108176" cy="1800200"/>
          </a:xfrm>
          <a:prstGeom prst="cloudCallout">
            <a:avLst>
              <a:gd name="adj1" fmla="val 49543"/>
              <a:gd name="adj2" fmla="val 1717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Конец,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А кто со мной занимался – МОЛОДЕЦ!!!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3081" y="5753643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8125544" y="6050803"/>
            <a:ext cx="829329" cy="559339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3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46" y="2822223"/>
            <a:ext cx="286543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2762443"/>
            <a:ext cx="2664296" cy="214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808" y="2762443"/>
            <a:ext cx="2736304" cy="22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302" y="3016512"/>
            <a:ext cx="1560513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773" y="3062550"/>
            <a:ext cx="120173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5224" y="548680"/>
            <a:ext cx="8064896" cy="1815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Наш </a:t>
            </a:r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поезд отправляется в новое путешествие по стране АЗБУКЕ!!!</a:t>
            </a:r>
          </a:p>
          <a:p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Кого мы </a:t>
            </a:r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 возьмём </a:t>
            </a:r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с собой? (Ёжика и Лисёнка и Мудрую Сову</a:t>
            </a:r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).</a:t>
            </a:r>
            <a:endParaRPr lang="ru-RU" sz="28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63510" y="6221627"/>
            <a:ext cx="63661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9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63510" y="6221627"/>
            <a:ext cx="63661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88803"/>
            <a:ext cx="2088232" cy="2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1"/>
          <a:stretch/>
        </p:blipFill>
        <p:spPr bwMode="auto">
          <a:xfrm>
            <a:off x="4355976" y="332656"/>
            <a:ext cx="4440161" cy="553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Выноска-облако 11"/>
          <p:cNvSpPr/>
          <p:nvPr/>
        </p:nvSpPr>
        <p:spPr>
          <a:xfrm>
            <a:off x="138357" y="548680"/>
            <a:ext cx="3106646" cy="3098615"/>
          </a:xfrm>
          <a:prstGeom prst="cloudCallout">
            <a:avLst>
              <a:gd name="adj1" fmla="val 7425"/>
              <a:gd name="adj2" fmla="val 1174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</a:rPr>
              <a:t>Знаете, как мы познакомились с новым звуком? </a:t>
            </a:r>
            <a:r>
              <a:rPr lang="ru-RU" b="1" dirty="0" smtClean="0">
                <a:solidFill>
                  <a:prstClr val="white"/>
                </a:solidFill>
              </a:rPr>
              <a:t> Видите, что делал Ёжик?</a:t>
            </a:r>
          </a:p>
          <a:p>
            <a:pPr algn="ctr"/>
            <a:r>
              <a:rPr lang="ru-RU" b="1" dirty="0" smtClean="0">
                <a:solidFill>
                  <a:prstClr val="white"/>
                </a:solidFill>
              </a:rPr>
              <a:t>Какой звук мы услышали, когда Ёжик выбивал палас палкой?</a:t>
            </a:r>
            <a:endParaRPr lang="ru-RU" dirty="0"/>
          </a:p>
        </p:txBody>
      </p:sp>
      <p:pic>
        <p:nvPicPr>
          <p:cNvPr id="2" name="рассказ о знакомстве со звуком п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339752" y="4901543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3" name="ппп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08104" y="3401440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15194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103" y="53621"/>
            <a:ext cx="3168764" cy="44796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116633"/>
            <a:ext cx="3386197" cy="47705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Давай-ка вспомним</a:t>
            </a:r>
            <a:r>
              <a:rPr lang="ru-RU" sz="1600" dirty="0">
                <a:solidFill>
                  <a:srgbClr val="C17529">
                    <a:lumMod val="75000"/>
                  </a:srgbClr>
                </a:solidFill>
              </a:rPr>
              <a:t> </a:t>
            </a:r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жителей страны АЗБУКИ. Кто жители этой страны? </a:t>
            </a:r>
            <a:r>
              <a:rPr lang="ru-RU" sz="1600" b="1" dirty="0" smtClean="0">
                <a:solidFill>
                  <a:srgbClr val="C17529">
                    <a:lumMod val="75000"/>
                  </a:srgbClr>
                </a:solidFill>
              </a:rPr>
              <a:t>(звуки </a:t>
            </a:r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и </a:t>
            </a:r>
            <a:r>
              <a:rPr lang="ru-RU" sz="1600" b="1" dirty="0" smtClean="0">
                <a:solidFill>
                  <a:srgbClr val="C17529">
                    <a:lumMod val="75000"/>
                  </a:srgbClr>
                </a:solidFill>
              </a:rPr>
              <a:t>буквы</a:t>
            </a:r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).</a:t>
            </a:r>
          </a:p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Надеюсь, вы не забыли, что такое </a:t>
            </a:r>
            <a:r>
              <a:rPr lang="ru-RU" sz="1600" b="1" dirty="0" smtClean="0">
                <a:solidFill>
                  <a:srgbClr val="C17529">
                    <a:lumMod val="75000"/>
                  </a:srgbClr>
                </a:solidFill>
              </a:rPr>
              <a:t>БУКВА</a:t>
            </a:r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? (дом для звуков)</a:t>
            </a:r>
          </a:p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А что такое </a:t>
            </a:r>
            <a:r>
              <a:rPr lang="ru-RU" sz="1600" b="1" dirty="0" smtClean="0">
                <a:solidFill>
                  <a:srgbClr val="C17529">
                    <a:lumMod val="75000"/>
                  </a:srgbClr>
                </a:solidFill>
              </a:rPr>
              <a:t>ЗВУКИ</a:t>
            </a:r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? (волшебные невидимые человечки, которые можно услышать или сказать.)</a:t>
            </a:r>
          </a:p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На каких улицах находятся дома – БУКВЫ? (2-е «улицы»: гласных-красных и согласных – сине-зелёных улицах).</a:t>
            </a:r>
          </a:p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Давай вспомним, какие буквы живут на улице гласных? (ребёнок может назвать их сам или выбрать из предложенных).</a:t>
            </a:r>
          </a:p>
          <a:p>
            <a:pPr algn="just"/>
            <a:endParaRPr lang="ru-RU" sz="1600" dirty="0" smtClean="0">
              <a:solidFill>
                <a:srgbClr val="C17529">
                  <a:lumMod val="75000"/>
                </a:srgbClr>
              </a:solidFill>
            </a:endParaRPr>
          </a:p>
          <a:p>
            <a:pPr algn="just"/>
            <a:r>
              <a:rPr lang="ru-RU" sz="1600" dirty="0" smtClean="0">
                <a:solidFill>
                  <a:srgbClr val="C17529">
                    <a:lumMod val="75000"/>
                  </a:srgbClr>
                </a:solidFill>
              </a:rPr>
              <a:t>Какие звуки «живут» в буквах: А, У, И, Н, М?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4958865"/>
            <a:ext cx="741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А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7060" y="4958865"/>
            <a:ext cx="66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2804" y="4958865"/>
            <a:ext cx="5790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У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3757682"/>
            <a:ext cx="991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гласные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9357" y="3757682"/>
            <a:ext cx="1219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согла</a:t>
            </a:r>
            <a:r>
              <a:rPr lang="ru-RU" b="1" dirty="0" smtClean="0">
                <a:solidFill>
                  <a:srgbClr val="00B050"/>
                </a:solidFill>
              </a:rPr>
              <a:t>сные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142" y="5769087"/>
            <a:ext cx="929018" cy="63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4938" y="4958865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260648"/>
            <a:ext cx="2304256" cy="181588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П «живёт» на улице </a:t>
            </a:r>
            <a:r>
              <a:rPr lang="ru-RU" sz="1400" b="1" dirty="0" smtClean="0">
                <a:solidFill>
                  <a:srgbClr val="C17529">
                    <a:lumMod val="75000"/>
                  </a:srgbClr>
                </a:solidFill>
              </a:rPr>
              <a:t>согласных, 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т.к. воздух , выходя изо рта</a:t>
            </a:r>
          </a:p>
          <a:p>
            <a:pPr algn="just"/>
            <a:r>
              <a:rPr lang="ru-RU" sz="1400" b="1" dirty="0">
                <a:solidFill>
                  <a:srgbClr val="C17529">
                    <a:lumMod val="75000"/>
                  </a:srgbClr>
                </a:solidFill>
              </a:rPr>
              <a:t>в</a:t>
            </a:r>
            <a:r>
              <a:rPr lang="ru-RU" sz="1400" b="1" dirty="0" smtClean="0">
                <a:solidFill>
                  <a:srgbClr val="C17529">
                    <a:lumMod val="75000"/>
                  </a:srgbClr>
                </a:solidFill>
              </a:rPr>
              <a:t>стречает преграду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 – сомкнутые губки ,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воздух выходит с взрывом</a:t>
            </a:r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.</a:t>
            </a:r>
            <a:endParaRPr lang="ru-RU" sz="1400" dirty="0" smtClean="0">
              <a:solidFill>
                <a:srgbClr val="C17529">
                  <a:lumMod val="75000"/>
                </a:srgbClr>
              </a:solidFill>
            </a:endParaRP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Такие звуки называются </a:t>
            </a:r>
            <a:r>
              <a:rPr lang="ru-RU" sz="1400" b="1" dirty="0" smtClean="0">
                <a:solidFill>
                  <a:srgbClr val="C17529">
                    <a:lumMod val="75000"/>
                  </a:srgbClr>
                </a:solidFill>
              </a:rPr>
              <a:t>взрывные</a:t>
            </a:r>
            <a:endParaRPr lang="ru-RU" sz="1400" b="1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5" name="Управляющая кнопка: настраиваемая 14">
            <a:hlinkClick r:id="" action="ppaction://noaction" highlightClick="1">
              <a:snd r:embed="rId4" name="applause.wav"/>
            </a:hlinkClick>
          </p:cNvPr>
          <p:cNvSpPr/>
          <p:nvPr/>
        </p:nvSpPr>
        <p:spPr>
          <a:xfrm>
            <a:off x="5849100" y="2424735"/>
            <a:ext cx="712225" cy="653295"/>
          </a:xfrm>
          <a:prstGeom prst="actionButtonBlank">
            <a:avLst/>
          </a:prstGeom>
          <a:solidFill>
            <a:srgbClr val="002060"/>
          </a:solidFill>
          <a:ln w="25400" cap="flat" cmpd="sng" algn="ctr">
            <a:solidFill>
              <a:srgbClr val="0070C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16" name="Управляющая кнопка: настраиваемая 15">
            <a:hlinkClick r:id="" action="ppaction://noaction" highlightClick="1">
              <a:snd r:embed="rId5" name="drumroll.wav"/>
            </a:hlinkClick>
          </p:cNvPr>
          <p:cNvSpPr/>
          <p:nvPr/>
        </p:nvSpPr>
        <p:spPr>
          <a:xfrm>
            <a:off x="4987811" y="2424734"/>
            <a:ext cx="721061" cy="653295"/>
          </a:xfrm>
          <a:prstGeom prst="actionButtonBlank">
            <a:avLst/>
          </a:pr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17" name="Управляющая кнопка: настраиваемая 16">
            <a:hlinkClick r:id="" action="ppaction://noaction" highlightClick="1">
              <a:snd r:embed="rId5" name="drumroll.wav"/>
            </a:hlinkClick>
          </p:cNvPr>
          <p:cNvSpPr/>
          <p:nvPr/>
        </p:nvSpPr>
        <p:spPr>
          <a:xfrm>
            <a:off x="3902612" y="2424735"/>
            <a:ext cx="807484" cy="697068"/>
          </a:xfrm>
          <a:prstGeom prst="actionButtonBlank">
            <a:avLst/>
          </a:prstGeom>
          <a:solidFill>
            <a:srgbClr val="FF0000"/>
          </a:solidFill>
          <a:ln w="25400" cap="flat" cmpd="sng" algn="ctr">
            <a:solidFill>
              <a:srgbClr val="C17529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9488" y="3121803"/>
            <a:ext cx="2197140" cy="5232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</a:t>
            </a:r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– твёрдый, как лёд,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оэтому синего цвета</a:t>
            </a:r>
            <a:endParaRPr lang="ru-RU" sz="14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3942348"/>
            <a:ext cx="1859740" cy="73866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П –глухой,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отому что голосовые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 связки  не дрожат</a:t>
            </a:r>
            <a:endParaRPr lang="ru-RU" sz="14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31344" y="5005031"/>
            <a:ext cx="6783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Н</a:t>
            </a:r>
            <a:endParaRPr lang="ru-RU" sz="6000" dirty="0"/>
          </a:p>
        </p:txBody>
      </p:sp>
      <p:pic>
        <p:nvPicPr>
          <p:cNvPr id="22" name="Picture 2" descr="http://pedlib.ru/books1/3/0108/image032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478" y="4681012"/>
            <a:ext cx="1815555" cy="203588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 rot="10800000" flipV="1">
            <a:off x="3473103" y="4958864"/>
            <a:ext cx="8362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М</a:t>
            </a:r>
            <a:endParaRPr lang="ru-RU" sz="6000" dirty="0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1335" b="91904" l="29591" r="63654">
                        <a14:foregroundMark x1="42816" y1="69128" x2="42816" y2="69128"/>
                        <a14:foregroundMark x1="54995" y1="63345" x2="54995" y2="64591"/>
                        <a14:foregroundMark x1="30923" y1="72064" x2="30923" y2="72064"/>
                        <a14:foregroundMark x1="31874" y1="91904" x2="31874" y2="91904"/>
                        <a14:backgroundMark x1="47954" y1="62189" x2="47954" y2="62189"/>
                        <a14:backgroundMark x1="47288" y1="66993" x2="47288" y2="66993"/>
                        <a14:backgroundMark x1="48906" y1="75356" x2="48906" y2="75356"/>
                        <a14:backgroundMark x1="89343" y1="84964" x2="89343" y2="849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76" t="50000" r="36962" b="18900"/>
          <a:stretch/>
        </p:blipFill>
        <p:spPr bwMode="auto">
          <a:xfrm>
            <a:off x="4491872" y="224215"/>
            <a:ext cx="1147559" cy="1032815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79491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871" y="3026948"/>
            <a:ext cx="2088232" cy="2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5644171" y="1556792"/>
            <a:ext cx="3499829" cy="1296144"/>
          </a:xfrm>
          <a:prstGeom prst="cloudCallout">
            <a:avLst>
              <a:gd name="adj1" fmla="val -6401"/>
              <a:gd name="adj2" fmla="val 194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995" y="243513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К Какому гномику относится звук  </a:t>
            </a:r>
            <a:r>
              <a:rPr lang="ru-RU" sz="3200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? Выберите </a:t>
            </a:r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гномика для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звука </a:t>
            </a:r>
            <a:r>
              <a:rPr lang="ru-RU" sz="3200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765" y="3870114"/>
            <a:ext cx="197485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071" y="3896045"/>
            <a:ext cx="18002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951" y="1359918"/>
            <a:ext cx="1784578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3896045"/>
            <a:ext cx="196329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67" y="1320731"/>
            <a:ext cx="144016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43094" y="1556792"/>
            <a:ext cx="259000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Ребята,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будьте внимательными,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гномиков много –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можно запутаться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Управляющая кнопка: настраиваемая 9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1616438" y="339965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5176119" y="620495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4071612" y="343016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1555095" y="632718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3570951" y="6309291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417139" y="5832043"/>
            <a:ext cx="144016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2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481" y="3645024"/>
            <a:ext cx="2379260" cy="286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11574" y="6271121"/>
            <a:ext cx="1092023" cy="47390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-9088" y="908720"/>
            <a:ext cx="3499829" cy="1632036"/>
          </a:xfrm>
          <a:prstGeom prst="cloudCallout">
            <a:avLst>
              <a:gd name="adj1" fmla="val -2600"/>
              <a:gd name="adj2" fmla="val 2269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Кого мы увидели рядом с домом звука П ? </a:t>
            </a:r>
          </a:p>
          <a:p>
            <a:pPr algn="ctr"/>
            <a:r>
              <a:rPr lang="ru-RU" b="1" dirty="0" smtClean="0"/>
              <a:t>Что говорил </a:t>
            </a:r>
            <a:r>
              <a:rPr lang="ru-RU" b="1" dirty="0"/>
              <a:t> </a:t>
            </a:r>
            <a:r>
              <a:rPr lang="ru-RU" b="1" dirty="0" smtClean="0"/>
              <a:t>птенчик Петя?</a:t>
            </a:r>
            <a:endParaRPr lang="ru-RU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4"/>
          <a:stretch/>
        </p:blipFill>
        <p:spPr bwMode="auto">
          <a:xfrm>
            <a:off x="3851920" y="260648"/>
            <a:ext cx="4989228" cy="582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ассказ о звуке пь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46205" y="4832866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3" name="пь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13903" y="665038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7971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14" y="1384032"/>
            <a:ext cx="3168764" cy="44796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30371" y="4521721"/>
            <a:ext cx="991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гласные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8946" y="5229200"/>
            <a:ext cx="1219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согла</a:t>
            </a:r>
            <a:r>
              <a:rPr lang="ru-RU" b="1" dirty="0" smtClean="0">
                <a:solidFill>
                  <a:srgbClr val="00B050"/>
                </a:solidFill>
              </a:rPr>
              <a:t>сные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260648"/>
            <a:ext cx="2304256" cy="181588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</a:t>
            </a:r>
            <a:r>
              <a:rPr lang="ru-RU" sz="1400" dirty="0" err="1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err="1" smtClean="0">
                <a:solidFill>
                  <a:srgbClr val="C17529">
                    <a:lumMod val="75000"/>
                  </a:srgbClr>
                </a:solidFill>
              </a:rPr>
              <a:t>ь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 «живёт» на улице согласных, 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т.к. воздух , выходя изо рта</a:t>
            </a:r>
          </a:p>
          <a:p>
            <a:pPr algn="just"/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в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стречает преграду – сомкнутые губки 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 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с взрывом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Такие звуки называются взрывными</a:t>
            </a:r>
            <a:endParaRPr lang="ru-RU" sz="14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5" name="Управляющая кнопка: настраиваемая 14">
            <a:hlinkClick r:id="" action="ppaction://noaction" highlightClick="1">
              <a:snd r:embed="rId3" name="explode.wav"/>
            </a:hlinkClick>
          </p:cNvPr>
          <p:cNvSpPr/>
          <p:nvPr/>
        </p:nvSpPr>
        <p:spPr>
          <a:xfrm>
            <a:off x="5499207" y="3757681"/>
            <a:ext cx="712225" cy="653295"/>
          </a:xfrm>
          <a:prstGeom prst="actionButtonBlank">
            <a:avLst/>
          </a:prstGeom>
          <a:solidFill>
            <a:srgbClr val="002060"/>
          </a:solidFill>
          <a:ln w="25400" cap="flat" cmpd="sng" algn="ctr">
            <a:solidFill>
              <a:srgbClr val="0070C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16" name="Управляющая кнопка: настраиваемая 15">
            <a:hlinkClick r:id="" action="ppaction://noaction" highlightClick="1">
              <a:snd r:embed="rId4" name="applause.wav"/>
            </a:hlinkClick>
          </p:cNvPr>
          <p:cNvSpPr/>
          <p:nvPr/>
        </p:nvSpPr>
        <p:spPr>
          <a:xfrm>
            <a:off x="4710094" y="3757680"/>
            <a:ext cx="721061" cy="653295"/>
          </a:xfrm>
          <a:prstGeom prst="actionButtonBlank">
            <a:avLst/>
          </a:pr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17" name="Управляющая кнопка: настраиваемая 16">
            <a:hlinkClick r:id="" action="ppaction://noaction" highlightClick="1">
              <a:snd r:embed="rId5" name="drumroll.wav"/>
            </a:hlinkClick>
          </p:cNvPr>
          <p:cNvSpPr/>
          <p:nvPr/>
        </p:nvSpPr>
        <p:spPr>
          <a:xfrm>
            <a:off x="3522566" y="3713909"/>
            <a:ext cx="807484" cy="697068"/>
          </a:xfrm>
          <a:prstGeom prst="actionButtonBlank">
            <a:avLst/>
          </a:prstGeom>
          <a:solidFill>
            <a:srgbClr val="FF0000"/>
          </a:solidFill>
          <a:ln w="25400" cap="flat" cmpd="sng" algn="ctr">
            <a:solidFill>
              <a:srgbClr val="C17529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algn="ctr">
              <a:defRPr/>
            </a:pPr>
            <a:endParaRPr lang="ru-RU" kern="0" smtClean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61235" y="2933387"/>
            <a:ext cx="2017925" cy="73866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</a:t>
            </a:r>
            <a:r>
              <a:rPr lang="ru-RU" sz="1400" dirty="0" err="1" smtClean="0">
                <a:solidFill>
                  <a:srgbClr val="C17529">
                    <a:lumMod val="75000"/>
                  </a:srgbClr>
                </a:solidFill>
              </a:rPr>
              <a:t>Пь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– мягкий 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к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ак травка 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оэтому зелёного цвета</a:t>
            </a:r>
            <a:endParaRPr lang="ru-RU" sz="14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3942348"/>
            <a:ext cx="1859740" cy="73866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Звук </a:t>
            </a:r>
            <a:r>
              <a:rPr lang="ru-RU" sz="1400" dirty="0" err="1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err="1" smtClean="0">
                <a:solidFill>
                  <a:srgbClr val="C17529">
                    <a:lumMod val="75000"/>
                  </a:srgbClr>
                </a:solidFill>
              </a:rPr>
              <a:t>ь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 –глухой,</a:t>
            </a:r>
          </a:p>
          <a:p>
            <a:r>
              <a:rPr lang="ru-RU" sz="1400" dirty="0">
                <a:solidFill>
                  <a:srgbClr val="C17529">
                    <a:lumMod val="75000"/>
                  </a:srgbClr>
                </a:solidFill>
              </a:rPr>
              <a:t>п</a:t>
            </a:r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отому что голосовые</a:t>
            </a:r>
          </a:p>
          <a:p>
            <a:r>
              <a:rPr lang="ru-RU" sz="1400" dirty="0" smtClean="0">
                <a:solidFill>
                  <a:srgbClr val="C17529">
                    <a:lumMod val="75000"/>
                  </a:srgbClr>
                </a:solidFill>
              </a:rPr>
              <a:t> связки  не дрожат</a:t>
            </a:r>
            <a:endParaRPr lang="ru-RU" sz="1400" dirty="0">
              <a:solidFill>
                <a:srgbClr val="C17529">
                  <a:lumMod val="75000"/>
                </a:srgbClr>
              </a:solidFill>
            </a:endParaRPr>
          </a:p>
        </p:txBody>
      </p:sp>
      <p:pic>
        <p:nvPicPr>
          <p:cNvPr id="22" name="Picture 2" descr="http://pedlib.ru/books1/3/0108/image032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309597" cy="2589887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164288" y="5690994"/>
            <a:ext cx="144016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4255342" y="1555591"/>
            <a:ext cx="927207" cy="98311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84616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546" y="3394894"/>
            <a:ext cx="2126303" cy="20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Выноска-облако 17"/>
          <p:cNvSpPr/>
          <p:nvPr/>
        </p:nvSpPr>
        <p:spPr>
          <a:xfrm>
            <a:off x="6084168" y="1448979"/>
            <a:ext cx="2736304" cy="1895616"/>
          </a:xfrm>
          <a:prstGeom prst="cloudCallout">
            <a:avLst>
              <a:gd name="adj1" fmla="val 2834"/>
              <a:gd name="adj2" fmla="val 1077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995" y="243513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К Какому гномику относится звук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</a:t>
            </a:r>
            <a:r>
              <a:rPr lang="ru-RU" sz="3200" b="1" cap="all" dirty="0"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? Выберите </a:t>
            </a:r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гномика для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звука </a:t>
            </a:r>
            <a:r>
              <a:rPr lang="ru-RU" sz="3200" cap="all" dirty="0"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629" y="4174923"/>
            <a:ext cx="197485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338" y="1360656"/>
            <a:ext cx="18002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190" y="1406393"/>
            <a:ext cx="1784578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07681"/>
            <a:ext cx="196329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514" y="4023224"/>
            <a:ext cx="144016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настраиваемая 9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1148334" y="639863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1616386" y="382705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4283968" y="3720331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3128002" y="621373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5461174" y="620246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512064" y="605103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1796623"/>
            <a:ext cx="2855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Ребята,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будьте внимательными,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гномиков много –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 можно запутаться</a:t>
            </a:r>
          </a:p>
        </p:txBody>
      </p:sp>
    </p:spTree>
    <p:extLst>
      <p:ext uri="{BB962C8B-B14F-4D97-AF65-F5344CB8AC3E}">
        <p14:creationId xmlns:p14="http://schemas.microsoft.com/office/powerpoint/2010/main" val="21724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Поймай звук П </a:t>
            </a:r>
            <a:r>
              <a:rPr lang="ru-RU" sz="2200" dirty="0" smtClean="0"/>
              <a:t>(ПОЙМАЙ ЕГО В КУЛАЧОК)</a:t>
            </a:r>
            <a:endParaRPr lang="ru-RU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132856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1-ая ступенька: П Н П </a:t>
            </a:r>
            <a:r>
              <a:rPr lang="ru-RU" sz="3200" dirty="0" err="1" smtClean="0"/>
              <a:t>П</a:t>
            </a:r>
            <a:r>
              <a:rPr lang="ru-RU" sz="3200" dirty="0" smtClean="0"/>
              <a:t> М А П К У П </a:t>
            </a:r>
            <a:r>
              <a:rPr lang="ru-RU" sz="3200" dirty="0" err="1" smtClean="0"/>
              <a:t>П</a:t>
            </a:r>
            <a:r>
              <a:rPr lang="ru-RU" sz="3200" dirty="0" smtClean="0"/>
              <a:t> Т К П Т</a:t>
            </a:r>
          </a:p>
          <a:p>
            <a:r>
              <a:rPr lang="ru-RU" sz="3200" dirty="0" smtClean="0"/>
              <a:t>2-ая ступенька: АП УП  ИП ИТ ИП ИК УП УТ УК </a:t>
            </a:r>
          </a:p>
          <a:p>
            <a:r>
              <a:rPr lang="ru-RU" sz="3200" dirty="0" smtClean="0"/>
              <a:t>3-тья ступенька: ПА ПУ ПО ТА КА ПЫ ПЭ ТЭ ПУ</a:t>
            </a:r>
            <a:endParaRPr lang="ru-RU" sz="32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512064" y="605103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79" y="3861048"/>
            <a:ext cx="2663289" cy="255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32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411</TotalTime>
  <Words>450</Words>
  <Application>Microsoft Office PowerPoint</Application>
  <PresentationFormat>Экран (4:3)</PresentationFormat>
  <Paragraphs>88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Удалённое Занятие  по обучению грамоте  для детей старшего дошкольного возраста  тема: знакомство со звуками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Поймай звук П (ПОЙМАЙ ЕГО В КУЛАЧОК)</vt:lpstr>
      <vt:lpstr>Презентация PowerPoint</vt:lpstr>
      <vt:lpstr>Игра «Третий лишний»  (наличие и отсутствие звука п)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арк1</dc:creator>
  <cp:lastModifiedBy>надежда</cp:lastModifiedBy>
  <cp:revision>32</cp:revision>
  <cp:lastPrinted>2016-02-11T16:54:56Z</cp:lastPrinted>
  <dcterms:created xsi:type="dcterms:W3CDTF">2016-02-11T14:38:52Z</dcterms:created>
  <dcterms:modified xsi:type="dcterms:W3CDTF">2021-02-02T14:38:43Z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5024190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