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7" r:id="rId1"/>
  </p:sld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6" r:id="rId11"/>
    <p:sldId id="264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0099"/>
    <a:srgbClr val="FF33CC"/>
    <a:srgbClr val="99FFCC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0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568450" y="4454525"/>
            <a:ext cx="7573963" cy="952500"/>
          </a:xfrm>
          <a:prstGeom prst="rect">
            <a:avLst/>
          </a:prstGeom>
          <a:solidFill>
            <a:schemeClr val="bg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sz="240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6415088"/>
            <a:ext cx="9142413" cy="441325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sz="2400"/>
          </a:p>
        </p:txBody>
      </p:sp>
      <p:sp>
        <p:nvSpPr>
          <p:cNvPr id="6" name="Freeform 4"/>
          <p:cNvSpPr>
            <a:spLocks/>
          </p:cNvSpPr>
          <p:nvPr/>
        </p:nvSpPr>
        <p:spPr bwMode="auto">
          <a:xfrm>
            <a:off x="7573963" y="5902325"/>
            <a:ext cx="1570037" cy="955675"/>
          </a:xfrm>
          <a:custGeom>
            <a:avLst/>
            <a:gdLst/>
            <a:ahLst/>
            <a:cxnLst>
              <a:cxn ang="0">
                <a:pos x="243" y="0"/>
              </a:cxn>
              <a:cxn ang="0">
                <a:pos x="988" y="346"/>
              </a:cxn>
              <a:cxn ang="0">
                <a:pos x="953" y="600"/>
              </a:cxn>
              <a:cxn ang="0">
                <a:pos x="0" y="601"/>
              </a:cxn>
              <a:cxn ang="0">
                <a:pos x="243" y="0"/>
              </a:cxn>
            </a:cxnLst>
            <a:rect l="0" t="0" r="r" b="b"/>
            <a:pathLst>
              <a:path w="989" h="602">
                <a:moveTo>
                  <a:pt x="243" y="0"/>
                </a:moveTo>
                <a:lnTo>
                  <a:pt x="988" y="346"/>
                </a:lnTo>
                <a:lnTo>
                  <a:pt x="953" y="600"/>
                </a:lnTo>
                <a:lnTo>
                  <a:pt x="0" y="601"/>
                </a:lnTo>
                <a:lnTo>
                  <a:pt x="243" y="0"/>
                </a:lnTo>
              </a:path>
            </a:pathLst>
          </a:custGeom>
          <a:solidFill>
            <a:schemeClr val="tx1">
              <a:alpha val="50000"/>
            </a:schemeClr>
          </a:soli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7575550" y="6176963"/>
            <a:ext cx="1568450" cy="681037"/>
          </a:xfrm>
          <a:custGeom>
            <a:avLst/>
            <a:gdLst/>
            <a:ahLst/>
            <a:cxnLst>
              <a:cxn ang="0">
                <a:pos x="0" y="428"/>
              </a:cxn>
              <a:cxn ang="0">
                <a:pos x="427" y="0"/>
              </a:cxn>
              <a:cxn ang="0">
                <a:pos x="987" y="219"/>
              </a:cxn>
              <a:cxn ang="0">
                <a:pos x="987" y="428"/>
              </a:cxn>
              <a:cxn ang="0">
                <a:pos x="0" y="428"/>
              </a:cxn>
            </a:cxnLst>
            <a:rect l="0" t="0" r="r" b="b"/>
            <a:pathLst>
              <a:path w="988" h="429">
                <a:moveTo>
                  <a:pt x="0" y="428"/>
                </a:moveTo>
                <a:lnTo>
                  <a:pt x="427" y="0"/>
                </a:lnTo>
                <a:lnTo>
                  <a:pt x="987" y="219"/>
                </a:lnTo>
                <a:lnTo>
                  <a:pt x="987" y="428"/>
                </a:lnTo>
                <a:lnTo>
                  <a:pt x="0" y="428"/>
                </a:lnTo>
              </a:path>
            </a:pathLst>
          </a:custGeom>
          <a:solidFill>
            <a:schemeClr val="folHlink"/>
          </a:soli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2413" cy="1295400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sz="2400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0" y="0"/>
            <a:ext cx="2211388" cy="6858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392" y="240"/>
              </a:cxn>
              <a:cxn ang="0">
                <a:pos x="288" y="4319"/>
              </a:cxn>
              <a:cxn ang="0">
                <a:pos x="0" y="4319"/>
              </a:cxn>
              <a:cxn ang="0">
                <a:pos x="0" y="0"/>
              </a:cxn>
            </a:cxnLst>
            <a:rect l="0" t="0" r="r" b="b"/>
            <a:pathLst>
              <a:path w="1393" h="4320">
                <a:moveTo>
                  <a:pt x="0" y="0"/>
                </a:moveTo>
                <a:lnTo>
                  <a:pt x="1392" y="240"/>
                </a:lnTo>
                <a:lnTo>
                  <a:pt x="288" y="4319"/>
                </a:lnTo>
                <a:lnTo>
                  <a:pt x="0" y="4319"/>
                </a:lnTo>
                <a:lnTo>
                  <a:pt x="0" y="0"/>
                </a:lnTo>
              </a:path>
            </a:pathLst>
          </a:custGeom>
          <a:solidFill>
            <a:schemeClr val="tx1">
              <a:alpha val="50000"/>
            </a:schemeClr>
          </a:soli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3175" y="-15875"/>
            <a:ext cx="1522413" cy="6873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58" y="346"/>
              </a:cxn>
              <a:cxn ang="0">
                <a:pos x="286" y="4329"/>
              </a:cxn>
              <a:cxn ang="0">
                <a:pos x="0" y="4329"/>
              </a:cxn>
              <a:cxn ang="0">
                <a:pos x="0" y="0"/>
              </a:cxn>
            </a:cxnLst>
            <a:rect l="0" t="0" r="r" b="b"/>
            <a:pathLst>
              <a:path w="959" h="4330">
                <a:moveTo>
                  <a:pt x="0" y="0"/>
                </a:moveTo>
                <a:lnTo>
                  <a:pt x="958" y="346"/>
                </a:lnTo>
                <a:lnTo>
                  <a:pt x="286" y="4329"/>
                </a:lnTo>
                <a:lnTo>
                  <a:pt x="0" y="4329"/>
                </a:lnTo>
                <a:lnTo>
                  <a:pt x="0" y="0"/>
                </a:lnTo>
              </a:path>
            </a:pathLst>
          </a:custGeom>
          <a:solidFill>
            <a:schemeClr val="folHlink"/>
          </a:soli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3432" name="Rectangle 8"/>
          <p:cNvSpPr>
            <a:spLocks noGrp="1" noChangeArrowheads="1"/>
          </p:cNvSpPr>
          <p:nvPr>
            <p:ph type="ctrTitle" sz="quarter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3437" name="Rectangle 1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600200" y="4495800"/>
            <a:ext cx="6781800" cy="914400"/>
          </a:xfrm>
          <a:ln w="12700" cap="sq">
            <a:headEnd type="none" w="sm" len="sm"/>
            <a:tailEnd type="none" w="sm" len="sm"/>
          </a:ln>
        </p:spPr>
        <p:txBody>
          <a:bodyPr lIns="91440" tIns="45720" rIns="91440" bIns="45720" anchor="ctr"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772400" y="6415088"/>
            <a:ext cx="1371600" cy="4238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AF4933-CA3D-47A4-934F-CF01A76727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2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7827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FFB82C-384B-4392-B78D-91E6FFC2BA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546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269163" y="0"/>
            <a:ext cx="1716087" cy="60785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117725" y="0"/>
            <a:ext cx="4999038" cy="60785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321540-24B7-4A8E-9B5C-234D4CB634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669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3B06D4-19A2-4876-BD27-AA57D9B8FE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3696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4C608C-5212-4ADE-9324-4BBFDE042F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9234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209800" y="1927225"/>
            <a:ext cx="3311525" cy="41513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673725" y="1927225"/>
            <a:ext cx="3311525" cy="41513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85711-D748-4FFB-A7BF-A6B786749C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4704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8480D-2D85-4703-AE4D-814920AD56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2637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F175A9-A427-4404-8D5E-3218D14FC1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42519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8BDDFF-C7BD-4DAC-8DAF-297DCB0FB4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8132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9C82F0-D178-4616-A553-2456A422C8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6468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1FB250-B35B-450E-9484-9069311273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393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ChangeArrowheads="1"/>
          </p:cNvSpPr>
          <p:nvPr/>
        </p:nvSpPr>
        <p:spPr bwMode="auto">
          <a:xfrm>
            <a:off x="0" y="6415088"/>
            <a:ext cx="9142413" cy="441325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sz="2400"/>
          </a:p>
        </p:txBody>
      </p:sp>
      <p:sp>
        <p:nvSpPr>
          <p:cNvPr id="102403" name="Freeform 3"/>
          <p:cNvSpPr>
            <a:spLocks/>
          </p:cNvSpPr>
          <p:nvPr/>
        </p:nvSpPr>
        <p:spPr bwMode="auto">
          <a:xfrm>
            <a:off x="7573963" y="5902325"/>
            <a:ext cx="1570037" cy="955675"/>
          </a:xfrm>
          <a:custGeom>
            <a:avLst/>
            <a:gdLst/>
            <a:ahLst/>
            <a:cxnLst>
              <a:cxn ang="0">
                <a:pos x="243" y="0"/>
              </a:cxn>
              <a:cxn ang="0">
                <a:pos x="988" y="346"/>
              </a:cxn>
              <a:cxn ang="0">
                <a:pos x="953" y="600"/>
              </a:cxn>
              <a:cxn ang="0">
                <a:pos x="0" y="601"/>
              </a:cxn>
              <a:cxn ang="0">
                <a:pos x="243" y="0"/>
              </a:cxn>
            </a:cxnLst>
            <a:rect l="0" t="0" r="r" b="b"/>
            <a:pathLst>
              <a:path w="989" h="602">
                <a:moveTo>
                  <a:pt x="243" y="0"/>
                </a:moveTo>
                <a:lnTo>
                  <a:pt x="988" y="346"/>
                </a:lnTo>
                <a:lnTo>
                  <a:pt x="953" y="600"/>
                </a:lnTo>
                <a:lnTo>
                  <a:pt x="0" y="601"/>
                </a:lnTo>
                <a:lnTo>
                  <a:pt x="243" y="0"/>
                </a:lnTo>
              </a:path>
            </a:pathLst>
          </a:custGeom>
          <a:solidFill>
            <a:schemeClr val="tx1">
              <a:alpha val="50000"/>
            </a:schemeClr>
          </a:soli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2404" name="Freeform 4"/>
          <p:cNvSpPr>
            <a:spLocks/>
          </p:cNvSpPr>
          <p:nvPr/>
        </p:nvSpPr>
        <p:spPr bwMode="auto">
          <a:xfrm>
            <a:off x="7575550" y="6176963"/>
            <a:ext cx="1568450" cy="681037"/>
          </a:xfrm>
          <a:custGeom>
            <a:avLst/>
            <a:gdLst/>
            <a:ahLst/>
            <a:cxnLst>
              <a:cxn ang="0">
                <a:pos x="0" y="428"/>
              </a:cxn>
              <a:cxn ang="0">
                <a:pos x="427" y="0"/>
              </a:cxn>
              <a:cxn ang="0">
                <a:pos x="987" y="219"/>
              </a:cxn>
              <a:cxn ang="0">
                <a:pos x="987" y="428"/>
              </a:cxn>
              <a:cxn ang="0">
                <a:pos x="0" y="428"/>
              </a:cxn>
            </a:cxnLst>
            <a:rect l="0" t="0" r="r" b="b"/>
            <a:pathLst>
              <a:path w="988" h="429">
                <a:moveTo>
                  <a:pt x="0" y="428"/>
                </a:moveTo>
                <a:lnTo>
                  <a:pt x="427" y="0"/>
                </a:lnTo>
                <a:lnTo>
                  <a:pt x="987" y="219"/>
                </a:lnTo>
                <a:lnTo>
                  <a:pt x="987" y="428"/>
                </a:lnTo>
                <a:lnTo>
                  <a:pt x="0" y="428"/>
                </a:lnTo>
              </a:path>
            </a:pathLst>
          </a:custGeom>
          <a:solidFill>
            <a:schemeClr val="folHlink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2405" name="Rectangle 5"/>
          <p:cNvSpPr>
            <a:spLocks noChangeArrowheads="1"/>
          </p:cNvSpPr>
          <p:nvPr/>
        </p:nvSpPr>
        <p:spPr bwMode="auto">
          <a:xfrm>
            <a:off x="0" y="0"/>
            <a:ext cx="9142413" cy="1295400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sz="2400"/>
          </a:p>
        </p:txBody>
      </p:sp>
      <p:sp>
        <p:nvSpPr>
          <p:cNvPr id="102406" name="Freeform 6"/>
          <p:cNvSpPr>
            <a:spLocks/>
          </p:cNvSpPr>
          <p:nvPr/>
        </p:nvSpPr>
        <p:spPr bwMode="auto">
          <a:xfrm>
            <a:off x="0" y="0"/>
            <a:ext cx="2211388" cy="6858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392" y="240"/>
              </a:cxn>
              <a:cxn ang="0">
                <a:pos x="288" y="4319"/>
              </a:cxn>
              <a:cxn ang="0">
                <a:pos x="0" y="4319"/>
              </a:cxn>
              <a:cxn ang="0">
                <a:pos x="0" y="0"/>
              </a:cxn>
            </a:cxnLst>
            <a:rect l="0" t="0" r="r" b="b"/>
            <a:pathLst>
              <a:path w="1393" h="4320">
                <a:moveTo>
                  <a:pt x="0" y="0"/>
                </a:moveTo>
                <a:lnTo>
                  <a:pt x="1392" y="240"/>
                </a:lnTo>
                <a:lnTo>
                  <a:pt x="288" y="4319"/>
                </a:lnTo>
                <a:lnTo>
                  <a:pt x="0" y="4319"/>
                </a:lnTo>
                <a:lnTo>
                  <a:pt x="0" y="0"/>
                </a:lnTo>
              </a:path>
            </a:pathLst>
          </a:custGeom>
          <a:solidFill>
            <a:schemeClr val="tx1">
              <a:alpha val="50000"/>
            </a:schemeClr>
          </a:soli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2407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79438" y="6415088"/>
            <a:ext cx="159385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kumimoji="0"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408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27263" y="6415088"/>
            <a:ext cx="5091112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kumimoji="0"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2117725" y="0"/>
            <a:ext cx="6867525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410" name="Freeform 10"/>
          <p:cNvSpPr>
            <a:spLocks/>
          </p:cNvSpPr>
          <p:nvPr/>
        </p:nvSpPr>
        <p:spPr bwMode="auto">
          <a:xfrm>
            <a:off x="0" y="-15875"/>
            <a:ext cx="1522413" cy="6873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58" y="346"/>
              </a:cxn>
              <a:cxn ang="0">
                <a:pos x="286" y="4329"/>
              </a:cxn>
              <a:cxn ang="0">
                <a:pos x="0" y="4329"/>
              </a:cxn>
              <a:cxn ang="0">
                <a:pos x="0" y="0"/>
              </a:cxn>
            </a:cxnLst>
            <a:rect l="0" t="0" r="r" b="b"/>
            <a:pathLst>
              <a:path w="959" h="4330">
                <a:moveTo>
                  <a:pt x="0" y="0"/>
                </a:moveTo>
                <a:lnTo>
                  <a:pt x="958" y="346"/>
                </a:lnTo>
                <a:lnTo>
                  <a:pt x="286" y="4329"/>
                </a:lnTo>
                <a:lnTo>
                  <a:pt x="0" y="4329"/>
                </a:lnTo>
                <a:lnTo>
                  <a:pt x="0" y="0"/>
                </a:lnTo>
              </a:path>
            </a:pathLst>
          </a:custGeom>
          <a:solidFill>
            <a:schemeClr val="folHlink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09800" y="1927225"/>
            <a:ext cx="6775450" cy="415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412" name="Rectangle 1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923213" y="6415088"/>
            <a:ext cx="969962" cy="42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kumimoji="0" sz="1400"/>
            </a:lvl1pPr>
          </a:lstStyle>
          <a:p>
            <a:pPr>
              <a:defRPr/>
            </a:pPr>
            <a:fld id="{448D4A02-E220-40C2-989C-42D8FDDF4E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itchFamily="2" charset="2"/>
        <a:buChar char="u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2pPr>
      <a:lvl3pPr marL="108585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3pPr>
      <a:lvl4pPr marL="142875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4pPr>
      <a:lvl5pPr marL="177165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l"/>
        <a:defRPr sz="1600">
          <a:solidFill>
            <a:schemeClr val="tx1"/>
          </a:solidFill>
          <a:latin typeface="+mn-lt"/>
        </a:defRPr>
      </a:lvl5pPr>
      <a:lvl6pPr marL="222885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l"/>
        <a:defRPr sz="1600">
          <a:solidFill>
            <a:schemeClr val="tx1"/>
          </a:solidFill>
          <a:latin typeface="+mn-lt"/>
        </a:defRPr>
      </a:lvl6pPr>
      <a:lvl7pPr marL="268605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l"/>
        <a:defRPr sz="1600">
          <a:solidFill>
            <a:schemeClr val="tx1"/>
          </a:solidFill>
          <a:latin typeface="+mn-lt"/>
        </a:defRPr>
      </a:lvl7pPr>
      <a:lvl8pPr marL="314325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l"/>
        <a:defRPr sz="1600">
          <a:solidFill>
            <a:schemeClr val="tx1"/>
          </a:solidFill>
          <a:latin typeface="+mn-lt"/>
        </a:defRPr>
      </a:lvl8pPr>
      <a:lvl9pPr marL="360045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l"/>
        <a:defRPr sz="16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0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2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3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4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5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6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7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8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9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0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2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3.wav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4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5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6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7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8.wav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9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0.wav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1.wav"/><Relationship Id="rId4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2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3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4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5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6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7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8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9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4.wav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40.wav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41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42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43.wav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44.wav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45.wav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46.wav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47.wav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48.wav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49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5.wav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50.wav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51.wav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52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6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7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8.wav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9.wav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>
            <a:spLocks noGrp="1" noChangeArrowheads="1"/>
          </p:cNvSpPr>
          <p:nvPr>
            <p:ph type="title"/>
          </p:nvPr>
        </p:nvSpPr>
        <p:spPr>
          <a:xfrm>
            <a:off x="2051050" y="1412875"/>
            <a:ext cx="6635750" cy="3311525"/>
          </a:xfrm>
        </p:spPr>
        <p:txBody>
          <a:bodyPr/>
          <a:lstStyle/>
          <a:p>
            <a:pPr eaLnBrk="1" hangingPunct="1"/>
            <a:r>
              <a:rPr lang="ru-RU" altLang="ru-RU" sz="6600" b="1" smtClean="0">
                <a:solidFill>
                  <a:srgbClr val="CC0099"/>
                </a:solidFill>
              </a:rPr>
              <a:t>АРХИТЕКТУРА</a:t>
            </a:r>
            <a:br>
              <a:rPr lang="ru-RU" altLang="ru-RU" sz="6600" b="1" smtClean="0">
                <a:solidFill>
                  <a:srgbClr val="CC0099"/>
                </a:solidFill>
              </a:rPr>
            </a:br>
            <a:r>
              <a:rPr lang="ru-RU" altLang="ru-RU" sz="6600" b="1" smtClean="0">
                <a:solidFill>
                  <a:srgbClr val="CC0099"/>
                </a:solidFill>
              </a:rPr>
              <a:t/>
            </a:r>
            <a:br>
              <a:rPr lang="ru-RU" altLang="ru-RU" sz="6600" b="1" smtClean="0">
                <a:solidFill>
                  <a:srgbClr val="CC0099"/>
                </a:solidFill>
              </a:rPr>
            </a:br>
            <a:r>
              <a:rPr lang="ru-RU" altLang="ru-RU" sz="6600" b="1" smtClean="0">
                <a:solidFill>
                  <a:srgbClr val="CC0099"/>
                </a:solidFill>
              </a:rPr>
              <a:t>КОМПЬЮТЕРА</a:t>
            </a:r>
          </a:p>
        </p:txBody>
      </p:sp>
      <p:sp>
        <p:nvSpPr>
          <p:cNvPr id="3075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532813" y="6381750"/>
            <a:ext cx="611187" cy="47625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3076" name="Picture 6" descr="изображение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95513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7" descr="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4606925"/>
            <a:ext cx="2447925" cy="223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8" descr="4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508500"/>
            <a:ext cx="2219325" cy="234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~PP31989.WAV">
            <a:hlinkClick r:id="" action="ppaction://media"/>
          </p:cNvPr>
          <p:cNvPicPr>
            <a:picLocks noRot="1" noChangeAspect="1"/>
          </p:cNvPicPr>
          <p:nvPr>
            <a:wavAudioFile r:embed="rId1" name="~PP3004.WAV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4867">
    <p:cover dir="r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048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Grp="1" noChangeArrowheads="1"/>
          </p:cNvSpPr>
          <p:nvPr>
            <p:ph type="title"/>
          </p:nvPr>
        </p:nvSpPr>
        <p:spPr>
          <a:xfrm>
            <a:off x="1196975" y="2133600"/>
            <a:ext cx="7947025" cy="1641475"/>
          </a:xfrm>
        </p:spPr>
        <p:txBody>
          <a:bodyPr/>
          <a:lstStyle/>
          <a:p>
            <a:pPr marL="685800" indent="-685800" eaLnBrk="1" hangingPunct="1"/>
            <a:r>
              <a:rPr lang="ru-RU" altLang="ru-RU" sz="3200" smtClean="0"/>
              <a:t>9.Информацию обрабатываемую программным путем называют </a:t>
            </a:r>
            <a:r>
              <a:rPr lang="ru-RU" altLang="ru-RU" sz="3200" b="1" u="sng" smtClean="0"/>
              <a:t>…</a:t>
            </a:r>
          </a:p>
        </p:txBody>
      </p:sp>
      <p:sp>
        <p:nvSpPr>
          <p:cNvPr id="12291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2292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2293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6" name="~PP72161.WAV">
            <a:hlinkClick r:id="" action="ppaction://media"/>
          </p:cNvPr>
          <p:cNvPicPr>
            <a:picLocks noRot="1" noChangeAspect="1"/>
          </p:cNvPicPr>
          <p:nvPr>
            <a:wavAudioFile r:embed="rId1" name="~PP733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5771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>
          <a:xfrm>
            <a:off x="1187450" y="1844675"/>
            <a:ext cx="7956550" cy="2520950"/>
          </a:xfrm>
        </p:spPr>
        <p:txBody>
          <a:bodyPr/>
          <a:lstStyle/>
          <a:p>
            <a:pPr marL="685800" indent="-685800" eaLnBrk="1" hangingPunct="1"/>
            <a:r>
              <a:rPr lang="ru-RU" altLang="ru-RU" smtClean="0"/>
              <a:t>10.Для представления информации в памяти компьютера исполь-зуется </a:t>
            </a:r>
            <a:r>
              <a:rPr lang="ru-RU" altLang="ru-RU" b="1" u="sng" smtClean="0"/>
              <a:t>…</a:t>
            </a:r>
          </a:p>
        </p:txBody>
      </p:sp>
      <p:sp>
        <p:nvSpPr>
          <p:cNvPr id="13315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3316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3317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6" name="~PP22161.WAV">
            <a:hlinkClick r:id="" action="ppaction://media"/>
          </p:cNvPr>
          <p:cNvPicPr>
            <a:picLocks noRot="1" noChangeAspect="1"/>
          </p:cNvPicPr>
          <p:nvPr>
            <a:wavAudioFile r:embed="rId1" name="~PP2986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6268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Grp="1" noChangeArrowheads="1"/>
          </p:cNvSpPr>
          <p:nvPr>
            <p:ph type="title"/>
          </p:nvPr>
        </p:nvSpPr>
        <p:spPr>
          <a:xfrm>
            <a:off x="1692275" y="1989138"/>
            <a:ext cx="6938963" cy="2232025"/>
          </a:xfrm>
        </p:spPr>
        <p:txBody>
          <a:bodyPr/>
          <a:lstStyle/>
          <a:p>
            <a:pPr marL="685800" indent="-685800" eaLnBrk="1" hangingPunct="1"/>
            <a:r>
              <a:rPr lang="ru-RU" altLang="ru-RU" smtClean="0"/>
              <a:t>11.Для хранения одного байта информации необходимо использовать …</a:t>
            </a:r>
          </a:p>
        </p:txBody>
      </p:sp>
      <p:sp>
        <p:nvSpPr>
          <p:cNvPr id="14339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4340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4341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6" name="~PP82176.WAV">
            <a:hlinkClick r:id="" action="ppaction://media"/>
          </p:cNvPr>
          <p:cNvPicPr>
            <a:picLocks noRot="1" noChangeAspect="1"/>
          </p:cNvPicPr>
          <p:nvPr>
            <a:wavAudioFile r:embed="rId1" name="~PP816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5923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title"/>
          </p:nvPr>
        </p:nvSpPr>
        <p:spPr>
          <a:xfrm>
            <a:off x="827088" y="1412875"/>
            <a:ext cx="8066087" cy="2289175"/>
          </a:xfrm>
        </p:spPr>
        <p:txBody>
          <a:bodyPr/>
          <a:lstStyle/>
          <a:p>
            <a:pPr marL="685800" indent="-685800" eaLnBrk="1" hangingPunct="1"/>
            <a:r>
              <a:rPr lang="ru-RU" altLang="ru-RU" smtClean="0"/>
              <a:t>12.Преобразователем  информации в компьютере  в соответ-ствующие сигналы выступает …</a:t>
            </a:r>
          </a:p>
        </p:txBody>
      </p:sp>
      <p:sp>
        <p:nvSpPr>
          <p:cNvPr id="15363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64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65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6" name="~PP32176.WAV">
            <a:hlinkClick r:id="" action="ppaction://media"/>
          </p:cNvPr>
          <p:cNvPicPr>
            <a:picLocks noRot="1" noChangeAspect="1"/>
          </p:cNvPicPr>
          <p:nvPr>
            <a:wavAudioFile r:embed="rId1" name="~PP3662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6867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title"/>
          </p:nvPr>
        </p:nvSpPr>
        <p:spPr>
          <a:xfrm>
            <a:off x="1187450" y="1412875"/>
            <a:ext cx="7632700" cy="1641475"/>
          </a:xfrm>
        </p:spPr>
        <p:txBody>
          <a:bodyPr/>
          <a:lstStyle/>
          <a:p>
            <a:pPr marL="685800" indent="-685800" eaLnBrk="1" hangingPunct="1"/>
            <a:r>
              <a:rPr lang="ru-RU" altLang="ru-RU" sz="3200" smtClean="0"/>
              <a:t>13.Информация ,передаваемая по магистрали, сопровождается </a:t>
            </a:r>
            <a:r>
              <a:rPr lang="ru-RU" altLang="ru-RU" sz="3200" b="1" u="sng" smtClean="0"/>
              <a:t>…</a:t>
            </a:r>
          </a:p>
        </p:txBody>
      </p:sp>
      <p:sp>
        <p:nvSpPr>
          <p:cNvPr id="16387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6388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6389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7" name="~PP32192.WAV">
            <a:hlinkClick r:id="" action="ppaction://media"/>
          </p:cNvPr>
          <p:cNvPicPr>
            <a:picLocks noRot="1" noChangeAspect="1"/>
          </p:cNvPicPr>
          <p:nvPr>
            <a:wavAudioFile r:embed="rId1" name="~PP3358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7335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Grp="1" noChangeArrowheads="1"/>
          </p:cNvSpPr>
          <p:nvPr>
            <p:ph type="title"/>
          </p:nvPr>
        </p:nvSpPr>
        <p:spPr>
          <a:xfrm>
            <a:off x="1547813" y="1916113"/>
            <a:ext cx="6867525" cy="1065212"/>
          </a:xfrm>
        </p:spPr>
        <p:txBody>
          <a:bodyPr/>
          <a:lstStyle/>
          <a:p>
            <a:pPr eaLnBrk="1" hangingPunct="1"/>
            <a:r>
              <a:rPr lang="ru-RU" altLang="ru-RU" sz="3200" smtClean="0"/>
              <a:t>14.Одним из видов системной информации являются …</a:t>
            </a:r>
          </a:p>
        </p:txBody>
      </p:sp>
      <p:sp>
        <p:nvSpPr>
          <p:cNvPr id="17411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7412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7413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7" name="~PP12192.WAV">
            <a:hlinkClick r:id="" action="ppaction://media"/>
          </p:cNvPr>
          <p:cNvPicPr>
            <a:picLocks noRot="1" noChangeAspect="1"/>
          </p:cNvPicPr>
          <p:nvPr>
            <a:wavAudioFile r:embed="rId1" name="~PP1063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5811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Grp="1" noChangeArrowheads="1"/>
          </p:cNvSpPr>
          <p:nvPr>
            <p:ph type="title"/>
          </p:nvPr>
        </p:nvSpPr>
        <p:spPr>
          <a:xfrm>
            <a:off x="1331913" y="1557338"/>
            <a:ext cx="7154862" cy="2016125"/>
          </a:xfrm>
        </p:spPr>
        <p:txBody>
          <a:bodyPr/>
          <a:lstStyle/>
          <a:p>
            <a:pPr marL="685800" indent="-685800" eaLnBrk="1" hangingPunct="1"/>
            <a:r>
              <a:rPr lang="ru-RU" altLang="ru-RU" smtClean="0"/>
              <a:t>15.Процесс коммуникации между пользователем и компьютером называют… </a:t>
            </a:r>
          </a:p>
        </p:txBody>
      </p:sp>
      <p:sp>
        <p:nvSpPr>
          <p:cNvPr id="18435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8436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8437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7" name="~PP32207.WAV">
            <a:hlinkClick r:id="" action="ppaction://media"/>
          </p:cNvPr>
          <p:cNvPicPr>
            <a:picLocks noRot="1" noChangeAspect="1"/>
          </p:cNvPicPr>
          <p:nvPr>
            <a:wavAudioFile r:embed="rId1" name="~PP3113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6055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1484313"/>
            <a:ext cx="8516937" cy="2305050"/>
          </a:xfrm>
        </p:spPr>
        <p:txBody>
          <a:bodyPr/>
          <a:lstStyle/>
          <a:p>
            <a:pPr marL="685800" indent="-685800" eaLnBrk="1" hangingPunct="1"/>
            <a:r>
              <a:rPr lang="ru-RU" altLang="ru-RU" b="1" smtClean="0"/>
              <a:t>16.Тип информации хранящейся в файле можно определить по …</a:t>
            </a:r>
          </a:p>
        </p:txBody>
      </p:sp>
      <p:sp>
        <p:nvSpPr>
          <p:cNvPr id="19459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9460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9461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6" name="~PP22223.WAV">
            <a:hlinkClick r:id="" action="ppaction://media"/>
          </p:cNvPr>
          <p:cNvPicPr>
            <a:picLocks noRot="1" noChangeAspect="1"/>
          </p:cNvPicPr>
          <p:nvPr>
            <a:wavAudioFile r:embed="rId1" name="~PP2799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7782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 noChangeArrowheads="1"/>
          </p:cNvSpPr>
          <p:nvPr>
            <p:ph type="title"/>
          </p:nvPr>
        </p:nvSpPr>
        <p:spPr>
          <a:xfrm>
            <a:off x="1908175" y="2565400"/>
            <a:ext cx="6551613" cy="1223963"/>
          </a:xfrm>
        </p:spPr>
        <p:txBody>
          <a:bodyPr/>
          <a:lstStyle/>
          <a:p>
            <a:pPr marL="685800" indent="-685800" eaLnBrk="1" hangingPunct="1"/>
            <a:r>
              <a:rPr lang="ru-RU" altLang="ru-RU" smtClean="0"/>
              <a:t>17.Какие функции имеется у ОС </a:t>
            </a:r>
            <a:r>
              <a:rPr lang="en-US" altLang="ru-RU" smtClean="0"/>
              <a:t>Windows </a:t>
            </a:r>
            <a:r>
              <a:rPr lang="ru-RU" altLang="ru-RU" b="1" smtClean="0"/>
              <a:t>?</a:t>
            </a:r>
          </a:p>
        </p:txBody>
      </p:sp>
      <p:sp>
        <p:nvSpPr>
          <p:cNvPr id="20483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484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485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6" name="~PP12254.WAV">
            <a:hlinkClick r:id="" action="ppaction://media"/>
          </p:cNvPr>
          <p:cNvPicPr>
            <a:picLocks noRot="1" noChangeAspect="1"/>
          </p:cNvPicPr>
          <p:nvPr>
            <a:wavAudioFile r:embed="rId1" name="~PP1362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6665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 noChangeArrowheads="1"/>
          </p:cNvSpPr>
          <p:nvPr>
            <p:ph type="title"/>
          </p:nvPr>
        </p:nvSpPr>
        <p:spPr>
          <a:xfrm>
            <a:off x="1835150" y="2924175"/>
            <a:ext cx="6867525" cy="1065213"/>
          </a:xfrm>
        </p:spPr>
        <p:txBody>
          <a:bodyPr/>
          <a:lstStyle/>
          <a:p>
            <a:pPr eaLnBrk="1" hangingPunct="1"/>
            <a:r>
              <a:rPr lang="ru-RU" altLang="ru-RU" sz="3200" smtClean="0"/>
              <a:t>18.Как называется значок объекта в </a:t>
            </a:r>
            <a:r>
              <a:rPr lang="en-US" altLang="ru-RU" sz="3200" smtClean="0"/>
              <a:t>Windows </a:t>
            </a:r>
            <a:r>
              <a:rPr lang="ru-RU" altLang="ru-RU" sz="3200" smtClean="0"/>
              <a:t>? </a:t>
            </a:r>
          </a:p>
        </p:txBody>
      </p:sp>
      <p:sp>
        <p:nvSpPr>
          <p:cNvPr id="21507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08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09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6" name="~PP12270.WAV">
            <a:hlinkClick r:id="" action="ppaction://media"/>
          </p:cNvPr>
          <p:cNvPicPr>
            <a:picLocks noRot="1" noChangeAspect="1"/>
          </p:cNvPicPr>
          <p:nvPr>
            <a:wavAudioFile r:embed="rId1" name="~PP1775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443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2060575"/>
            <a:ext cx="8516937" cy="1800225"/>
          </a:xfrm>
        </p:spPr>
        <p:txBody>
          <a:bodyPr/>
          <a:lstStyle/>
          <a:p>
            <a:pPr marL="685800" indent="-685800" eaLnBrk="1" hangingPunct="1"/>
            <a:r>
              <a:rPr lang="ru-RU" altLang="ru-RU" smtClean="0"/>
              <a:t>1.Перед отключением компьютера информацию можно сохранить : … </a:t>
            </a:r>
          </a:p>
        </p:txBody>
      </p:sp>
      <p:sp>
        <p:nvSpPr>
          <p:cNvPr id="4099" name="AutoShape 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684212" cy="549275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100" name="AutoShape 8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740650" y="6308725"/>
            <a:ext cx="720725" cy="54927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6" name="~PP32098.WAV">
            <a:hlinkClick r:id="" action="ppaction://media"/>
          </p:cNvPr>
          <p:cNvPicPr>
            <a:picLocks noRot="1" noChangeAspect="1"/>
          </p:cNvPicPr>
          <p:nvPr>
            <a:wavAudioFile r:embed="rId1" name="~PP3439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9184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05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>
          <a:xfrm>
            <a:off x="1547813" y="2924175"/>
            <a:ext cx="6867525" cy="1065213"/>
          </a:xfrm>
        </p:spPr>
        <p:txBody>
          <a:bodyPr/>
          <a:lstStyle/>
          <a:p>
            <a:pPr marL="685800" indent="-685800" eaLnBrk="1" hangingPunct="1"/>
            <a:r>
              <a:rPr lang="ru-RU" altLang="ru-RU" sz="3200" smtClean="0"/>
              <a:t>19.Какая строка отображает имя раскрытого объекта? </a:t>
            </a:r>
          </a:p>
        </p:txBody>
      </p:sp>
      <p:sp>
        <p:nvSpPr>
          <p:cNvPr id="22531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2532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2533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6" name="~PP22270.WAV">
            <a:hlinkClick r:id="" action="ppaction://media"/>
          </p:cNvPr>
          <p:cNvPicPr>
            <a:picLocks noRot="1" noChangeAspect="1"/>
          </p:cNvPicPr>
          <p:nvPr>
            <a:wavAudioFile r:embed="rId1" name="~PP2546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4765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Grp="1" noChangeArrowheads="1"/>
          </p:cNvSpPr>
          <p:nvPr>
            <p:ph type="title"/>
          </p:nvPr>
        </p:nvSpPr>
        <p:spPr>
          <a:xfrm>
            <a:off x="1835150" y="1341438"/>
            <a:ext cx="7083425" cy="2000250"/>
          </a:xfrm>
        </p:spPr>
        <p:txBody>
          <a:bodyPr/>
          <a:lstStyle/>
          <a:p>
            <a:pPr marL="685800" indent="-685800" eaLnBrk="1" hangingPunct="1"/>
            <a:r>
              <a:rPr lang="ru-RU" altLang="ru-RU" sz="3200" smtClean="0"/>
              <a:t>20.Какой элемент окна служит для просмотра объектов, которые не поместились в окне </a:t>
            </a:r>
            <a:r>
              <a:rPr lang="ru-RU" altLang="ru-RU" sz="3200" b="1" u="sng" smtClean="0"/>
              <a:t>?</a:t>
            </a:r>
          </a:p>
        </p:txBody>
      </p:sp>
      <p:sp>
        <p:nvSpPr>
          <p:cNvPr id="23555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3556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3557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6" name="~PP12286.WAV">
            <a:hlinkClick r:id="" action="ppaction://media"/>
          </p:cNvPr>
          <p:cNvPicPr>
            <a:picLocks noRot="1" noChangeAspect="1"/>
          </p:cNvPicPr>
          <p:nvPr>
            <a:wavAudioFile r:embed="rId1" name="~PP1514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7091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4"/>
          <p:cNvSpPr>
            <a:spLocks noGrp="1" noChangeArrowheads="1"/>
          </p:cNvSpPr>
          <p:nvPr>
            <p:ph type="title"/>
          </p:nvPr>
        </p:nvSpPr>
        <p:spPr>
          <a:xfrm>
            <a:off x="1763713" y="2133600"/>
            <a:ext cx="6867525" cy="1065213"/>
          </a:xfrm>
        </p:spPr>
        <p:txBody>
          <a:bodyPr/>
          <a:lstStyle/>
          <a:p>
            <a:pPr marL="685800" indent="-685800" eaLnBrk="1" hangingPunct="1"/>
            <a:r>
              <a:rPr lang="ru-RU" altLang="ru-RU" sz="3200" smtClean="0"/>
              <a:t>21.Какие программы входят в стандартный набор системы </a:t>
            </a:r>
            <a:r>
              <a:rPr lang="ru-RU" altLang="ru-RU" sz="3200" b="1" u="sng" smtClean="0"/>
              <a:t>?</a:t>
            </a:r>
          </a:p>
        </p:txBody>
      </p:sp>
      <p:sp>
        <p:nvSpPr>
          <p:cNvPr id="24579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4580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4581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6" name="~PP22301.WAV">
            <a:hlinkClick r:id="" action="ppaction://media"/>
          </p:cNvPr>
          <p:cNvPicPr>
            <a:picLocks noRot="1" noChangeAspect="1"/>
          </p:cNvPicPr>
          <p:nvPr>
            <a:wavAudioFile r:embed="rId1" name="~PP2317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4826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4"/>
          <p:cNvSpPr>
            <a:spLocks noGrp="1" noChangeArrowheads="1"/>
          </p:cNvSpPr>
          <p:nvPr>
            <p:ph type="title"/>
          </p:nvPr>
        </p:nvSpPr>
        <p:spPr>
          <a:xfrm>
            <a:off x="684213" y="1268413"/>
            <a:ext cx="8091487" cy="1943100"/>
          </a:xfrm>
        </p:spPr>
        <p:txBody>
          <a:bodyPr/>
          <a:lstStyle/>
          <a:p>
            <a:pPr marL="685800" indent="-685800" eaLnBrk="1" hangingPunct="1"/>
            <a:r>
              <a:rPr lang="ru-RU" altLang="ru-RU" smtClean="0"/>
              <a:t>22.</a:t>
            </a:r>
            <a:r>
              <a:rPr lang="en-US" altLang="ru-RU" smtClean="0"/>
              <a:t>C</a:t>
            </a:r>
            <a:r>
              <a:rPr lang="ru-RU" altLang="ru-RU" smtClean="0"/>
              <a:t>овокупность средств и правил взаимодействия пользователя с компьютером называют </a:t>
            </a:r>
            <a:r>
              <a:rPr lang="ru-RU" altLang="ru-RU" b="1" smtClean="0"/>
              <a:t>…</a:t>
            </a:r>
          </a:p>
        </p:txBody>
      </p:sp>
      <p:sp>
        <p:nvSpPr>
          <p:cNvPr id="25603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5604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5605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25606" name="Picture 8" descr="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3789363"/>
            <a:ext cx="3005137" cy="306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~PP12317.WAV">
            <a:hlinkClick r:id="" action="ppaction://media"/>
          </p:cNvPr>
          <p:cNvPicPr>
            <a:picLocks noRot="1" noChangeAspect="1"/>
          </p:cNvPicPr>
          <p:nvPr>
            <a:wavAudioFile r:embed="rId1" name="~PP1223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701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4"/>
          <p:cNvSpPr>
            <a:spLocks noGrp="1" noChangeArrowheads="1"/>
          </p:cNvSpPr>
          <p:nvPr>
            <p:ph type="title"/>
          </p:nvPr>
        </p:nvSpPr>
        <p:spPr>
          <a:xfrm>
            <a:off x="1835150" y="2349500"/>
            <a:ext cx="6867525" cy="1065213"/>
          </a:xfrm>
        </p:spPr>
        <p:txBody>
          <a:bodyPr/>
          <a:lstStyle/>
          <a:p>
            <a:pPr marL="685800" indent="-685800" eaLnBrk="1" hangingPunct="1"/>
            <a:r>
              <a:rPr lang="ru-RU" altLang="ru-RU" smtClean="0"/>
              <a:t>23.В прикладное ПО входят: </a:t>
            </a:r>
          </a:p>
        </p:txBody>
      </p:sp>
      <p:sp>
        <p:nvSpPr>
          <p:cNvPr id="26627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6628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6629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6" name="~PP22317.WAV">
            <a:hlinkClick r:id="" action="ppaction://media"/>
          </p:cNvPr>
          <p:cNvPicPr>
            <a:picLocks noRot="1" noChangeAspect="1"/>
          </p:cNvPicPr>
          <p:nvPr>
            <a:wavAudioFile r:embed="rId1" name="~PP2587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5364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/>
          <p:cNvSpPr>
            <a:spLocks noGrp="1" noChangeArrowheads="1"/>
          </p:cNvSpPr>
          <p:nvPr>
            <p:ph type="title"/>
          </p:nvPr>
        </p:nvSpPr>
        <p:spPr>
          <a:xfrm>
            <a:off x="1187450" y="1628775"/>
            <a:ext cx="7299325" cy="1712913"/>
          </a:xfrm>
        </p:spPr>
        <p:txBody>
          <a:bodyPr/>
          <a:lstStyle/>
          <a:p>
            <a:pPr marL="685800" indent="-685800" eaLnBrk="1" hangingPunct="1"/>
            <a:r>
              <a:rPr lang="ru-RU" altLang="ru-RU" sz="3200" smtClean="0"/>
              <a:t>24.Какая программа используется для обработки текстовой информации? </a:t>
            </a:r>
          </a:p>
        </p:txBody>
      </p:sp>
      <p:sp>
        <p:nvSpPr>
          <p:cNvPr id="27651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7652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7653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6" name="~PP32332.WAV">
            <a:hlinkClick r:id="" action="ppaction://media"/>
          </p:cNvPr>
          <p:cNvPicPr>
            <a:picLocks noRot="1" noChangeAspect="1"/>
          </p:cNvPicPr>
          <p:nvPr>
            <a:wavAudioFile r:embed="rId1" name="~PP385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5913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4"/>
          <p:cNvSpPr>
            <a:spLocks noGrp="1" noChangeArrowheads="1"/>
          </p:cNvSpPr>
          <p:nvPr>
            <p:ph type="title"/>
          </p:nvPr>
        </p:nvSpPr>
        <p:spPr>
          <a:xfrm>
            <a:off x="1331913" y="1989138"/>
            <a:ext cx="7443787" cy="1511300"/>
          </a:xfrm>
        </p:spPr>
        <p:txBody>
          <a:bodyPr/>
          <a:lstStyle/>
          <a:p>
            <a:pPr marL="685800" indent="-685800" eaLnBrk="1" hangingPunct="1"/>
            <a:r>
              <a:rPr lang="ru-RU" altLang="ru-RU" smtClean="0"/>
              <a:t>25.Компьютеры какого поколения стали персональными </a:t>
            </a:r>
            <a:r>
              <a:rPr lang="ru-RU" altLang="ru-RU" b="1" u="sng" smtClean="0"/>
              <a:t>?</a:t>
            </a:r>
            <a:r>
              <a:rPr lang="ru-RU" altLang="ru-RU" smtClean="0"/>
              <a:t> </a:t>
            </a:r>
          </a:p>
        </p:txBody>
      </p:sp>
      <p:sp>
        <p:nvSpPr>
          <p:cNvPr id="28675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8676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8677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6" name="~PP12332.WAV">
            <a:hlinkClick r:id="" action="ppaction://media"/>
          </p:cNvPr>
          <p:cNvPicPr>
            <a:picLocks noRot="1" noChangeAspect="1"/>
          </p:cNvPicPr>
          <p:nvPr>
            <a:wavAudioFile r:embed="rId1" name="~PP1078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4704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Grp="1" noChangeArrowheads="1"/>
          </p:cNvSpPr>
          <p:nvPr>
            <p:ph type="title"/>
          </p:nvPr>
        </p:nvSpPr>
        <p:spPr>
          <a:xfrm>
            <a:off x="1476375" y="1196975"/>
            <a:ext cx="7416800" cy="3168650"/>
          </a:xfrm>
        </p:spPr>
        <p:txBody>
          <a:bodyPr/>
          <a:lstStyle/>
          <a:p>
            <a:pPr marL="685800" indent="-685800" eaLnBrk="1" hangingPunct="1"/>
            <a:r>
              <a:rPr lang="ru-RU" altLang="ru-RU" sz="3200" smtClean="0"/>
              <a:t>26.Устройство, выполняющее все арифметические и логические операции и управляющие другим устройствами компьютера, называется: </a:t>
            </a:r>
          </a:p>
        </p:txBody>
      </p:sp>
      <p:sp>
        <p:nvSpPr>
          <p:cNvPr id="29699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9700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9701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6" name="~PP22348.WAV">
            <a:hlinkClick r:id="" action="ppaction://media"/>
          </p:cNvPr>
          <p:cNvPicPr>
            <a:picLocks noRot="1" noChangeAspect="1"/>
          </p:cNvPicPr>
          <p:nvPr>
            <a:wavAudioFile r:embed="rId1" name="~PP2481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9519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4"/>
          <p:cNvSpPr>
            <a:spLocks noGrp="1" noChangeArrowheads="1"/>
          </p:cNvSpPr>
          <p:nvPr>
            <p:ph type="title"/>
          </p:nvPr>
        </p:nvSpPr>
        <p:spPr>
          <a:xfrm>
            <a:off x="1331913" y="1989138"/>
            <a:ext cx="7299325" cy="1152525"/>
          </a:xfrm>
        </p:spPr>
        <p:txBody>
          <a:bodyPr/>
          <a:lstStyle/>
          <a:p>
            <a:pPr marL="685800" indent="-685800" eaLnBrk="1" hangingPunct="1"/>
            <a:r>
              <a:rPr lang="ru-RU" altLang="ru-RU" sz="3200" smtClean="0"/>
              <a:t>27.К внешней памяти компьютера относятся устройства: …</a:t>
            </a:r>
          </a:p>
        </p:txBody>
      </p:sp>
      <p:sp>
        <p:nvSpPr>
          <p:cNvPr id="30723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0724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0725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30726" name="Picture 8" descr="c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5300663"/>
            <a:ext cx="1990725" cy="137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Picture 9" descr="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5105400"/>
            <a:ext cx="2376487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~PP22348.WAV">
            <a:hlinkClick r:id="" action="ppaction://media"/>
          </p:cNvPr>
          <p:cNvPicPr>
            <a:picLocks noRot="1" noChangeAspect="1"/>
          </p:cNvPicPr>
          <p:nvPr>
            <a:wavAudioFile r:embed="rId1" name="~PP232.WAV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5842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4"/>
          <p:cNvSpPr>
            <a:spLocks noGrp="1" noChangeArrowheads="1"/>
          </p:cNvSpPr>
          <p:nvPr>
            <p:ph type="title"/>
          </p:nvPr>
        </p:nvSpPr>
        <p:spPr>
          <a:xfrm>
            <a:off x="900113" y="836613"/>
            <a:ext cx="7659687" cy="2879725"/>
          </a:xfrm>
        </p:spPr>
        <p:txBody>
          <a:bodyPr/>
          <a:lstStyle/>
          <a:p>
            <a:pPr marL="685800" indent="-685800" eaLnBrk="1" hangingPunct="1"/>
            <a:r>
              <a:rPr lang="ru-RU" altLang="ru-RU" smtClean="0"/>
              <a:t>28.Многопроводная линия для информационного обмена между устройствами компьютера называется: …</a:t>
            </a:r>
          </a:p>
        </p:txBody>
      </p:sp>
      <p:sp>
        <p:nvSpPr>
          <p:cNvPr id="31747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1748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1749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6" name="~PP32364.WAV">
            <a:hlinkClick r:id="" action="ppaction://media"/>
          </p:cNvPr>
          <p:cNvPicPr>
            <a:picLocks noRot="1" noChangeAspect="1"/>
          </p:cNvPicPr>
          <p:nvPr>
            <a:wavAudioFile r:embed="rId1" name="~PP3141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6939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title"/>
          </p:nvPr>
        </p:nvSpPr>
        <p:spPr>
          <a:xfrm>
            <a:off x="1042988" y="1773238"/>
            <a:ext cx="7942262" cy="2447925"/>
          </a:xfrm>
        </p:spPr>
        <p:txBody>
          <a:bodyPr/>
          <a:lstStyle/>
          <a:p>
            <a:pPr marL="685800" indent="-685800" eaLnBrk="1" hangingPunct="1"/>
            <a:r>
              <a:rPr lang="ru-RU" altLang="ru-RU" smtClean="0"/>
              <a:t>2.Электронный блок, управляющий работой внешнего устройства, называется: … </a:t>
            </a:r>
          </a:p>
        </p:txBody>
      </p:sp>
      <p:sp>
        <p:nvSpPr>
          <p:cNvPr id="5123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124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125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6" name="~PP22098.WAV">
            <a:hlinkClick r:id="" action="ppaction://media"/>
          </p:cNvPr>
          <p:cNvPicPr>
            <a:picLocks noRot="1" noChangeAspect="1"/>
          </p:cNvPicPr>
          <p:nvPr>
            <a:wavAudioFile r:embed="rId1" name="~PP2364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8879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4"/>
          <p:cNvSpPr>
            <a:spLocks noGrp="1" noChangeArrowheads="1"/>
          </p:cNvSpPr>
          <p:nvPr>
            <p:ph type="title"/>
          </p:nvPr>
        </p:nvSpPr>
        <p:spPr>
          <a:xfrm>
            <a:off x="1835150" y="1341438"/>
            <a:ext cx="6940550" cy="2447925"/>
          </a:xfrm>
        </p:spPr>
        <p:txBody>
          <a:bodyPr/>
          <a:lstStyle/>
          <a:p>
            <a:pPr marL="685800" indent="-685800" eaLnBrk="1" hangingPunct="1"/>
            <a:r>
              <a:rPr lang="ru-RU" altLang="ru-RU" smtClean="0"/>
              <a:t>29.У лазерного принтера по сравнению со струйным: …</a:t>
            </a:r>
          </a:p>
        </p:txBody>
      </p:sp>
      <p:sp>
        <p:nvSpPr>
          <p:cNvPr id="32771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2772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2773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32774" name="Picture 8" descr="74d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4044950"/>
            <a:ext cx="3011488" cy="229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~PP52364.WAV">
            <a:hlinkClick r:id="" action="ppaction://media"/>
          </p:cNvPr>
          <p:cNvPicPr>
            <a:picLocks noRot="1" noChangeAspect="1"/>
          </p:cNvPicPr>
          <p:nvPr>
            <a:wavAudioFile r:embed="rId1" name="~PP518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5456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4"/>
          <p:cNvSpPr>
            <a:spLocks noGrp="1" noChangeArrowheads="1"/>
          </p:cNvSpPr>
          <p:nvPr>
            <p:ph type="title"/>
          </p:nvPr>
        </p:nvSpPr>
        <p:spPr>
          <a:xfrm>
            <a:off x="755650" y="2708275"/>
            <a:ext cx="7011988" cy="1728788"/>
          </a:xfrm>
        </p:spPr>
        <p:txBody>
          <a:bodyPr/>
          <a:lstStyle/>
          <a:p>
            <a:pPr eaLnBrk="1" hangingPunct="1"/>
            <a:r>
              <a:rPr lang="ru-RU" altLang="ru-RU" smtClean="0"/>
              <a:t>30.Компьютер - это  что? – </a:t>
            </a:r>
          </a:p>
        </p:txBody>
      </p:sp>
      <p:sp>
        <p:nvSpPr>
          <p:cNvPr id="33795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3796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3797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33798" name="Picture 8" descr="j028575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211138"/>
            <a:ext cx="446405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~PP32379.WAV">
            <a:hlinkClick r:id="" action="ppaction://media"/>
          </p:cNvPr>
          <p:cNvPicPr>
            <a:picLocks noRot="1" noChangeAspect="1"/>
          </p:cNvPicPr>
          <p:nvPr>
            <a:wavAudioFile r:embed="rId1" name="~PP3825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3231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4"/>
          <p:cNvSpPr>
            <a:spLocks noGrp="1" noChangeArrowheads="1"/>
          </p:cNvSpPr>
          <p:nvPr>
            <p:ph type="title"/>
          </p:nvPr>
        </p:nvSpPr>
        <p:spPr>
          <a:xfrm>
            <a:off x="1619250" y="1557338"/>
            <a:ext cx="7083425" cy="2016125"/>
          </a:xfrm>
        </p:spPr>
        <p:txBody>
          <a:bodyPr/>
          <a:lstStyle/>
          <a:p>
            <a:pPr marL="685800" indent="-685800" eaLnBrk="1" hangingPunct="1"/>
            <a:r>
              <a:rPr lang="ru-RU" altLang="ru-RU" smtClean="0"/>
              <a:t>31.Скорость работы компь-ютера зависит от чего? </a:t>
            </a:r>
          </a:p>
        </p:txBody>
      </p:sp>
      <p:sp>
        <p:nvSpPr>
          <p:cNvPr id="34819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4820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4821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6" name="~PP72379.WAV">
            <a:hlinkClick r:id="" action="ppaction://media"/>
          </p:cNvPr>
          <p:cNvPicPr>
            <a:picLocks noRot="1" noChangeAspect="1"/>
          </p:cNvPicPr>
          <p:nvPr>
            <a:wavAudioFile r:embed="rId1" name="~PP719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5009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4"/>
          <p:cNvSpPr>
            <a:spLocks noGrp="1" noChangeArrowheads="1"/>
          </p:cNvSpPr>
          <p:nvPr>
            <p:ph type="title"/>
          </p:nvPr>
        </p:nvSpPr>
        <p:spPr>
          <a:xfrm>
            <a:off x="1979613" y="0"/>
            <a:ext cx="7005637" cy="3213100"/>
          </a:xfrm>
        </p:spPr>
        <p:txBody>
          <a:bodyPr/>
          <a:lstStyle/>
          <a:p>
            <a:pPr marL="685800" indent="-685800" eaLnBrk="1" hangingPunct="1"/>
            <a:r>
              <a:rPr lang="ru-RU" altLang="ru-RU" smtClean="0"/>
              <a:t>32.Основными характерис-тиками процессора являются что? </a:t>
            </a:r>
          </a:p>
        </p:txBody>
      </p:sp>
      <p:sp>
        <p:nvSpPr>
          <p:cNvPr id="35843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5844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5845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6" name="~PP12395.WAV">
            <a:hlinkClick r:id="" action="ppaction://media"/>
          </p:cNvPr>
          <p:cNvPicPr>
            <a:picLocks noRot="1" noChangeAspect="1"/>
          </p:cNvPicPr>
          <p:nvPr>
            <a:wavAudioFile r:embed="rId1" name="~PP1724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5019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4"/>
          <p:cNvSpPr>
            <a:spLocks noGrp="1" noChangeArrowheads="1"/>
          </p:cNvSpPr>
          <p:nvPr>
            <p:ph type="title"/>
          </p:nvPr>
        </p:nvSpPr>
        <p:spPr>
          <a:xfrm>
            <a:off x="1908175" y="1628775"/>
            <a:ext cx="6794500" cy="1641475"/>
          </a:xfrm>
        </p:spPr>
        <p:txBody>
          <a:bodyPr/>
          <a:lstStyle/>
          <a:p>
            <a:pPr eaLnBrk="1" hangingPunct="1"/>
            <a:r>
              <a:rPr lang="ru-RU" altLang="ru-RU" smtClean="0"/>
              <a:t>33.Как называется процессор с регистром в 1 байт ?</a:t>
            </a:r>
          </a:p>
        </p:txBody>
      </p:sp>
      <p:sp>
        <p:nvSpPr>
          <p:cNvPr id="36867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6868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6869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6" name="~PP12395.WAV">
            <a:hlinkClick r:id="" action="ppaction://media"/>
          </p:cNvPr>
          <p:cNvPicPr>
            <a:picLocks noRot="1" noChangeAspect="1"/>
          </p:cNvPicPr>
          <p:nvPr>
            <a:wavAudioFile r:embed="rId1" name="~PP1051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7437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4"/>
          <p:cNvSpPr>
            <a:spLocks noGrp="1" noChangeArrowheads="1"/>
          </p:cNvSpPr>
          <p:nvPr>
            <p:ph type="title"/>
          </p:nvPr>
        </p:nvSpPr>
        <p:spPr>
          <a:xfrm>
            <a:off x="1979613" y="1700213"/>
            <a:ext cx="6796087" cy="1641475"/>
          </a:xfrm>
        </p:spPr>
        <p:txBody>
          <a:bodyPr/>
          <a:lstStyle/>
          <a:p>
            <a:pPr marL="685800" indent="-685800" eaLnBrk="1" hangingPunct="1"/>
            <a:r>
              <a:rPr lang="ru-RU" altLang="ru-RU" smtClean="0"/>
              <a:t>34.Как называется процессор с регистром в 2 байта ? </a:t>
            </a:r>
          </a:p>
        </p:txBody>
      </p:sp>
      <p:sp>
        <p:nvSpPr>
          <p:cNvPr id="37891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7892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7893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6" name="~PP32411.WAV">
            <a:hlinkClick r:id="" action="ppaction://media"/>
          </p:cNvPr>
          <p:cNvPicPr>
            <a:picLocks noRot="1" noChangeAspect="1"/>
          </p:cNvPicPr>
          <p:nvPr>
            <a:wavAudioFile r:embed="rId1" name="~PP3024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5984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4"/>
          <p:cNvSpPr>
            <a:spLocks noGrp="1" noChangeArrowheads="1"/>
          </p:cNvSpPr>
          <p:nvPr>
            <p:ph type="title"/>
          </p:nvPr>
        </p:nvSpPr>
        <p:spPr>
          <a:xfrm>
            <a:off x="1908175" y="1773238"/>
            <a:ext cx="6867525" cy="1497012"/>
          </a:xfrm>
        </p:spPr>
        <p:txBody>
          <a:bodyPr/>
          <a:lstStyle/>
          <a:p>
            <a:pPr marL="685800" indent="-685800" eaLnBrk="1" hangingPunct="1"/>
            <a:r>
              <a:rPr lang="ru-RU" altLang="ru-RU" smtClean="0"/>
              <a:t>35.Как называется процессор с регистром в 4 байта ? </a:t>
            </a:r>
          </a:p>
        </p:txBody>
      </p:sp>
      <p:sp>
        <p:nvSpPr>
          <p:cNvPr id="38915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8916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8917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6" name="~PP12411.WAV">
            <a:hlinkClick r:id="" action="ppaction://media"/>
          </p:cNvPr>
          <p:cNvPicPr>
            <a:picLocks noRot="1" noChangeAspect="1"/>
          </p:cNvPicPr>
          <p:nvPr>
            <a:wavAudioFile r:embed="rId1" name="~PP1072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6147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4"/>
          <p:cNvSpPr>
            <a:spLocks noGrp="1" noChangeArrowheads="1"/>
          </p:cNvSpPr>
          <p:nvPr>
            <p:ph type="title"/>
          </p:nvPr>
        </p:nvSpPr>
        <p:spPr>
          <a:xfrm>
            <a:off x="1979613" y="1341438"/>
            <a:ext cx="6867525" cy="1857375"/>
          </a:xfrm>
        </p:spPr>
        <p:txBody>
          <a:bodyPr/>
          <a:lstStyle/>
          <a:p>
            <a:pPr eaLnBrk="1" hangingPunct="1"/>
            <a:r>
              <a:rPr lang="ru-RU" altLang="ru-RU" smtClean="0"/>
              <a:t>36.Если разрядность процес-сора равна 64  , то его регистр имеет какой размер? </a:t>
            </a:r>
          </a:p>
        </p:txBody>
      </p:sp>
      <p:sp>
        <p:nvSpPr>
          <p:cNvPr id="39939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9940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9941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6" name="~PP22426.WAV">
            <a:hlinkClick r:id="" action="ppaction://media"/>
          </p:cNvPr>
          <p:cNvPicPr>
            <a:picLocks noRot="1" noChangeAspect="1"/>
          </p:cNvPicPr>
          <p:nvPr>
            <a:wavAudioFile r:embed="rId1" name="~PP2567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9611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4"/>
          <p:cNvSpPr>
            <a:spLocks noGrp="1" noChangeArrowheads="1"/>
          </p:cNvSpPr>
          <p:nvPr>
            <p:ph type="title"/>
          </p:nvPr>
        </p:nvSpPr>
        <p:spPr>
          <a:xfrm>
            <a:off x="1835150" y="2133600"/>
            <a:ext cx="6867525" cy="1568450"/>
          </a:xfrm>
        </p:spPr>
        <p:txBody>
          <a:bodyPr/>
          <a:lstStyle/>
          <a:p>
            <a:pPr marL="685800" indent="-685800" eaLnBrk="1" hangingPunct="1"/>
            <a:r>
              <a:rPr lang="ru-RU" altLang="ru-RU" smtClean="0"/>
              <a:t>37.Тактовая частота процес-сора – это: …</a:t>
            </a:r>
          </a:p>
        </p:txBody>
      </p:sp>
      <p:sp>
        <p:nvSpPr>
          <p:cNvPr id="40963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0964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0965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6" name="~PP32442.WAV">
            <a:hlinkClick r:id="" action="ppaction://media"/>
          </p:cNvPr>
          <p:cNvPicPr>
            <a:picLocks noRot="1" noChangeAspect="1"/>
          </p:cNvPicPr>
          <p:nvPr>
            <a:wavAudioFile r:embed="rId1" name="~PP3073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4511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4"/>
          <p:cNvSpPr>
            <a:spLocks noGrp="1" noChangeArrowheads="1"/>
          </p:cNvSpPr>
          <p:nvPr>
            <p:ph type="title"/>
          </p:nvPr>
        </p:nvSpPr>
        <p:spPr>
          <a:xfrm>
            <a:off x="1116013" y="1412875"/>
            <a:ext cx="7515225" cy="2159000"/>
          </a:xfrm>
        </p:spPr>
        <p:txBody>
          <a:bodyPr/>
          <a:lstStyle/>
          <a:p>
            <a:pPr marL="685800" indent="-685800" eaLnBrk="1" hangingPunct="1"/>
            <a:r>
              <a:rPr lang="ru-RU" altLang="ru-RU" sz="3200" smtClean="0"/>
              <a:t>38.Какие основные компоненты входят в общую функциональную схему работы компьютера ? </a:t>
            </a:r>
          </a:p>
        </p:txBody>
      </p:sp>
      <p:sp>
        <p:nvSpPr>
          <p:cNvPr id="41987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1988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1989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6" name="~PP32442.WAV">
            <a:hlinkClick r:id="" action="ppaction://media"/>
          </p:cNvPr>
          <p:cNvPicPr>
            <a:picLocks noRot="1" noChangeAspect="1"/>
          </p:cNvPicPr>
          <p:nvPr>
            <a:wavAudioFile r:embed="rId1" name="~PP3212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827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Grp="1" noChangeArrowheads="1"/>
          </p:cNvSpPr>
          <p:nvPr>
            <p:ph type="title"/>
          </p:nvPr>
        </p:nvSpPr>
        <p:spPr>
          <a:xfrm>
            <a:off x="1547813" y="2349500"/>
            <a:ext cx="7150100" cy="1512888"/>
          </a:xfrm>
        </p:spPr>
        <p:txBody>
          <a:bodyPr/>
          <a:lstStyle/>
          <a:p>
            <a:pPr marL="685800" indent="-685800" eaLnBrk="1" hangingPunct="1"/>
            <a:r>
              <a:rPr lang="ru-RU" altLang="ru-RU" smtClean="0"/>
              <a:t>3.Наименьшая адресуемая часть памяти компьютера: … </a:t>
            </a:r>
          </a:p>
        </p:txBody>
      </p:sp>
      <p:sp>
        <p:nvSpPr>
          <p:cNvPr id="6147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6148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6149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6150" name="Picture 8" descr="4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0"/>
            <a:ext cx="2627312" cy="2149475"/>
          </a:xfrm>
          <a:prstGeom prst="rect">
            <a:avLst/>
          </a:prstGeom>
          <a:solidFill>
            <a:srgbClr val="CCFFCC">
              <a:alpha val="74117"/>
            </a:srgbClr>
          </a:solidFill>
          <a:ln w="9525">
            <a:solidFill>
              <a:srgbClr val="00FF00"/>
            </a:solidFill>
            <a:miter lim="800000"/>
            <a:headEnd/>
            <a:tailEnd/>
          </a:ln>
        </p:spPr>
      </p:pic>
      <p:pic>
        <p:nvPicPr>
          <p:cNvPr id="7" name="~PP32114.WAV">
            <a:hlinkClick r:id="" action="ppaction://media"/>
          </p:cNvPr>
          <p:cNvPicPr>
            <a:picLocks noRot="1" noChangeAspect="1"/>
          </p:cNvPicPr>
          <p:nvPr>
            <a:wavAudioFile r:embed="rId1" name="~PP330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956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4"/>
          <p:cNvSpPr>
            <a:spLocks noGrp="1" noChangeArrowheads="1"/>
          </p:cNvSpPr>
          <p:nvPr>
            <p:ph type="title"/>
          </p:nvPr>
        </p:nvSpPr>
        <p:spPr>
          <a:xfrm>
            <a:off x="1331913" y="1773238"/>
            <a:ext cx="7299325" cy="1871662"/>
          </a:xfrm>
        </p:spPr>
        <p:txBody>
          <a:bodyPr/>
          <a:lstStyle/>
          <a:p>
            <a:pPr marL="685800" indent="-685800" eaLnBrk="1" hangingPunct="1"/>
            <a:r>
              <a:rPr lang="ru-RU" altLang="ru-RU" smtClean="0"/>
              <a:t>39.Что входит в комплект персонального компьютера ?</a:t>
            </a:r>
          </a:p>
        </p:txBody>
      </p:sp>
      <p:sp>
        <p:nvSpPr>
          <p:cNvPr id="43011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3012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3013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6" name="~PP42457.WAV">
            <a:hlinkClick r:id="" action="ppaction://media"/>
          </p:cNvPr>
          <p:cNvPicPr>
            <a:picLocks noRot="1" noChangeAspect="1"/>
          </p:cNvPicPr>
          <p:nvPr>
            <a:wavAudioFile r:embed="rId1" name="~PP417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5303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4"/>
          <p:cNvSpPr>
            <a:spLocks noGrp="1" noChangeArrowheads="1"/>
          </p:cNvSpPr>
          <p:nvPr>
            <p:ph type="title"/>
          </p:nvPr>
        </p:nvSpPr>
        <p:spPr>
          <a:xfrm>
            <a:off x="1979613" y="1341438"/>
            <a:ext cx="6651625" cy="1857375"/>
          </a:xfrm>
        </p:spPr>
        <p:txBody>
          <a:bodyPr/>
          <a:lstStyle/>
          <a:p>
            <a:pPr eaLnBrk="1" hangingPunct="1"/>
            <a:r>
              <a:rPr lang="ru-RU" altLang="ru-RU" smtClean="0"/>
              <a:t>40.Что входит в состав системного блока ? </a:t>
            </a:r>
          </a:p>
        </p:txBody>
      </p:sp>
      <p:sp>
        <p:nvSpPr>
          <p:cNvPr id="44035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4036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4037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6" name="~PP22457.WAV">
            <a:hlinkClick r:id="" action="ppaction://media"/>
          </p:cNvPr>
          <p:cNvPicPr>
            <a:picLocks noRot="1" noChangeAspect="1"/>
          </p:cNvPicPr>
          <p:nvPr>
            <a:wavAudioFile r:embed="rId1" name="~PP2062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5669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4"/>
          <p:cNvSpPr>
            <a:spLocks noGrp="1" noChangeArrowheads="1"/>
          </p:cNvSpPr>
          <p:nvPr>
            <p:ph type="title"/>
          </p:nvPr>
        </p:nvSpPr>
        <p:spPr>
          <a:xfrm>
            <a:off x="971550" y="1052513"/>
            <a:ext cx="8172450" cy="2663825"/>
          </a:xfrm>
        </p:spPr>
        <p:txBody>
          <a:bodyPr/>
          <a:lstStyle/>
          <a:p>
            <a:pPr marL="685800" indent="-685800" eaLnBrk="1" hangingPunct="1"/>
            <a:r>
              <a:rPr lang="ru-RU" altLang="ru-RU" smtClean="0"/>
              <a:t>41.Адреса памяти или внешних устройств, к  которым обра-щается процессор называется: …</a:t>
            </a:r>
          </a:p>
        </p:txBody>
      </p:sp>
      <p:sp>
        <p:nvSpPr>
          <p:cNvPr id="45059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5060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5061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6" name="~PP22473.WAV">
            <a:hlinkClick r:id="" action="ppaction://media"/>
          </p:cNvPr>
          <p:cNvPicPr>
            <a:picLocks noRot="1" noChangeAspect="1"/>
          </p:cNvPicPr>
          <p:nvPr>
            <a:wavAudioFile r:embed="rId1" name="~PP2653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8707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4"/>
          <p:cNvSpPr>
            <a:spLocks noGrp="1" noChangeArrowheads="1"/>
          </p:cNvSpPr>
          <p:nvPr>
            <p:ph type="title"/>
          </p:nvPr>
        </p:nvSpPr>
        <p:spPr>
          <a:xfrm>
            <a:off x="1619250" y="1557338"/>
            <a:ext cx="7227888" cy="1352550"/>
          </a:xfrm>
        </p:spPr>
        <p:txBody>
          <a:bodyPr/>
          <a:lstStyle/>
          <a:p>
            <a:pPr marL="685800" indent="-685800" eaLnBrk="1" hangingPunct="1"/>
            <a:r>
              <a:rPr lang="ru-RU" altLang="ru-RU" sz="3200" smtClean="0"/>
              <a:t>42.Для долговременного хранения информации служит : …</a:t>
            </a:r>
          </a:p>
        </p:txBody>
      </p:sp>
      <p:sp>
        <p:nvSpPr>
          <p:cNvPr id="46083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6084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6085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6" name="~PP92473.WAV">
            <a:hlinkClick r:id="" action="ppaction://media"/>
          </p:cNvPr>
          <p:cNvPicPr>
            <a:picLocks noRot="1" noChangeAspect="1"/>
          </p:cNvPicPr>
          <p:nvPr>
            <a:wavAudioFile r:embed="rId1" name="~PP904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636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4"/>
          <p:cNvSpPr>
            <a:spLocks noGrp="1" noChangeArrowheads="1"/>
          </p:cNvSpPr>
          <p:nvPr>
            <p:ph type="title"/>
          </p:nvPr>
        </p:nvSpPr>
        <p:spPr>
          <a:xfrm>
            <a:off x="1403350" y="2205038"/>
            <a:ext cx="7372350" cy="1497012"/>
          </a:xfrm>
        </p:spPr>
        <p:txBody>
          <a:bodyPr/>
          <a:lstStyle/>
          <a:p>
            <a:pPr marL="685800" indent="-685800" eaLnBrk="1" hangingPunct="1"/>
            <a:r>
              <a:rPr lang="ru-RU" altLang="ru-RU" sz="3200" smtClean="0"/>
              <a:t>43.При отключении компьютера от сети информация исчезает : …</a:t>
            </a:r>
          </a:p>
        </p:txBody>
      </p:sp>
      <p:sp>
        <p:nvSpPr>
          <p:cNvPr id="47107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7108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7109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6" name="~PP32489.WAV">
            <a:hlinkClick r:id="" action="ppaction://media"/>
          </p:cNvPr>
          <p:cNvPicPr>
            <a:picLocks noRot="1" noChangeAspect="1"/>
          </p:cNvPicPr>
          <p:nvPr>
            <a:wavAudioFile r:embed="rId1" name="~PP3282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6411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4"/>
          <p:cNvSpPr>
            <a:spLocks noGrp="1" noChangeArrowheads="1"/>
          </p:cNvSpPr>
          <p:nvPr>
            <p:ph type="title"/>
          </p:nvPr>
        </p:nvSpPr>
        <p:spPr>
          <a:xfrm>
            <a:off x="1258888" y="1557338"/>
            <a:ext cx="7156450" cy="1857375"/>
          </a:xfrm>
        </p:spPr>
        <p:txBody>
          <a:bodyPr/>
          <a:lstStyle/>
          <a:p>
            <a:pPr marL="685800" indent="-685800" eaLnBrk="1" hangingPunct="1"/>
            <a:r>
              <a:rPr lang="ru-RU" altLang="ru-RU" smtClean="0"/>
              <a:t>44.Дисковод – это устройство, предназначенное для чего? </a:t>
            </a:r>
          </a:p>
        </p:txBody>
      </p:sp>
      <p:sp>
        <p:nvSpPr>
          <p:cNvPr id="48131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8132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8133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6" name="~PP12489.WAV">
            <a:hlinkClick r:id="" action="ppaction://media"/>
          </p:cNvPr>
          <p:cNvPicPr>
            <a:picLocks noRot="1" noChangeAspect="1"/>
          </p:cNvPicPr>
          <p:nvPr>
            <a:wavAudioFile r:embed="rId1" name="~PP1439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6268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4"/>
          <p:cNvSpPr>
            <a:spLocks noGrp="1" noChangeArrowheads="1"/>
          </p:cNvSpPr>
          <p:nvPr>
            <p:ph type="title"/>
          </p:nvPr>
        </p:nvSpPr>
        <p:spPr>
          <a:xfrm>
            <a:off x="1979613" y="1844675"/>
            <a:ext cx="6723062" cy="1641475"/>
          </a:xfrm>
        </p:spPr>
        <p:txBody>
          <a:bodyPr/>
          <a:lstStyle/>
          <a:p>
            <a:pPr marL="685800" indent="-685800" eaLnBrk="1" hangingPunct="1"/>
            <a:r>
              <a:rPr lang="ru-RU" altLang="ru-RU" smtClean="0"/>
              <a:t>45.Устройством ввода информации является : …</a:t>
            </a:r>
          </a:p>
        </p:txBody>
      </p:sp>
      <p:sp>
        <p:nvSpPr>
          <p:cNvPr id="49155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9156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9157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6" name="~PP22504.WAV">
            <a:hlinkClick r:id="" action="ppaction://media"/>
          </p:cNvPr>
          <p:cNvPicPr>
            <a:picLocks noRot="1" noChangeAspect="1"/>
          </p:cNvPicPr>
          <p:nvPr>
            <a:wavAudioFile r:embed="rId1" name="~PP2772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5354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4"/>
          <p:cNvSpPr>
            <a:spLocks noGrp="1" noChangeArrowheads="1"/>
          </p:cNvSpPr>
          <p:nvPr>
            <p:ph type="title"/>
          </p:nvPr>
        </p:nvSpPr>
        <p:spPr>
          <a:xfrm>
            <a:off x="1979613" y="1052513"/>
            <a:ext cx="6796087" cy="2073275"/>
          </a:xfrm>
        </p:spPr>
        <p:txBody>
          <a:bodyPr/>
          <a:lstStyle/>
          <a:p>
            <a:pPr marL="685800" indent="-685800" eaLnBrk="1" hangingPunct="1"/>
            <a:r>
              <a:rPr lang="ru-RU" altLang="ru-RU" smtClean="0"/>
              <a:t>46.Устройство для подключе-ния компьютера к сети Интернет: …</a:t>
            </a:r>
          </a:p>
        </p:txBody>
      </p:sp>
      <p:sp>
        <p:nvSpPr>
          <p:cNvPr id="50179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0180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0181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6" name="~PP32504.WAV">
            <a:hlinkClick r:id="" action="ppaction://media"/>
          </p:cNvPr>
          <p:cNvPicPr>
            <a:picLocks noRot="1" noChangeAspect="1"/>
          </p:cNvPicPr>
          <p:nvPr>
            <a:wavAudioFile r:embed="rId1" name="~PP352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570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4"/>
          <p:cNvSpPr>
            <a:spLocks noGrp="1" noChangeArrowheads="1"/>
          </p:cNvSpPr>
          <p:nvPr>
            <p:ph type="title"/>
          </p:nvPr>
        </p:nvSpPr>
        <p:spPr>
          <a:xfrm>
            <a:off x="1908175" y="1196975"/>
            <a:ext cx="6794500" cy="1784350"/>
          </a:xfrm>
        </p:spPr>
        <p:txBody>
          <a:bodyPr/>
          <a:lstStyle/>
          <a:p>
            <a:pPr marL="685800" indent="-685800" eaLnBrk="1" hangingPunct="1"/>
            <a:r>
              <a:rPr lang="ru-RU" altLang="ru-RU" smtClean="0"/>
              <a:t>47.Как   называется режим диалога компьютера с пользователем ? </a:t>
            </a:r>
          </a:p>
        </p:txBody>
      </p:sp>
      <p:sp>
        <p:nvSpPr>
          <p:cNvPr id="51203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1204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1205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6" name="~PP32520.WAV">
            <a:hlinkClick r:id="" action="ppaction://media"/>
          </p:cNvPr>
          <p:cNvPicPr>
            <a:picLocks noRot="1" noChangeAspect="1"/>
          </p:cNvPicPr>
          <p:nvPr>
            <a:wavAudioFile r:embed="rId1" name="~PP3526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7183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1557338"/>
            <a:ext cx="8748712" cy="2447925"/>
          </a:xfrm>
        </p:spPr>
        <p:txBody>
          <a:bodyPr/>
          <a:lstStyle/>
          <a:p>
            <a:pPr marL="685800" indent="-685800" eaLnBrk="1" hangingPunct="1"/>
            <a:r>
              <a:rPr lang="ru-RU" altLang="ru-RU" sz="3200" smtClean="0"/>
              <a:t>48.В какой состав входят операционные системы: 1)прикладного программного обеспечения; 2)систем программи-рования; 3) системного программного обеспечения; </a:t>
            </a:r>
          </a:p>
        </p:txBody>
      </p:sp>
      <p:sp>
        <p:nvSpPr>
          <p:cNvPr id="52227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2228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2229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6" name="~PP32520.WAV">
            <a:hlinkClick r:id="" action="ppaction://media"/>
          </p:cNvPr>
          <p:cNvPicPr>
            <a:picLocks noRot="1" noChangeAspect="1"/>
          </p:cNvPicPr>
          <p:nvPr>
            <a:wavAudioFile r:embed="rId1" name="~PP3179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1597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title"/>
          </p:nvPr>
        </p:nvSpPr>
        <p:spPr>
          <a:xfrm>
            <a:off x="1835150" y="2420938"/>
            <a:ext cx="6867525" cy="1065212"/>
          </a:xfrm>
        </p:spPr>
        <p:txBody>
          <a:bodyPr/>
          <a:lstStyle/>
          <a:p>
            <a:pPr marL="685800" indent="-685800" eaLnBrk="1" hangingPunct="1"/>
            <a:r>
              <a:rPr lang="ru-RU" altLang="ru-RU" smtClean="0"/>
              <a:t>4.Драйвер – это: …</a:t>
            </a:r>
          </a:p>
        </p:txBody>
      </p:sp>
      <p:sp>
        <p:nvSpPr>
          <p:cNvPr id="7171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7172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7173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6" name="~PP22114.WAV">
            <a:hlinkClick r:id="" action="ppaction://media"/>
          </p:cNvPr>
          <p:cNvPicPr>
            <a:picLocks noRot="1" noChangeAspect="1"/>
          </p:cNvPicPr>
          <p:nvPr>
            <a:wavAudioFile r:embed="rId1" name="~PP2644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8168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4"/>
          <p:cNvSpPr>
            <a:spLocks noGrp="1" noChangeArrowheads="1"/>
          </p:cNvSpPr>
          <p:nvPr>
            <p:ph type="title"/>
          </p:nvPr>
        </p:nvSpPr>
        <p:spPr>
          <a:xfrm>
            <a:off x="1331913" y="2420938"/>
            <a:ext cx="7812087" cy="1295400"/>
          </a:xfrm>
        </p:spPr>
        <p:txBody>
          <a:bodyPr/>
          <a:lstStyle/>
          <a:p>
            <a:pPr marL="685800" indent="-685800" eaLnBrk="1" hangingPunct="1"/>
            <a:r>
              <a:rPr lang="ru-RU" altLang="ru-RU" smtClean="0"/>
              <a:t>49.Операционная система – это: …</a:t>
            </a:r>
          </a:p>
        </p:txBody>
      </p:sp>
      <p:sp>
        <p:nvSpPr>
          <p:cNvPr id="53251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3252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3253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6" name="~PP42536.WAV">
            <a:hlinkClick r:id="" action="ppaction://media"/>
          </p:cNvPr>
          <p:cNvPicPr>
            <a:picLocks noRot="1" noChangeAspect="1"/>
          </p:cNvPicPr>
          <p:nvPr>
            <a:wavAudioFile r:embed="rId1" name="~PP4059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4856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4"/>
          <p:cNvSpPr>
            <a:spLocks noGrp="1" noChangeArrowheads="1"/>
          </p:cNvSpPr>
          <p:nvPr>
            <p:ph type="title"/>
          </p:nvPr>
        </p:nvSpPr>
        <p:spPr>
          <a:xfrm>
            <a:off x="1619250" y="2276475"/>
            <a:ext cx="7524750" cy="1065213"/>
          </a:xfrm>
        </p:spPr>
        <p:txBody>
          <a:bodyPr/>
          <a:lstStyle/>
          <a:p>
            <a:pPr marL="685800" indent="-685800" eaLnBrk="1" hangingPunct="1"/>
            <a:r>
              <a:rPr lang="ru-RU" altLang="ru-RU" smtClean="0"/>
              <a:t>50.Что называется архиватором</a:t>
            </a:r>
            <a:r>
              <a:rPr lang="ru-RU" altLang="ru-RU" b="1" smtClean="0"/>
              <a:t>?</a:t>
            </a:r>
            <a:r>
              <a:rPr lang="ru-RU" altLang="ru-RU" smtClean="0"/>
              <a:t> </a:t>
            </a:r>
          </a:p>
        </p:txBody>
      </p:sp>
      <p:sp>
        <p:nvSpPr>
          <p:cNvPr id="54275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4276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4277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6" name="~PP52536.WAV">
            <a:hlinkClick r:id="" action="ppaction://media"/>
          </p:cNvPr>
          <p:cNvPicPr>
            <a:picLocks noRot="1" noChangeAspect="1"/>
          </p:cNvPicPr>
          <p:nvPr>
            <a:wavAudioFile r:embed="rId1" name="~PP547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4602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4"/>
          <p:cNvSpPr>
            <a:spLocks noGrp="1" noChangeArrowheads="1"/>
          </p:cNvSpPr>
          <p:nvPr>
            <p:ph type="title"/>
          </p:nvPr>
        </p:nvSpPr>
        <p:spPr>
          <a:xfrm>
            <a:off x="1187450" y="1052513"/>
            <a:ext cx="7588250" cy="2808287"/>
          </a:xfrm>
        </p:spPr>
        <p:txBody>
          <a:bodyPr/>
          <a:lstStyle/>
          <a:p>
            <a:pPr marL="685800" indent="-685800" eaLnBrk="1" hangingPunct="1"/>
            <a:r>
              <a:rPr lang="ru-RU" altLang="ru-RU" smtClean="0"/>
              <a:t>51.Для чего предназначены системы программирования ? Кто с ними работает? </a:t>
            </a:r>
          </a:p>
        </p:txBody>
      </p:sp>
      <p:sp>
        <p:nvSpPr>
          <p:cNvPr id="55299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5300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5301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6" name="~PP22551.WAV">
            <a:hlinkClick r:id="" action="ppaction://media"/>
          </p:cNvPr>
          <p:cNvPicPr>
            <a:picLocks noRot="1" noChangeAspect="1"/>
          </p:cNvPicPr>
          <p:nvPr>
            <a:wavAudioFile r:embed="rId1" name="~PP233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7823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/>
          </p:nvPr>
        </p:nvSpPr>
        <p:spPr>
          <a:xfrm>
            <a:off x="1403350" y="1412875"/>
            <a:ext cx="7561263" cy="2663825"/>
          </a:xfrm>
        </p:spPr>
        <p:txBody>
          <a:bodyPr/>
          <a:lstStyle/>
          <a:p>
            <a:pPr marL="685800" indent="-685800" eaLnBrk="1" hangingPunct="1"/>
            <a:r>
              <a:rPr lang="ru-RU" altLang="ru-RU" b="1" smtClean="0"/>
              <a:t>5.Во время работы компьютера в оперативной памяти постоянно находится:</a:t>
            </a:r>
            <a:r>
              <a:rPr lang="ru-RU" altLang="ru-RU" smtClean="0"/>
              <a:t> </a:t>
            </a:r>
            <a:r>
              <a:rPr lang="ru-RU" altLang="ru-RU" b="1" smtClean="0"/>
              <a:t>…</a:t>
            </a:r>
          </a:p>
        </p:txBody>
      </p:sp>
      <p:sp>
        <p:nvSpPr>
          <p:cNvPr id="8195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196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197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6" name="~PP12129.WAV">
            <a:hlinkClick r:id="" action="ppaction://media"/>
          </p:cNvPr>
          <p:cNvPicPr>
            <a:picLocks noRot="1" noChangeAspect="1"/>
          </p:cNvPicPr>
          <p:nvPr>
            <a:wavAudioFile r:embed="rId1" name="~PP1550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701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Grp="1" noChangeArrowheads="1"/>
          </p:cNvSpPr>
          <p:nvPr>
            <p:ph type="title"/>
          </p:nvPr>
        </p:nvSpPr>
        <p:spPr>
          <a:xfrm>
            <a:off x="1187450" y="1916113"/>
            <a:ext cx="7581900" cy="1800225"/>
          </a:xfrm>
        </p:spPr>
        <p:txBody>
          <a:bodyPr/>
          <a:lstStyle/>
          <a:p>
            <a:pPr eaLnBrk="1" hangingPunct="1"/>
            <a:r>
              <a:rPr lang="ru-RU" altLang="ru-RU" smtClean="0"/>
              <a:t>6.Внешний носитель , сохраняю-щий информацию, называется: … </a:t>
            </a:r>
          </a:p>
        </p:txBody>
      </p:sp>
      <p:sp>
        <p:nvSpPr>
          <p:cNvPr id="9219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220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221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6" name="~PP32129.WAV">
            <a:hlinkClick r:id="" action="ppaction://media"/>
          </p:cNvPr>
          <p:cNvPicPr>
            <a:picLocks noRot="1" noChangeAspect="1"/>
          </p:cNvPicPr>
          <p:nvPr>
            <a:wavAudioFile r:embed="rId1" name="~PP3351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5821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Grp="1" noChangeArrowheads="1"/>
          </p:cNvSpPr>
          <p:nvPr>
            <p:ph type="title"/>
          </p:nvPr>
        </p:nvSpPr>
        <p:spPr>
          <a:xfrm>
            <a:off x="250825" y="3141663"/>
            <a:ext cx="8229600" cy="1728787"/>
          </a:xfrm>
        </p:spPr>
        <p:txBody>
          <a:bodyPr/>
          <a:lstStyle/>
          <a:p>
            <a:pPr marL="685800" indent="-685800" eaLnBrk="1" hangingPunct="1"/>
            <a:r>
              <a:rPr lang="ru-RU" altLang="ru-RU" sz="3200" b="1" smtClean="0"/>
              <a:t>7. Компьютер, является универсальным автоматическим устройством для работы с </a:t>
            </a:r>
            <a:r>
              <a:rPr lang="ru-RU" altLang="ru-RU" sz="3200" b="1" u="sng" smtClean="0"/>
              <a:t>…..</a:t>
            </a:r>
          </a:p>
        </p:txBody>
      </p:sp>
      <p:sp>
        <p:nvSpPr>
          <p:cNvPr id="10243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0244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0245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10246" name="Picture 8" descr="comp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0" y="-171450"/>
            <a:ext cx="3714750" cy="37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~PP12145.WAV">
            <a:hlinkClick r:id="" action="ppaction://media"/>
          </p:cNvPr>
          <p:cNvPicPr>
            <a:picLocks noRot="1" noChangeAspect="1"/>
          </p:cNvPicPr>
          <p:nvPr>
            <a:wavAudioFile r:embed="rId1" name="~PP1820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6573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Grp="1" noChangeArrowheads="1"/>
          </p:cNvSpPr>
          <p:nvPr>
            <p:ph type="title"/>
          </p:nvPr>
        </p:nvSpPr>
        <p:spPr>
          <a:xfrm>
            <a:off x="1116013" y="692150"/>
            <a:ext cx="7596187" cy="1800225"/>
          </a:xfrm>
        </p:spPr>
        <p:txBody>
          <a:bodyPr/>
          <a:lstStyle/>
          <a:p>
            <a:pPr marL="685800" indent="-685800" eaLnBrk="1" hangingPunct="1"/>
            <a:r>
              <a:rPr lang="ru-RU" altLang="ru-RU" smtClean="0"/>
              <a:t>8.Компьютер дублирует основные информационные функции </a:t>
            </a:r>
            <a:r>
              <a:rPr lang="ru-RU" altLang="ru-RU" b="1" u="sng" smtClean="0"/>
              <a:t>….</a:t>
            </a:r>
          </a:p>
        </p:txBody>
      </p:sp>
      <p:sp>
        <p:nvSpPr>
          <p:cNvPr id="11267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248400"/>
            <a:ext cx="838200" cy="609600"/>
          </a:xfrm>
          <a:prstGeom prst="actionButtonForwardNext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268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762000" cy="609600"/>
          </a:xfrm>
          <a:prstGeom prst="actionButtonBeginning">
            <a:avLst/>
          </a:prstGeom>
          <a:solidFill>
            <a:srgbClr val="00FF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269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81800" y="6237288"/>
            <a:ext cx="720725" cy="620712"/>
          </a:xfrm>
          <a:prstGeom prst="actionButtonBackPrevious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11270" name="Picture 8" descr="c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3068638"/>
            <a:ext cx="4392613" cy="292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~PP32145.WAV">
            <a:hlinkClick r:id="" action="ppaction://media"/>
          </p:cNvPr>
          <p:cNvPicPr>
            <a:picLocks noRot="1" noChangeAspect="1"/>
          </p:cNvPicPr>
          <p:nvPr>
            <a:wavAudioFile r:embed="rId1" name="~PP3028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5222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Employee Orientation">
  <a:themeElements>
    <a:clrScheme name="Employee Orientation 1">
      <a:dk1>
        <a:srgbClr val="000000"/>
      </a:dk1>
      <a:lt1>
        <a:srgbClr val="0099CC"/>
      </a:lt1>
      <a:dk2>
        <a:srgbClr val="FFFFFF"/>
      </a:dk2>
      <a:lt2>
        <a:srgbClr val="868686"/>
      </a:lt2>
      <a:accent1>
        <a:srgbClr val="00FFCC"/>
      </a:accent1>
      <a:accent2>
        <a:srgbClr val="969696"/>
      </a:accent2>
      <a:accent3>
        <a:srgbClr val="AACAE2"/>
      </a:accent3>
      <a:accent4>
        <a:srgbClr val="000000"/>
      </a:accent4>
      <a:accent5>
        <a:srgbClr val="AAFFE2"/>
      </a:accent5>
      <a:accent6>
        <a:srgbClr val="878787"/>
      </a:accent6>
      <a:hlink>
        <a:srgbClr val="00FFCC"/>
      </a:hlink>
      <a:folHlink>
        <a:srgbClr val="99CCFF"/>
      </a:folHlink>
    </a:clrScheme>
    <a:fontScheme name="Employee Orientation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Employee Orientation 1">
        <a:dk1>
          <a:srgbClr val="000000"/>
        </a:dk1>
        <a:lt1>
          <a:srgbClr val="0099CC"/>
        </a:lt1>
        <a:dk2>
          <a:srgbClr val="FFFFFF"/>
        </a:dk2>
        <a:lt2>
          <a:srgbClr val="868686"/>
        </a:lt2>
        <a:accent1>
          <a:srgbClr val="00FFCC"/>
        </a:accent1>
        <a:accent2>
          <a:srgbClr val="969696"/>
        </a:accent2>
        <a:accent3>
          <a:srgbClr val="AACAE2"/>
        </a:accent3>
        <a:accent4>
          <a:srgbClr val="000000"/>
        </a:accent4>
        <a:accent5>
          <a:srgbClr val="AAFFE2"/>
        </a:accent5>
        <a:accent6>
          <a:srgbClr val="878787"/>
        </a:accent6>
        <a:hlink>
          <a:srgbClr val="00FFCC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mployee Orientation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mployee Orientation 3">
        <a:dk1>
          <a:srgbClr val="5F5F5F"/>
        </a:dk1>
        <a:lt1>
          <a:srgbClr val="FFFFFF"/>
        </a:lt1>
        <a:dk2>
          <a:srgbClr val="5F5F5F"/>
        </a:dk2>
        <a:lt2>
          <a:srgbClr val="808080"/>
        </a:lt2>
        <a:accent1>
          <a:srgbClr val="969696"/>
        </a:accent1>
        <a:accent2>
          <a:srgbClr val="000000"/>
        </a:accent2>
        <a:accent3>
          <a:srgbClr val="FFFFFF"/>
        </a:accent3>
        <a:accent4>
          <a:srgbClr val="505050"/>
        </a:accent4>
        <a:accent5>
          <a:srgbClr val="C9C9C9"/>
        </a:accent5>
        <a:accent6>
          <a:srgbClr val="000000"/>
        </a:accent6>
        <a:hlink>
          <a:srgbClr val="7777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Employee Orientation</Template>
  <TotalTime>170</TotalTime>
  <Words>444</Words>
  <Application>Microsoft Office PowerPoint</Application>
  <PresentationFormat>Экран (4:3)</PresentationFormat>
  <Paragraphs>52</Paragraphs>
  <Slides>52</Slides>
  <Notes>0</Notes>
  <HiddenSlides>0</HiddenSlides>
  <MMClips>52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6" baseType="lpstr">
      <vt:lpstr>Arial</vt:lpstr>
      <vt:lpstr>Times New Roman</vt:lpstr>
      <vt:lpstr>Wingdings</vt:lpstr>
      <vt:lpstr>Employee Orientation</vt:lpstr>
      <vt:lpstr>АРХИТЕКТУРА  КОМПЬЮТЕРА</vt:lpstr>
      <vt:lpstr>1.Перед отключением компьютера информацию можно сохранить : … </vt:lpstr>
      <vt:lpstr>2.Электронный блок, управляющий работой внешнего устройства, называется: … </vt:lpstr>
      <vt:lpstr>3.Наименьшая адресуемая часть памяти компьютера: … </vt:lpstr>
      <vt:lpstr>4.Драйвер – это: …</vt:lpstr>
      <vt:lpstr>5.Во время работы компьютера в оперативной памяти постоянно находится: …</vt:lpstr>
      <vt:lpstr>6.Внешний носитель , сохраняю-щий информацию, называется: … </vt:lpstr>
      <vt:lpstr>7. Компьютер, является универсальным автоматическим устройством для работы с …..</vt:lpstr>
      <vt:lpstr>8.Компьютер дублирует основные информационные функции ….</vt:lpstr>
      <vt:lpstr>9.Информацию обрабатываемую программным путем называют …</vt:lpstr>
      <vt:lpstr>10.Для представления информации в памяти компьютера исполь-зуется …</vt:lpstr>
      <vt:lpstr>11.Для хранения одного байта информации необходимо использовать …</vt:lpstr>
      <vt:lpstr>12.Преобразователем  информации в компьютере  в соответ-ствующие сигналы выступает …</vt:lpstr>
      <vt:lpstr>13.Информация ,передаваемая по магистрали, сопровождается …</vt:lpstr>
      <vt:lpstr>14.Одним из видов системной информации являются …</vt:lpstr>
      <vt:lpstr>15.Процесс коммуникации между пользователем и компьютером называют… </vt:lpstr>
      <vt:lpstr>16.Тип информации хранящейся в файле можно определить по …</vt:lpstr>
      <vt:lpstr>17.Какие функции имеется у ОС Windows ?</vt:lpstr>
      <vt:lpstr>18.Как называется значок объекта в Windows ? </vt:lpstr>
      <vt:lpstr>19.Какая строка отображает имя раскрытого объекта? </vt:lpstr>
      <vt:lpstr>20.Какой элемент окна служит для просмотра объектов, которые не поместились в окне ?</vt:lpstr>
      <vt:lpstr>21.Какие программы входят в стандартный набор системы ?</vt:lpstr>
      <vt:lpstr>22.Cовокупность средств и правил взаимодействия пользователя с компьютером называют …</vt:lpstr>
      <vt:lpstr>23.В прикладное ПО входят: </vt:lpstr>
      <vt:lpstr>24.Какая программа используется для обработки текстовой информации? </vt:lpstr>
      <vt:lpstr>25.Компьютеры какого поколения стали персональными ? </vt:lpstr>
      <vt:lpstr>26.Устройство, выполняющее все арифметические и логические операции и управляющие другим устройствами компьютера, называется: </vt:lpstr>
      <vt:lpstr>27.К внешней памяти компьютера относятся устройства: …</vt:lpstr>
      <vt:lpstr>28.Многопроводная линия для информационного обмена между устройствами компьютера называется: …</vt:lpstr>
      <vt:lpstr>29.У лазерного принтера по сравнению со струйным: …</vt:lpstr>
      <vt:lpstr>30.Компьютер - это  что? – </vt:lpstr>
      <vt:lpstr>31.Скорость работы компь-ютера зависит от чего? </vt:lpstr>
      <vt:lpstr>32.Основными характерис-тиками процессора являются что? </vt:lpstr>
      <vt:lpstr>33.Как называется процессор с регистром в 1 байт ?</vt:lpstr>
      <vt:lpstr>34.Как называется процессор с регистром в 2 байта ? </vt:lpstr>
      <vt:lpstr>35.Как называется процессор с регистром в 4 байта ? </vt:lpstr>
      <vt:lpstr>36.Если разрядность процес-сора равна 64  , то его регистр имеет какой размер? </vt:lpstr>
      <vt:lpstr>37.Тактовая частота процес-сора – это: …</vt:lpstr>
      <vt:lpstr>38.Какие основные компоненты входят в общую функциональную схему работы компьютера ? </vt:lpstr>
      <vt:lpstr>39.Что входит в комплект персонального компьютера ?</vt:lpstr>
      <vt:lpstr>40.Что входит в состав системного блока ? </vt:lpstr>
      <vt:lpstr>41.Адреса памяти или внешних устройств, к  которым обра-щается процессор называется: …</vt:lpstr>
      <vt:lpstr>42.Для долговременного хранения информации служит : …</vt:lpstr>
      <vt:lpstr>43.При отключении компьютера от сети информация исчезает : …</vt:lpstr>
      <vt:lpstr>44.Дисковод – это устройство, предназначенное для чего? </vt:lpstr>
      <vt:lpstr>45.Устройством ввода информации является : …</vt:lpstr>
      <vt:lpstr>46.Устройство для подключе-ния компьютера к сети Интернет: …</vt:lpstr>
      <vt:lpstr>47.Как   называется режим диалога компьютера с пользователем ? </vt:lpstr>
      <vt:lpstr>48.В какой состав входят операционные системы: 1)прикладного программного обеспечения; 2)систем программи-рования; 3) системного программного обеспечения; </vt:lpstr>
      <vt:lpstr>49.Операционная система – это: …</vt:lpstr>
      <vt:lpstr>50.Что называется архиватором? </vt:lpstr>
      <vt:lpstr>51.Для чего предназначены системы программирования ? Кто с ними работает? </vt:lpstr>
    </vt:vector>
  </TitlesOfParts>
  <Company>SHALI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АРХИТЕКТУРА  КОМПЬЮТЕРА</dc:title>
  <dc:creator>ZIFA Шали СОШ</dc:creator>
  <cp:lastModifiedBy>home</cp:lastModifiedBy>
  <cp:revision>11</cp:revision>
  <dcterms:created xsi:type="dcterms:W3CDTF">2007-02-12T19:33:44Z</dcterms:created>
  <dcterms:modified xsi:type="dcterms:W3CDTF">2017-09-03T20:11:19Z</dcterms:modified>
</cp:coreProperties>
</file>