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92" r:id="rId2"/>
    <p:sldId id="293" r:id="rId3"/>
    <p:sldId id="257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5" r:id="rId15"/>
    <p:sldId id="276" r:id="rId16"/>
    <p:sldId id="277" r:id="rId17"/>
    <p:sldId id="278" r:id="rId18"/>
    <p:sldId id="280" r:id="rId19"/>
    <p:sldId id="289" r:id="rId20"/>
    <p:sldId id="281" r:id="rId21"/>
    <p:sldId id="282" r:id="rId22"/>
    <p:sldId id="284" r:id="rId23"/>
    <p:sldId id="285" r:id="rId24"/>
    <p:sldId id="286" r:id="rId25"/>
    <p:sldId id="287" r:id="rId26"/>
    <p:sldId id="283" r:id="rId27"/>
    <p:sldId id="288" r:id="rId28"/>
    <p:sldId id="290" r:id="rId29"/>
    <p:sldId id="29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0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79895D-42FE-4F26-ACC6-1F5F825D6A2B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FA227-37BB-4F72-A5FA-705D0403A4F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32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A227-37BB-4F72-A5FA-705D0403A4F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FA227-37BB-4F72-A5FA-705D0403A4F7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9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" Target="slide9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slide" Target="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math-ege.sdamgia.ru/?redir=1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hyperlink" Target="https://ege.sdamgia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hyperlink" Target="http://belg.gks.ru/wps/wcm/connect/rosstat_ts/adg/ru/statistics/population/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0" Type="http://schemas.openxmlformats.org/officeDocument/2006/relationships/slide" Target="slide17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404663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dirty="0">
                <a:ln w="18000">
                  <a:solidFill>
                    <a:srgbClr val="A5644E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Тема: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691680" y="1772816"/>
            <a:ext cx="56886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800" b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«Показательная и логарифмическая функция»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939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>
            <a:hlinkClick r:id="rId2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57290" y="1214422"/>
            <a:ext cx="69733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Вычислить: </a:t>
            </a:r>
            <a:r>
              <a:rPr lang="en-US" sz="4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2lg(5lg100)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071810"/>
            <a:ext cx="3660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Правильный ответ: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2786058"/>
            <a:ext cx="928694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>
            <a:hlinkClick r:id="rId3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285728"/>
            <a:ext cx="39937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 больше:</a:t>
            </a:r>
            <a:endParaRPr lang="en-US" sz="4800" i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3071810"/>
            <a:ext cx="3660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Правильный ответ: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71472" y="1214422"/>
          <a:ext cx="25908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Формула" r:id="rId4" imgW="558720" imgH="228600" progId="Equation.3">
                  <p:embed/>
                </p:oleObj>
              </mc:Choice>
              <mc:Fallback>
                <p:oleObj name="Формула" r:id="rId4" imgW="55872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214422"/>
                        <a:ext cx="2590800" cy="1060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643438" y="1142984"/>
          <a:ext cx="2819400" cy="117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Формула" r:id="rId6" imgW="545760" imgH="228600" progId="Equation.3">
                  <p:embed/>
                </p:oleObj>
              </mc:Choice>
              <mc:Fallback>
                <p:oleObj name="Формула" r:id="rId6" imgW="545760" imgH="2286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142984"/>
                        <a:ext cx="2819400" cy="1179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86116" y="1357298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или</a:t>
            </a: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4500562" y="2928934"/>
          <a:ext cx="2590800" cy="106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Формула" r:id="rId8" imgW="558720" imgH="228600" progId="Equation.3">
                  <p:embed/>
                </p:oleObj>
              </mc:Choice>
              <mc:Fallback>
                <p:oleObj name="Формула" r:id="rId8" imgW="558720" imgH="2286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2" y="2928934"/>
                        <a:ext cx="2590800" cy="1060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>
            <a:hlinkClick r:id="rId3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500042"/>
            <a:ext cx="619060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Решить уравнение:</a:t>
            </a:r>
            <a:endParaRPr lang="en-US" sz="4800" i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143380"/>
            <a:ext cx="3660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Правильный ответ: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9190" y="3857628"/>
            <a:ext cx="928694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857224" y="1928802"/>
          <a:ext cx="65532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Формула" r:id="rId4" imgW="1358640" imgH="228600" progId="Equation.3">
                  <p:embed/>
                </p:oleObj>
              </mc:Choice>
              <mc:Fallback>
                <p:oleObj name="Формула" r:id="rId4" imgW="1358640" imgH="228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1928802"/>
                        <a:ext cx="6553200" cy="1101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>
            <a:hlinkClick r:id="rId3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42852"/>
            <a:ext cx="75009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solidFill>
                  <a:schemeClr val="accent6">
                    <a:lumMod val="50000"/>
                  </a:schemeClr>
                </a:solidFill>
              </a:rPr>
              <a:t>Какое из выражений имеет смысл?</a:t>
            </a:r>
          </a:p>
          <a:p>
            <a:pPr algn="ctr"/>
            <a:endParaRPr lang="en-US" sz="4800" i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500570"/>
            <a:ext cx="3660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Правильный ответ: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57620" y="2285992"/>
            <a:ext cx="957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или</a:t>
            </a:r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642910" y="2285992"/>
          <a:ext cx="2928958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Формула" r:id="rId4" imgW="888840" imgH="241200" progId="Equation.3">
                  <p:embed/>
                </p:oleObj>
              </mc:Choice>
              <mc:Fallback>
                <p:oleObj name="Формула" r:id="rId4" imgW="888840" imgH="2412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285992"/>
                        <a:ext cx="2928958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5286380" y="2214554"/>
          <a:ext cx="2786082" cy="9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Формула" r:id="rId6" imgW="634680" imgH="253800" progId="Equation.3">
                  <p:embed/>
                </p:oleObj>
              </mc:Choice>
              <mc:Fallback>
                <p:oleObj name="Формула" r:id="rId6" imgW="634680" imgH="25380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80" y="2214554"/>
                        <a:ext cx="2786082" cy="9286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4357686" y="4286256"/>
          <a:ext cx="2928937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Формула" r:id="rId8" imgW="888840" imgH="241200" progId="Equation.3">
                  <p:embed/>
                </p:oleObj>
              </mc:Choice>
              <mc:Fallback>
                <p:oleObj name="Формула" r:id="rId8" imgW="888840" imgH="2412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6" y="4286256"/>
                        <a:ext cx="2928937" cy="857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44" y="2071678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90500" algn="l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Логарифмом числа   </a:t>
            </a:r>
            <a:r>
              <a:rPr lang="ru-RU" sz="32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 ……………   а  </a:t>
            </a:r>
          </a:p>
          <a:p>
            <a:pPr indent="190500" algn="l"/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называется …………….. степени, в которую</a:t>
            </a:r>
          </a:p>
          <a:p>
            <a:pPr indent="190500" algn="l"/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нужно……………. основание   а,    чтобы </a:t>
            </a:r>
          </a:p>
          <a:p>
            <a:pPr indent="190500" algn="l"/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получить    число   </a:t>
            </a:r>
            <a:r>
              <a:rPr lang="ru-RU" sz="32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190500" algn="l" eaLnBrk="0" hangingPunct="0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90500" algn="l" eaLnBrk="0" hangingPunct="0"/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572132" y="2071678"/>
            <a:ext cx="252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основанию</a:t>
            </a:r>
            <a:r>
              <a:rPr lang="ru-RU" sz="3200" b="1" dirty="0"/>
              <a:t>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928926" y="2571744"/>
            <a:ext cx="2286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показатель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71670" y="3071810"/>
            <a:ext cx="2071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возвести</a:t>
            </a:r>
          </a:p>
        </p:txBody>
      </p:sp>
      <p:sp>
        <p:nvSpPr>
          <p:cNvPr id="24586" name="WordArt 10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657350" y="260350"/>
            <a:ext cx="5829300" cy="8651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Стрелка влево 10">
            <a:hlinkClick r:id="rId2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00166" y="642918"/>
            <a:ext cx="6307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Продолжите предложение…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6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2928934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90500" algn="l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  и  число, стоящее под  знаком</a:t>
            </a:r>
          </a:p>
          <a:p>
            <a:pPr indent="190500" algn="l" eaLnBrk="0" hangingPunct="0"/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логарифма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должны 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быть………………………….,</a:t>
            </a:r>
          </a:p>
          <a:p>
            <a:pPr indent="190500" algn="l" eaLnBrk="0" hangingPunct="0"/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основание еще и……………….</a:t>
            </a:r>
          </a:p>
          <a:p>
            <a:pPr indent="190500" algn="l" eaLnBrk="0" hangingPunct="0"/>
            <a:endParaRPr lang="ru-RU" sz="3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190500" algn="l" eaLnBrk="0" hangingPunct="0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90500" algn="l" eaLnBrk="0" hangingPunct="0"/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72066" y="3357562"/>
            <a:ext cx="3632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положительными</a:t>
            </a:r>
          </a:p>
        </p:txBody>
      </p:sp>
      <p:sp>
        <p:nvSpPr>
          <p:cNvPr id="24586" name="WordArt 10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657350" y="260350"/>
            <a:ext cx="5829300" cy="8651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Стрелка влево 10">
            <a:hlinkClick r:id="rId2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643042" y="1500174"/>
            <a:ext cx="6307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Продолжите предложение…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868" y="3929066"/>
            <a:ext cx="651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 1</a:t>
            </a:r>
            <a:endParaRPr lang="ru-RU" sz="28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6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1928802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190500" algn="l"/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  а =….., то  такой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indent="190500" algn="l"/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логарифм называется  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десятичным  и </a:t>
            </a:r>
            <a:endParaRPr lang="ru-RU" sz="3200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190500" algn="l"/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обозначается </a:t>
            </a:r>
            <a:r>
              <a:rPr lang="en-US" sz="3200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90500" algn="l" eaLnBrk="0" hangingPunct="0"/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90500" algn="l" eaLnBrk="0" hangingPunct="0"/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857752" y="1928802"/>
            <a:ext cx="595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4586" name="WordArt 10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657350" y="260350"/>
            <a:ext cx="5829300" cy="8651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1" name="Стрелка влево 10">
            <a:hlinkClick r:id="rId2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571604" y="1357298"/>
            <a:ext cx="63078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Продолжите предложение…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571876"/>
            <a:ext cx="70009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 основание  а =….., то  такой       </a:t>
            </a:r>
          </a:p>
          <a:p>
            <a:pPr indent="190500"/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логарифм называется  натуральным  и обозначается </a:t>
            </a:r>
            <a:r>
              <a:rPr lang="en-US" sz="3200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ln</a:t>
            </a:r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57752" y="3500438"/>
            <a:ext cx="595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6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6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4" name="Object 7"/>
          <p:cNvGraphicFramePr>
            <a:graphicFrameLocks noChangeAspect="1"/>
          </p:cNvGraphicFramePr>
          <p:nvPr/>
        </p:nvGraphicFramePr>
        <p:xfrm>
          <a:off x="468313" y="765175"/>
          <a:ext cx="4008437" cy="560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Формула" r:id="rId3" imgW="1358640" imgH="2158920" progId="Equation.3">
                  <p:embed/>
                </p:oleObj>
              </mc:Choice>
              <mc:Fallback>
                <p:oleObj name="Формула" r:id="rId3" imgW="1358640" imgH="215892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765175"/>
                        <a:ext cx="4008437" cy="5603875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F81BD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EEECE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5"/>
          <p:cNvGraphicFramePr>
            <a:graphicFrameLocks noChangeAspect="1"/>
          </p:cNvGraphicFramePr>
          <p:nvPr/>
        </p:nvGraphicFramePr>
        <p:xfrm>
          <a:off x="5364163" y="908050"/>
          <a:ext cx="3214687" cy="550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Формула" r:id="rId5" imgW="965160" imgH="2374560" progId="Equation.3">
                  <p:embed/>
                </p:oleObj>
              </mc:Choice>
              <mc:Fallback>
                <p:oleObj name="Формула" r:id="rId5" imgW="965160" imgH="237456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908050"/>
                        <a:ext cx="3214687" cy="5500688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4F81BD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EEECE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Прямая со стрелкой 20"/>
          <p:cNvCxnSpPr/>
          <p:nvPr/>
        </p:nvCxnSpPr>
        <p:spPr>
          <a:xfrm>
            <a:off x="2643188" y="1143000"/>
            <a:ext cx="2714625" cy="207168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2857500" y="1928813"/>
            <a:ext cx="2428875" cy="192881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3786188" y="1285875"/>
            <a:ext cx="1571625" cy="121443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286250" y="3714750"/>
            <a:ext cx="1285875" cy="78581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2714625" y="2643188"/>
            <a:ext cx="3429000" cy="157162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857500" y="5000625"/>
            <a:ext cx="2643188" cy="71437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2143125" y="2357438"/>
            <a:ext cx="4000500" cy="342900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928794" y="142852"/>
            <a:ext cx="5715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Установите соответствие </a:t>
            </a:r>
            <a:endParaRPr lang="ru-RU" sz="3600" dirty="0"/>
          </a:p>
        </p:txBody>
      </p:sp>
      <p:sp>
        <p:nvSpPr>
          <p:cNvPr id="13" name="Стрелка влево 12">
            <a:hlinkClick r:id="rId7" action="ppaction://hlinksldjump"/>
          </p:cNvPr>
          <p:cNvSpPr/>
          <p:nvPr/>
        </p:nvSpPr>
        <p:spPr>
          <a:xfrm>
            <a:off x="357158" y="6143644"/>
            <a:ext cx="1000132" cy="4286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3"/>
          <a:srcRect l="33542" t="24261" r="46957" b="20775"/>
          <a:stretch>
            <a:fillRect/>
          </a:stretch>
        </p:blipFill>
        <p:spPr bwMode="auto">
          <a:xfrm>
            <a:off x="714348" y="1571612"/>
            <a:ext cx="2857520" cy="4540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928662" y="642918"/>
            <a:ext cx="2371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Вариант 1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642918"/>
            <a:ext cx="2371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Вариант 2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4"/>
          <a:srcRect l="33795" t="36565" r="42433" b="5263"/>
          <a:stretch>
            <a:fillRect/>
          </a:stretch>
        </p:blipFill>
        <p:spPr bwMode="auto">
          <a:xfrm>
            <a:off x="5072066" y="1571612"/>
            <a:ext cx="3000396" cy="454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28596" y="6286520"/>
            <a:ext cx="33944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hlinkClick r:id="rId5" action="ppaction://hlinksldjump"/>
              </a:rPr>
              <a:t>Заполнить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бланк регистрации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86644" y="6215082"/>
            <a:ext cx="1283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hlinkClick r:id="rId6" action="ppaction://hlinksldjump"/>
              </a:rPr>
              <a:t>Проверка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004"/>
          <p:cNvPicPr>
            <a:picLocks noChangeAspect="1" noChangeArrowheads="1"/>
          </p:cNvPicPr>
          <p:nvPr/>
        </p:nvPicPr>
        <p:blipFill>
          <a:blip r:embed="rId2" cstate="print"/>
          <a:srcRect l="10661" t="4813" b="54051"/>
          <a:stretch>
            <a:fillRect/>
          </a:stretch>
        </p:blipFill>
        <p:spPr bwMode="auto">
          <a:xfrm>
            <a:off x="226202" y="0"/>
            <a:ext cx="8917798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лево 2">
            <a:hlinkClick r:id="rId3" action="ppaction://hlinksldjump"/>
          </p:cNvPr>
          <p:cNvSpPr/>
          <p:nvPr/>
        </p:nvSpPr>
        <p:spPr>
          <a:xfrm>
            <a:off x="642910" y="6286520"/>
            <a:ext cx="785818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124744"/>
            <a:ext cx="734481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400" b="1" i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«… одна из важнейших задач математики – </a:t>
            </a:r>
            <a:r>
              <a:rPr lang="ru-RU" sz="5400" b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5400" b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5400" b="1" i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помощь другим наукам…»</a:t>
            </a:r>
            <a:br>
              <a:rPr lang="ru-RU" sz="5400" b="1" i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5400" b="1" i="1" spc="50" dirty="0">
                <a:ln w="11430"/>
                <a:gradFill>
                  <a:gsLst>
                    <a:gs pos="25000">
                      <a:srgbClr val="A5644E">
                        <a:satMod val="155000"/>
                      </a:srgbClr>
                    </a:gs>
                    <a:gs pos="100000">
                      <a:srgbClr val="A5644E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                                    Морделл Луис</a:t>
            </a:r>
            <a:endParaRPr lang="ru-RU" sz="5400" b="1" spc="50" dirty="0">
              <a:ln w="11430"/>
              <a:gradFill>
                <a:gsLst>
                  <a:gs pos="25000">
                    <a:srgbClr val="A5644E">
                      <a:satMod val="155000"/>
                    </a:srgbClr>
                  </a:gs>
                  <a:gs pos="100000">
                    <a:srgbClr val="A5644E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17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001"/>
          <p:cNvPicPr>
            <a:picLocks noChangeAspect="1" noChangeArrowheads="1"/>
          </p:cNvPicPr>
          <p:nvPr/>
        </p:nvPicPr>
        <p:blipFill>
          <a:blip r:embed="rId2" cstate="print"/>
          <a:srcRect l="9682" t="4546" r="4044" b="60339"/>
          <a:stretch>
            <a:fillRect/>
          </a:stretch>
        </p:blipFill>
        <p:spPr bwMode="auto">
          <a:xfrm>
            <a:off x="142842" y="571480"/>
            <a:ext cx="910828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28596" y="0"/>
            <a:ext cx="2371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Вариант 1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4744" y="0"/>
            <a:ext cx="2371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Вариант 2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7" name="Picture 3" descr="002"/>
          <p:cNvPicPr>
            <a:picLocks noChangeAspect="1" noChangeArrowheads="1"/>
          </p:cNvPicPr>
          <p:nvPr/>
        </p:nvPicPr>
        <p:blipFill>
          <a:blip r:embed="rId3" cstate="print"/>
          <a:srcRect l="9436" t="4813" r="38010" b="60524"/>
          <a:stretch>
            <a:fillRect/>
          </a:stretch>
        </p:blipFill>
        <p:spPr bwMode="auto">
          <a:xfrm>
            <a:off x="3143208" y="571480"/>
            <a:ext cx="600079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785786" y="214290"/>
            <a:ext cx="764386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Население города возрастает ежегодно на 3%. Через сколько лет население этого города увеличиться в 1,5 раза?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25" name="Picture 13"/>
          <p:cNvPicPr>
            <a:picLocks noChangeAspect="1" noChangeArrowheads="1"/>
          </p:cNvPicPr>
          <p:nvPr/>
        </p:nvPicPr>
        <p:blipFill>
          <a:blip r:embed="rId2"/>
          <a:srcRect l="18088" t="18970" r="18677" b="42932"/>
          <a:stretch>
            <a:fillRect/>
          </a:stretch>
        </p:blipFill>
        <p:spPr bwMode="auto">
          <a:xfrm>
            <a:off x="714348" y="1571612"/>
            <a:ext cx="80358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785786" y="4143380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Увеличение населения в 2 раза при ежегодном приросте на 3% произойдет через 24 года.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85786" y="4786322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Увеличение населения в 3 раза при ежегодном приросте на 3% произойдет через    37  лет.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85786" y="542926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Увеличение населения в 2 раза при ежегодном приросте на 5% произойдет через   14   лет.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57158" y="142852"/>
            <a:ext cx="8358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Известно, что соотношение между углеродом С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его радиоактивным изотопом С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 всех живых организмах постоянно. Период полураспада углерода С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составляет 5760 лет. Определите возраст останков мамонта, найденных в вечной мерзлоте на Таймыре, если относительное содержание изотопа С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них составляет 26% от его количества в живом организме.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 l="19559" t="21727" r="18382" b="39006"/>
          <a:stretch>
            <a:fillRect/>
          </a:stretch>
        </p:blipFill>
        <p:spPr bwMode="auto">
          <a:xfrm>
            <a:off x="1071538" y="1643050"/>
            <a:ext cx="6572296" cy="214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42910" y="4000504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относительное содержание изотопа С</a:t>
            </a:r>
            <a:r>
              <a:rPr lang="ru-RU" baseline="30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них составляет 6% от его количества в живом организме, то возраст останков  23381   год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4714884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относительное содержание изотопа С</a:t>
            </a:r>
            <a:r>
              <a:rPr lang="ru-RU" baseline="30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них составляет 5% от его количества в живом организме, то возраст останков  24896   лет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5357826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относительное содержание изотопа С</a:t>
            </a:r>
            <a:r>
              <a:rPr lang="ru-RU" baseline="30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них составляет 4% от его количества в живом организме, то возраст останков  26751  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57158" y="142852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начальный момент времени было 8 бактерий. Через два часа после помещения бактерий в питательную среду их число возросло до 100. Через сколько времени с момента помещения в питательную среду следует ожидать колонию в 500 бактерий?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 l="19559" t="41362" r="18823" b="22513"/>
          <a:stretch>
            <a:fillRect/>
          </a:stretch>
        </p:blipFill>
        <p:spPr bwMode="auto">
          <a:xfrm>
            <a:off x="857224" y="1428736"/>
            <a:ext cx="650085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00034" y="3714752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Следует ожидать колонию в 1000 бактерий  через 3,8 часа или 3 часа 48 мин.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4286256"/>
            <a:ext cx="73581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Следует ожидать колонию в 2000 бактерий  через 4,4 часа или 4 часа 24 мин.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285720" y="142852"/>
            <a:ext cx="87154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Задача.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Пусть вкладчик положил в банк 10 000 рублей под ставку 12% годовых. Через сколько лет его вклад удвоится?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 l="19118" t="27332" r="18121" b="30890"/>
          <a:stretch>
            <a:fillRect/>
          </a:stretch>
        </p:blipFill>
        <p:spPr bwMode="auto">
          <a:xfrm>
            <a:off x="1071538" y="857232"/>
            <a:ext cx="66716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00100" y="3786190"/>
            <a:ext cx="46452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Вклад утроится практически через 10 лет.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4357694"/>
            <a:ext cx="60901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Вклад станет 40000 рублей через 12 с небольшим лет.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35716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  <a:hlinkClick r:id="rId2"/>
              </a:rPr>
              <a:t>Прикладные задачи ЕГЭ</a:t>
            </a:r>
            <a:endParaRPr lang="ru-RU" sz="3200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 l="33594" t="14583" r="23046" b="17361"/>
          <a:stretch>
            <a:fillRect/>
          </a:stretch>
        </p:blipFill>
        <p:spPr bwMode="auto">
          <a:xfrm>
            <a:off x="1142976" y="1071546"/>
            <a:ext cx="6858048" cy="542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857356" y="2285992"/>
            <a:ext cx="55721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0-4 балла  «2»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5 - 9 баллов – «3»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10 - 15 баллов – «4»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16 баллов и выше  - «5»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71736" y="571480"/>
            <a:ext cx="44063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Подведем итоги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85728"/>
            <a:ext cx="4832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142984"/>
            <a:ext cx="5429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Сайт «Решу ЕГЭ» </a:t>
            </a:r>
            <a:r>
              <a:rPr lang="en-US" dirty="0" smtClean="0">
                <a:hlinkClick r:id="rId2"/>
              </a:rPr>
              <a:t>https://ege.sdamgia.ru/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00034" y="6215082"/>
            <a:ext cx="714380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/>
          <a:srcRect l="33594" t="14583" r="22656" b="31944"/>
          <a:stretch>
            <a:fillRect/>
          </a:stretch>
        </p:blipFill>
        <p:spPr bwMode="auto">
          <a:xfrm>
            <a:off x="785786" y="1504615"/>
            <a:ext cx="7786742" cy="535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285728"/>
            <a:ext cx="48327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85852" y="1142984"/>
            <a:ext cx="70723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2. Сайт </a:t>
            </a:r>
            <a:r>
              <a:rPr lang="ru-RU" sz="3600" dirty="0" err="1" smtClean="0"/>
              <a:t>Белгородстат</a:t>
            </a:r>
            <a:r>
              <a:rPr lang="ru-RU" sz="3600" dirty="0" smtClean="0"/>
              <a:t> </a:t>
            </a:r>
            <a:r>
              <a:rPr lang="en-US" sz="3600" dirty="0" smtClean="0">
                <a:hlinkClick r:id="rId2"/>
              </a:rPr>
              <a:t>http://belg.gks.ru/wps/wcm/connect/rosstat_ts/adg/ru/statistics/population/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500034" y="6215082"/>
            <a:ext cx="714380" cy="2857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2974" y="-428652"/>
            <a:ext cx="10882389" cy="8161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8424936" cy="26776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Логарифмические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показательные функции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распространены чрезвычайно широко как в математике, так и в естественных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науках. </a:t>
            </a:r>
            <a:r>
              <a:rPr lang="ru-RU" sz="2400" dirty="0" smtClean="0"/>
              <a:t>Ряд </a:t>
            </a:r>
            <a:r>
              <a:rPr lang="ru-RU" sz="2400" dirty="0"/>
              <a:t>явлений природы </a:t>
            </a:r>
            <a:r>
              <a:rPr lang="ru-RU" sz="2400" dirty="0" smtClean="0"/>
              <a:t>помогает описать</a:t>
            </a:r>
            <a:r>
              <a:rPr lang="ru-RU" sz="2400" dirty="0"/>
              <a:t>  логарифмическая зависимость</a:t>
            </a:r>
            <a:r>
              <a:rPr lang="ru-RU" sz="2400" dirty="0" smtClean="0"/>
              <a:t>. Иначе </a:t>
            </a:r>
            <a:r>
              <a:rPr lang="ru-RU" sz="2400" dirty="0"/>
              <a:t>говоря, математики, пытаясь составить математическую модель того или иного явления, достаточно часто обращаются именно к </a:t>
            </a:r>
            <a:r>
              <a:rPr lang="ru-RU" sz="2400" dirty="0" smtClean="0"/>
              <a:t>логарифмической </a:t>
            </a:r>
            <a:r>
              <a:rPr lang="ru-RU" sz="2400" dirty="0"/>
              <a:t>функции.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0004-002-Osnovnoe-logarifmicheskoe-tozhdestvo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429000"/>
            <a:ext cx="4176464" cy="2713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252937647_enstein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14282" y="3143248"/>
            <a:ext cx="3271285" cy="3525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08104" y="1052736"/>
            <a:ext cx="3384376" cy="563231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Водородный показатель, "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", — это мера активности ионов водорода в растворе, количественно выражающая его кислотность, вычисляется как отрицательный десятичный логарифм концентрации водородных ионов, выраженной в молях на литр</a:t>
            </a:r>
          </a:p>
        </p:txBody>
      </p:sp>
      <p:pic>
        <p:nvPicPr>
          <p:cNvPr id="4" name="Рисунок 3" descr="environmental-effec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196752"/>
            <a:ext cx="4752528" cy="4896544"/>
          </a:xfrm>
          <a:prstGeom prst="rect">
            <a:avLst/>
          </a:prstGeom>
        </p:spPr>
      </p:pic>
      <p:pic>
        <p:nvPicPr>
          <p:cNvPr id="5" name="Рисунок 4" descr="4f329e811c712bc0c8951e28ed3f150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5805264"/>
            <a:ext cx="3043508" cy="7189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6" name="Прямоугольник 5"/>
          <p:cNvSpPr/>
          <p:nvPr/>
        </p:nvSpPr>
        <p:spPr>
          <a:xfrm>
            <a:off x="2928926" y="142852"/>
            <a:ext cx="2448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Химия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1052736"/>
            <a:ext cx="3168352" cy="304698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логарифмическим спиралям закручены и многие Галактики, в частности Галактика, которой принадлежит Солнечная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E37D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5936" y="1052736"/>
            <a:ext cx="4545280" cy="43913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ubble1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3717032"/>
            <a:ext cx="2780928" cy="27809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285984" y="0"/>
            <a:ext cx="4486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Астрономия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052736"/>
            <a:ext cx="4891984" cy="34163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Рихтер предложил для оценки силы землетрясения (в его эпицентре) десятичный логарифм перемещения (в микрометрах) иглы стандартного сейсмографа 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Вуда -</a:t>
            </a:r>
            <a:r>
              <a:rPr lang="ru-RU" sz="2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Андерсона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расположенного на расстоянии не более 600 км от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эпицентра.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0d311b95c6b5ce14e09f43a7283d39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229200"/>
            <a:ext cx="3798882" cy="534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6" name="Рисунок 5" descr="1_6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1124744"/>
            <a:ext cx="3347864" cy="51845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43174" y="0"/>
            <a:ext cx="39406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География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908720"/>
            <a:ext cx="7884368" cy="83099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на принятие решения при наличии выбора можно оценить по закону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Хикса.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fcfb68e3f4f84b245eb007417887357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916832"/>
            <a:ext cx="4487370" cy="60406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5" name="Рисунок 4" descr="1380304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780928"/>
            <a:ext cx="2503904" cy="37558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1359541224_3620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3068960"/>
            <a:ext cx="5508104" cy="33127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428860" y="0"/>
            <a:ext cx="43040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Психология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928670"/>
            <a:ext cx="785818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Цели:</a:t>
            </a:r>
          </a:p>
          <a:p>
            <a:pPr algn="just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обобщить и систематизировать материал, изученный на уроках математики по теме «Показательная и логарифмическая функции», применить полученные знания при решении прикладных задач, в том числе задач ЕГЭ.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769926"/>
          <a:ext cx="8715435" cy="531814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714644"/>
                <a:gridCol w="1500198"/>
                <a:gridCol w="1500198"/>
                <a:gridCol w="1643074"/>
                <a:gridCol w="1357321"/>
              </a:tblGrid>
              <a:tr h="1772716">
                <a:tc>
                  <a:txBody>
                    <a:bodyPr/>
                    <a:lstStyle/>
                    <a:p>
                      <a:pPr algn="ctr"/>
                      <a:r>
                        <a:rPr lang="ru-RU" sz="280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Считаем устно</a:t>
                      </a:r>
                      <a:endParaRPr lang="ru-RU" sz="2800" i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3" action="ppaction://hlinksldjump"/>
                        </a:rPr>
                        <a:t>1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4" action="ppaction://hlinksldjump"/>
                        </a:rPr>
                        <a:t>2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5" action="ppaction://hlinksldjump"/>
                        </a:rPr>
                        <a:t>3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6" action="ppaction://hlinksldjump"/>
                        </a:rPr>
                        <a:t>4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727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800" b="1" i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Знаю</a:t>
                      </a:r>
                      <a:r>
                        <a:rPr kumimoji="0" lang="ru-RU" sz="2800" b="1" i="1" kern="12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теорию</a:t>
                      </a:r>
                      <a:endParaRPr kumimoji="0" lang="ru-RU" sz="2800" b="1" i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7" action="ppaction://hlinksldjump"/>
                        </a:rPr>
                        <a:t>1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8" action="ppaction://hlinksldjump"/>
                        </a:rPr>
                        <a:t>2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9" action="ppaction://hlinksldjump"/>
                        </a:rPr>
                        <a:t>3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  <a:hlinkClick r:id="rId10" action="ppaction://hlinksldjump"/>
                        </a:rPr>
                        <a:t>4</a:t>
                      </a:r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72716">
                <a:tc gridSpan="5">
                  <a:txBody>
                    <a:bodyPr/>
                    <a:lstStyle/>
                    <a:p>
                      <a:pPr algn="ctr"/>
                      <a:endParaRPr lang="ru-RU" dirty="0" smtClean="0">
                        <a:hlinkClick r:id="rId11" action="ppaction://hlinksldjump"/>
                      </a:endParaRPr>
                    </a:p>
                    <a:p>
                      <a:pPr algn="ctr"/>
                      <a:r>
                        <a:rPr kumimoji="0" lang="ru-RU" sz="2800" b="1" i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hlinkClick r:id="rId11" action="ppaction://hlinksldjump"/>
                        </a:rPr>
                        <a:t>«Решу ЕГЭ»</a:t>
                      </a:r>
                      <a:endParaRPr kumimoji="0" lang="ru-RU" sz="2800" b="1" i="1" kern="1200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1298</TotalTime>
  <Words>605</Words>
  <Application>Microsoft Office PowerPoint</Application>
  <PresentationFormat>Экран (4:3)</PresentationFormat>
  <Paragraphs>97</Paragraphs>
  <Slides>29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Трек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«… одна из важнейших задач математики –  помощь другим наукам…»                                       Морделл Луис</dc:title>
  <dc:creator>Дом</dc:creator>
  <cp:lastModifiedBy>1</cp:lastModifiedBy>
  <cp:revision>129</cp:revision>
  <dcterms:created xsi:type="dcterms:W3CDTF">2017-01-19T18:37:24Z</dcterms:created>
  <dcterms:modified xsi:type="dcterms:W3CDTF">2023-01-25T07:24:07Z</dcterms:modified>
</cp:coreProperties>
</file>