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7"/>
  </p:notesMasterIdLst>
  <p:sldIdLst>
    <p:sldId id="278" r:id="rId2"/>
    <p:sldId id="281" r:id="rId3"/>
    <p:sldId id="272" r:id="rId4"/>
    <p:sldId id="282" r:id="rId5"/>
    <p:sldId id="283" r:id="rId6"/>
    <p:sldId id="290" r:id="rId7"/>
    <p:sldId id="292" r:id="rId8"/>
    <p:sldId id="291" r:id="rId9"/>
    <p:sldId id="293" r:id="rId10"/>
    <p:sldId id="294" r:id="rId11"/>
    <p:sldId id="295" r:id="rId12"/>
    <p:sldId id="296" r:id="rId13"/>
    <p:sldId id="297" r:id="rId14"/>
    <p:sldId id="298" r:id="rId15"/>
    <p:sldId id="299" r:id="rId16"/>
    <p:sldId id="300" r:id="rId17"/>
    <p:sldId id="301" r:id="rId18"/>
    <p:sldId id="302" r:id="rId19"/>
    <p:sldId id="303" r:id="rId20"/>
    <p:sldId id="304" r:id="rId21"/>
    <p:sldId id="305" r:id="rId22"/>
    <p:sldId id="312" r:id="rId23"/>
    <p:sldId id="259" r:id="rId24"/>
    <p:sldId id="266" r:id="rId25"/>
    <p:sldId id="267" r:id="rId26"/>
    <p:sldId id="268" r:id="rId27"/>
    <p:sldId id="269" r:id="rId28"/>
    <p:sldId id="270" r:id="rId29"/>
    <p:sldId id="273" r:id="rId30"/>
    <p:sldId id="321" r:id="rId31"/>
    <p:sldId id="318" r:id="rId32"/>
    <p:sldId id="319" r:id="rId33"/>
    <p:sldId id="274" r:id="rId34"/>
    <p:sldId id="311" r:id="rId35"/>
    <p:sldId id="316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618" autoAdjust="0"/>
    <p:restoredTop sz="94660"/>
  </p:normalViewPr>
  <p:slideViewPr>
    <p:cSldViewPr>
      <p:cViewPr varScale="1">
        <p:scale>
          <a:sx n="114" d="100"/>
          <a:sy n="114" d="100"/>
        </p:scale>
        <p:origin x="-155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3C0B45-459D-4759-9F80-22B17EE13271}" type="datetimeFigureOut">
              <a:rPr lang="ru-RU" smtClean="0"/>
              <a:pPr/>
              <a:t>29.11.2022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F65C58-5179-4D5B-A43E-4861B28FFF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26198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10584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F65C58-5179-4D5B-A43E-4861B28FFFDF}" type="slidenum">
              <a:rPr lang="ru-RU" smtClean="0"/>
              <a:pPr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00143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D8A9B-9EB2-42CA-8BDC-312155A7A770}" type="datetimeFigureOut">
              <a:rPr lang="ru-RU" smtClean="0"/>
              <a:pPr/>
              <a:t>29.11.2022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7C922-BE6A-4D57-9D79-C6EFE44F4BA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D8A9B-9EB2-42CA-8BDC-312155A7A770}" type="datetimeFigureOut">
              <a:rPr lang="ru-RU" smtClean="0"/>
              <a:pPr/>
              <a:t>29.11.2022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7C922-BE6A-4D57-9D79-C6EFE44F4B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D8A9B-9EB2-42CA-8BDC-312155A7A770}" type="datetimeFigureOut">
              <a:rPr lang="ru-RU" smtClean="0"/>
              <a:pPr/>
              <a:t>29.11.2022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7C922-BE6A-4D57-9D79-C6EFE44F4B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D8A9B-9EB2-42CA-8BDC-312155A7A770}" type="datetimeFigureOut">
              <a:rPr lang="ru-RU" smtClean="0"/>
              <a:pPr/>
              <a:t>29.11.2022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7C922-BE6A-4D57-9D79-C6EFE44F4B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D8A9B-9EB2-42CA-8BDC-312155A7A770}" type="datetimeFigureOut">
              <a:rPr lang="ru-RU" smtClean="0"/>
              <a:pPr/>
              <a:t>29.11.2022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2097C922-BE6A-4D57-9D79-C6EFE44F4B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D8A9B-9EB2-42CA-8BDC-312155A7A770}" type="datetimeFigureOut">
              <a:rPr lang="ru-RU" smtClean="0"/>
              <a:pPr/>
              <a:t>29.11.2022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7C922-BE6A-4D57-9D79-C6EFE44F4B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D8A9B-9EB2-42CA-8BDC-312155A7A770}" type="datetimeFigureOut">
              <a:rPr lang="ru-RU" smtClean="0"/>
              <a:pPr/>
              <a:t>29.11.2022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7C922-BE6A-4D57-9D79-C6EFE44F4B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D8A9B-9EB2-42CA-8BDC-312155A7A770}" type="datetimeFigureOut">
              <a:rPr lang="ru-RU" smtClean="0"/>
              <a:pPr/>
              <a:t>29.11.2022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7C922-BE6A-4D57-9D79-C6EFE44F4B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D8A9B-9EB2-42CA-8BDC-312155A7A770}" type="datetimeFigureOut">
              <a:rPr lang="ru-RU" smtClean="0"/>
              <a:pPr/>
              <a:t>29.11.2022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7C922-BE6A-4D57-9D79-C6EFE44F4B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D8A9B-9EB2-42CA-8BDC-312155A7A770}" type="datetimeFigureOut">
              <a:rPr lang="ru-RU" smtClean="0"/>
              <a:pPr/>
              <a:t>29.11.2022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7C922-BE6A-4D57-9D79-C6EFE44F4B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D8A9B-9EB2-42CA-8BDC-312155A7A770}" type="datetimeFigureOut">
              <a:rPr lang="ru-RU" smtClean="0"/>
              <a:pPr/>
              <a:t>29.11.2022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7C922-BE6A-4D57-9D79-C6EFE44F4B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88AD8A9B-9EB2-42CA-8BDC-312155A7A770}" type="datetimeFigureOut">
              <a:rPr lang="ru-RU" smtClean="0"/>
              <a:pPr/>
              <a:t>29.11.2022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2097C922-BE6A-4D57-9D79-C6EFE44F4BA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3EF49C1-12A1-482B-866E-696603FAAC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4792B4C2-9852-46CB-A587-7F9B1101DE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37160" indent="0" algn="ctr">
              <a:buNone/>
            </a:pPr>
            <a:r>
              <a:rPr lang="ru-RU" sz="4400" b="1" i="1" dirty="0">
                <a:solidFill>
                  <a:srgbClr val="002060"/>
                </a:solidFill>
              </a:rPr>
              <a:t>Шестнадцатое ноября</a:t>
            </a:r>
          </a:p>
          <a:p>
            <a:pPr marL="137160" indent="0" algn="ctr">
              <a:buNone/>
            </a:pPr>
            <a:r>
              <a:rPr lang="ru-RU" sz="4400" b="1" i="1" dirty="0">
                <a:solidFill>
                  <a:srgbClr val="002060"/>
                </a:solidFill>
              </a:rPr>
              <a:t>Классная работа</a:t>
            </a:r>
          </a:p>
        </p:txBody>
      </p:sp>
    </p:spTree>
    <p:extLst>
      <p:ext uri="{BB962C8B-B14F-4D97-AF65-F5344CB8AC3E}">
        <p14:creationId xmlns:p14="http://schemas.microsoft.com/office/powerpoint/2010/main" val="323482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70756D7-06D0-43DB-B339-C8354082F7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603448"/>
            <a:ext cx="8686800" cy="1584176"/>
          </a:xfrm>
        </p:spPr>
        <p:txBody>
          <a:bodyPr>
            <a:normAutofit/>
          </a:bodyPr>
          <a:lstStyle/>
          <a:p>
            <a:r>
              <a:rPr lang="ru-RU" dirty="0"/>
              <a:t>Чтение стихотворения  наизусть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743DED5D-9685-496F-85F9-F383255342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6">
            <a:extLst>
              <a:ext uri="{FF2B5EF4-FFF2-40B4-BE49-F238E27FC236}">
                <a16:creationId xmlns="" xmlns:a16="http://schemas.microsoft.com/office/drawing/2014/main" id="{2182F0CC-E779-4A49-BC09-DFC5DC387C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80728"/>
            <a:ext cx="9144000" cy="5572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9332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502"/>
    </mc:Choice>
    <mc:Fallback xmlns="">
      <p:transition spd="slow" advTm="10502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70756D7-06D0-43DB-B339-C8354082F7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36512" y="-315416"/>
            <a:ext cx="8723312" cy="1733054"/>
          </a:xfrm>
        </p:spPr>
        <p:txBody>
          <a:bodyPr>
            <a:normAutofit/>
          </a:bodyPr>
          <a:lstStyle/>
          <a:p>
            <a:r>
              <a:rPr lang="ru-RU" dirty="0"/>
              <a:t>Чтение стихотворения  наизусть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743DED5D-9685-496F-85F9-F383255342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6">
            <a:extLst>
              <a:ext uri="{FF2B5EF4-FFF2-40B4-BE49-F238E27FC236}">
                <a16:creationId xmlns="" xmlns:a16="http://schemas.microsoft.com/office/drawing/2014/main" id="{96821FF7-20BA-4B74-8E7C-BDF1A44482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52736"/>
            <a:ext cx="9144000" cy="5500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4764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31"/>
    </mc:Choice>
    <mc:Fallback xmlns="">
      <p:transition spd="slow" advTm="9831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70756D7-06D0-43DB-B339-C8354082F7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08520" y="-819472"/>
            <a:ext cx="8795320" cy="2193294"/>
          </a:xfrm>
        </p:spPr>
        <p:txBody>
          <a:bodyPr>
            <a:normAutofit/>
          </a:bodyPr>
          <a:lstStyle/>
          <a:p>
            <a:r>
              <a:rPr lang="ru-RU" dirty="0"/>
              <a:t>Чтение стихотворения  наизусть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743DED5D-9685-496F-85F9-F383255342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6">
            <a:extLst>
              <a:ext uri="{FF2B5EF4-FFF2-40B4-BE49-F238E27FC236}">
                <a16:creationId xmlns="" xmlns:a16="http://schemas.microsoft.com/office/drawing/2014/main" id="{2CF10228-B241-4844-99D6-77EF16EE03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692696"/>
            <a:ext cx="6400800" cy="5843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588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617"/>
    </mc:Choice>
    <mc:Fallback xmlns="">
      <p:transition spd="slow" advTm="10617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70756D7-06D0-43DB-B339-C8354082F7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71400"/>
            <a:ext cx="8686800" cy="1296144"/>
          </a:xfrm>
        </p:spPr>
        <p:txBody>
          <a:bodyPr>
            <a:normAutofit/>
          </a:bodyPr>
          <a:lstStyle/>
          <a:p>
            <a:r>
              <a:rPr lang="ru-RU" dirty="0"/>
              <a:t>Чтение стихотворения  наизусть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743DED5D-9685-496F-85F9-F383255342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6">
            <a:extLst>
              <a:ext uri="{FF2B5EF4-FFF2-40B4-BE49-F238E27FC236}">
                <a16:creationId xmlns="" xmlns:a16="http://schemas.microsoft.com/office/drawing/2014/main" id="{5D03D4C1-298E-4EC3-833B-8FB2C40698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268760"/>
            <a:ext cx="6553200" cy="5299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6198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36"/>
    </mc:Choice>
    <mc:Fallback xmlns="">
      <p:transition spd="slow" advTm="9936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70756D7-06D0-43DB-B339-C8354082F7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Чтение стихотворения  наизусть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743DED5D-9685-496F-85F9-F383255342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6">
            <a:extLst>
              <a:ext uri="{FF2B5EF4-FFF2-40B4-BE49-F238E27FC236}">
                <a16:creationId xmlns="" xmlns:a16="http://schemas.microsoft.com/office/drawing/2014/main" id="{34455ECD-9324-460C-9C59-73016880E0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4800"/>
            <a:ext cx="9144000" cy="624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0544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74"/>
    </mc:Choice>
    <mc:Fallback xmlns="">
      <p:transition spd="slow" advTm="9974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70756D7-06D0-43DB-B339-C8354082F7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Чтение стихотворения  наизусть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743DED5D-9685-496F-85F9-F383255342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5">
            <a:extLst>
              <a:ext uri="{FF2B5EF4-FFF2-40B4-BE49-F238E27FC236}">
                <a16:creationId xmlns="" xmlns:a16="http://schemas.microsoft.com/office/drawing/2014/main" id="{E0B29EE0-9932-4A19-91D0-7B7D5307DB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0038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75"/>
    </mc:Choice>
    <mc:Fallback xmlns="">
      <p:transition spd="slow" advTm="9875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70756D7-06D0-43DB-B339-C8354082F7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Чтение стихотворения  наизусть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743DED5D-9685-496F-85F9-F383255342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14">
            <a:extLst>
              <a:ext uri="{FF2B5EF4-FFF2-40B4-BE49-F238E27FC236}">
                <a16:creationId xmlns="" xmlns:a16="http://schemas.microsoft.com/office/drawing/2014/main" id="{E40D49D3-0F9E-4250-B0EF-8DDB0E8D1B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525"/>
            <a:ext cx="9144000" cy="6669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4975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48"/>
    </mc:Choice>
    <mc:Fallback xmlns="">
      <p:transition spd="slow" advTm="9948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70756D7-06D0-43DB-B339-C8354082F7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Чтение стихотворения  наизусть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743DED5D-9685-496F-85F9-F383255342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>
            <a:extLst>
              <a:ext uri="{FF2B5EF4-FFF2-40B4-BE49-F238E27FC236}">
                <a16:creationId xmlns="" xmlns:a16="http://schemas.microsoft.com/office/drawing/2014/main" id="{1DD77835-56B9-4DFF-8382-11AA4AA03B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8600"/>
            <a:ext cx="9144000" cy="640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0458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82"/>
    </mc:Choice>
    <mc:Fallback xmlns="">
      <p:transition spd="slow" advTm="10382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70756D7-06D0-43DB-B339-C8354082F7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Чтение стихотворения  наизусть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743DED5D-9685-496F-85F9-F383255342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6">
            <a:extLst>
              <a:ext uri="{FF2B5EF4-FFF2-40B4-BE49-F238E27FC236}">
                <a16:creationId xmlns="" xmlns:a16="http://schemas.microsoft.com/office/drawing/2014/main" id="{1BEF24C9-614A-43B2-988B-B126E2AAA0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04800"/>
            <a:ext cx="5778500" cy="624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1098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936"/>
    </mc:Choice>
    <mc:Fallback xmlns="">
      <p:transition spd="slow" advTm="10936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70756D7-06D0-43DB-B339-C8354082F7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Чтение стихотворения  наизусть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743DED5D-9685-496F-85F9-F383255342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>
            <a:extLst>
              <a:ext uri="{FF2B5EF4-FFF2-40B4-BE49-F238E27FC236}">
                <a16:creationId xmlns="" xmlns:a16="http://schemas.microsoft.com/office/drawing/2014/main" id="{D0F5016C-D2EC-41A9-AD6F-285972677E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406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17"/>
    </mc:Choice>
    <mc:Fallback xmlns="">
      <p:transition spd="slow" advTm="9817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5F3EE9B-B8FE-4E9B-99C6-E1F6016E6A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flipV="1">
            <a:off x="457200" y="228919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5" name="Объект 4">
            <a:extLst>
              <a:ext uri="{FF2B5EF4-FFF2-40B4-BE49-F238E27FC236}">
                <a16:creationId xmlns="" xmlns:a16="http://schemas.microsoft.com/office/drawing/2014/main" id="{02DFBFC9-5F2E-4FC1-A287-F132E75983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6632"/>
            <a:ext cx="8229600" cy="6192728"/>
          </a:xfrm>
        </p:spPr>
        <p:txBody>
          <a:bodyPr>
            <a:normAutofit fontScale="62500" lnSpcReduction="20000"/>
          </a:bodyPr>
          <a:lstStyle/>
          <a:p>
            <a:pPr marL="137160" indent="0">
              <a:buNone/>
            </a:pPr>
            <a:r>
              <a:rPr lang="ru-RU" dirty="0"/>
              <a:t>                                </a:t>
            </a:r>
            <a:endParaRPr lang="ru-RU" b="1" dirty="0">
              <a:solidFill>
                <a:srgbClr val="FF0000"/>
              </a:solidFill>
            </a:endParaRPr>
          </a:p>
          <a:p>
            <a:pPr marL="137160" indent="0">
              <a:buNone/>
            </a:pPr>
            <a:r>
              <a:rPr lang="ru-RU" sz="7000" b="1" dirty="0">
                <a:solidFill>
                  <a:srgbClr val="C00000"/>
                </a:solidFill>
                <a:latin typeface="+mj-lt"/>
              </a:rPr>
              <a:t>мужество</a:t>
            </a:r>
            <a:r>
              <a:rPr lang="ru-RU" sz="7000" dirty="0">
                <a:solidFill>
                  <a:srgbClr val="C00000"/>
                </a:solidFill>
                <a:latin typeface="+mj-lt"/>
              </a:rPr>
              <a:t> </a:t>
            </a:r>
            <a:r>
              <a:rPr lang="ru-RU" sz="6300" dirty="0">
                <a:solidFill>
                  <a:srgbClr val="C00000"/>
                </a:solidFill>
                <a:latin typeface="+mj-lt"/>
              </a:rPr>
              <a:t> </a:t>
            </a:r>
            <a:r>
              <a:rPr lang="ru-RU" sz="5200" dirty="0">
                <a:solidFill>
                  <a:srgbClr val="C00000"/>
                </a:solidFill>
                <a:latin typeface="+mj-lt"/>
              </a:rPr>
              <a:t>  </a:t>
            </a:r>
            <a:r>
              <a:rPr lang="ru-RU" dirty="0">
                <a:solidFill>
                  <a:srgbClr val="C00000"/>
                </a:solidFill>
              </a:rPr>
              <a:t>                                    </a:t>
            </a:r>
          </a:p>
          <a:p>
            <a:pPr marL="1956816" lvl="8" indent="0" algn="r">
              <a:buNone/>
            </a:pPr>
            <a:r>
              <a:rPr lang="ru-RU" sz="2100" b="1" dirty="0">
                <a:solidFill>
                  <a:srgbClr val="C00000"/>
                </a:solidFill>
              </a:rPr>
              <a:t>                                                                                                                                                                               </a:t>
            </a:r>
            <a:r>
              <a:rPr lang="ru-RU" sz="63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стихотворении</a:t>
            </a:r>
          </a:p>
          <a:p>
            <a:endParaRPr lang="ru-RU" dirty="0"/>
          </a:p>
          <a:p>
            <a:pPr marL="137160" indent="0">
              <a:buNone/>
            </a:pPr>
            <a:r>
              <a:rPr lang="ru-RU" dirty="0">
                <a:solidFill>
                  <a:srgbClr val="FF0000"/>
                </a:solidFill>
              </a:rPr>
              <a:t>                                   </a:t>
            </a:r>
          </a:p>
          <a:p>
            <a:pPr marL="137160" indent="0">
              <a:buNone/>
            </a:pPr>
            <a:r>
              <a:rPr lang="ru-RU" dirty="0">
                <a:solidFill>
                  <a:srgbClr val="FF0000"/>
                </a:solidFill>
              </a:rPr>
              <a:t>    </a:t>
            </a:r>
            <a:r>
              <a:rPr lang="ru-RU" sz="7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в</a:t>
            </a:r>
            <a:r>
              <a:rPr lang="ru-RU" sz="5200" dirty="0">
                <a:solidFill>
                  <a:srgbClr val="FF0000"/>
                </a:solidFill>
                <a:latin typeface="+mj-lt"/>
              </a:rPr>
              <a:t>                 </a:t>
            </a:r>
            <a:r>
              <a:rPr lang="ru-RU" sz="63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«Бородино»            </a:t>
            </a:r>
            <a:r>
              <a:rPr lang="ru-RU" sz="7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 </a:t>
            </a:r>
            <a:r>
              <a:rPr lang="ru-RU" sz="7000" b="1" dirty="0">
                <a:solidFill>
                  <a:srgbClr val="C00000"/>
                </a:solidFill>
                <a:latin typeface="+mj-lt"/>
              </a:rPr>
              <a:t>и</a:t>
            </a:r>
          </a:p>
          <a:p>
            <a:pPr marL="137160" indent="0">
              <a:buNone/>
            </a:pPr>
            <a:r>
              <a:rPr lang="ru-RU" dirty="0"/>
              <a:t>                                   </a:t>
            </a:r>
          </a:p>
          <a:p>
            <a:pPr marL="137160" indent="0">
              <a:buNone/>
            </a:pPr>
            <a:endParaRPr lang="ru-RU" dirty="0"/>
          </a:p>
          <a:p>
            <a:pPr marL="137160" indent="0">
              <a:buNone/>
            </a:pPr>
            <a:r>
              <a:rPr lang="ru-RU" dirty="0"/>
              <a:t>           </a:t>
            </a:r>
          </a:p>
          <a:p>
            <a:pPr marL="137160" indent="0">
              <a:buNone/>
            </a:pPr>
            <a:r>
              <a:rPr lang="ru-RU" dirty="0">
                <a:latin typeface="+mj-lt"/>
              </a:rPr>
              <a:t>          </a:t>
            </a:r>
            <a:r>
              <a:rPr lang="ru-RU" sz="7000" b="1" dirty="0">
                <a:solidFill>
                  <a:srgbClr val="C00000"/>
                </a:solidFill>
                <a:latin typeface="+mj-lt"/>
              </a:rPr>
              <a:t>Героизм</a:t>
            </a:r>
            <a:r>
              <a:rPr lang="ru-RU" b="1" dirty="0">
                <a:solidFill>
                  <a:srgbClr val="C00000"/>
                </a:solidFill>
                <a:latin typeface="+mj-lt"/>
              </a:rPr>
              <a:t>                               </a:t>
            </a:r>
            <a:r>
              <a:rPr lang="ru-RU" sz="7000" b="1" dirty="0">
                <a:solidFill>
                  <a:srgbClr val="FFC000"/>
                </a:solidFill>
                <a:latin typeface="+mj-lt"/>
              </a:rPr>
              <a:t>русских</a:t>
            </a:r>
            <a:endParaRPr lang="ru-RU" sz="5700" b="1" dirty="0">
              <a:solidFill>
                <a:srgbClr val="FFC000"/>
              </a:solidFill>
              <a:latin typeface="+mj-lt"/>
            </a:endParaRPr>
          </a:p>
          <a:p>
            <a:pPr marL="137160" indent="0">
              <a:buNone/>
            </a:pPr>
            <a:endParaRPr lang="ru-RU" dirty="0">
              <a:latin typeface="+mj-lt"/>
            </a:endParaRPr>
          </a:p>
          <a:p>
            <a:pPr marL="137160" indent="0">
              <a:buNone/>
            </a:pPr>
            <a:r>
              <a:rPr lang="ru-RU" dirty="0"/>
              <a:t>                          </a:t>
            </a:r>
          </a:p>
          <a:p>
            <a:pPr marL="137160" indent="0">
              <a:buNone/>
            </a:pPr>
            <a:r>
              <a:rPr lang="ru-RU" sz="70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М.Ю.Лермонтова      солдат</a:t>
            </a:r>
          </a:p>
        </p:txBody>
      </p:sp>
      <p:sp>
        <p:nvSpPr>
          <p:cNvPr id="24" name="Прямоугольник: скругленные углы 23">
            <a:extLst>
              <a:ext uri="{FF2B5EF4-FFF2-40B4-BE49-F238E27FC236}">
                <a16:creationId xmlns="" xmlns:a16="http://schemas.microsoft.com/office/drawing/2014/main" id="{1DF10F87-6FFF-4AC8-8D9D-2320D58F76F9}"/>
              </a:ext>
            </a:extLst>
          </p:cNvPr>
          <p:cNvSpPr/>
          <p:nvPr/>
        </p:nvSpPr>
        <p:spPr>
          <a:xfrm>
            <a:off x="107505" y="341064"/>
            <a:ext cx="4176463" cy="798208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: скругленные углы 25">
            <a:extLst>
              <a:ext uri="{FF2B5EF4-FFF2-40B4-BE49-F238E27FC236}">
                <a16:creationId xmlns="" xmlns:a16="http://schemas.microsoft.com/office/drawing/2014/main" id="{B0B87013-0BA2-426F-9B46-1136CA6AAF4A}"/>
              </a:ext>
            </a:extLst>
          </p:cNvPr>
          <p:cNvSpPr/>
          <p:nvPr/>
        </p:nvSpPr>
        <p:spPr>
          <a:xfrm>
            <a:off x="4716017" y="955178"/>
            <a:ext cx="4176463" cy="798208"/>
          </a:xfrm>
          <a:prstGeom prst="roundRect">
            <a:avLst>
              <a:gd name="adj" fmla="val 16667"/>
            </a:avLst>
          </a:prstGeom>
          <a:noFill/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: скругленные углы 26">
            <a:extLst>
              <a:ext uri="{FF2B5EF4-FFF2-40B4-BE49-F238E27FC236}">
                <a16:creationId xmlns="" xmlns:a16="http://schemas.microsoft.com/office/drawing/2014/main" id="{29A20D0C-3B96-4836-94E0-183ADA305C32}"/>
              </a:ext>
            </a:extLst>
          </p:cNvPr>
          <p:cNvSpPr/>
          <p:nvPr/>
        </p:nvSpPr>
        <p:spPr>
          <a:xfrm>
            <a:off x="611560" y="3455366"/>
            <a:ext cx="3384375" cy="1413794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: скругленные углы 27">
            <a:extLst>
              <a:ext uri="{FF2B5EF4-FFF2-40B4-BE49-F238E27FC236}">
                <a16:creationId xmlns="" xmlns:a16="http://schemas.microsoft.com/office/drawing/2014/main" id="{4F351403-8071-4F8F-A063-33149C3A7E6A}"/>
              </a:ext>
            </a:extLst>
          </p:cNvPr>
          <p:cNvSpPr/>
          <p:nvPr/>
        </p:nvSpPr>
        <p:spPr>
          <a:xfrm>
            <a:off x="4788025" y="3541406"/>
            <a:ext cx="3898775" cy="1039682"/>
          </a:xfrm>
          <a:prstGeom prst="round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: скругленные углы 30">
            <a:extLst>
              <a:ext uri="{FF2B5EF4-FFF2-40B4-BE49-F238E27FC236}">
                <a16:creationId xmlns="" xmlns:a16="http://schemas.microsoft.com/office/drawing/2014/main" id="{3109C53B-E73E-444F-8B39-B41BB5C83DC6}"/>
              </a:ext>
            </a:extLst>
          </p:cNvPr>
          <p:cNvSpPr/>
          <p:nvPr/>
        </p:nvSpPr>
        <p:spPr>
          <a:xfrm>
            <a:off x="457200" y="5085184"/>
            <a:ext cx="5050904" cy="720080"/>
          </a:xfrm>
          <a:prstGeom prst="round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="" xmlns:a16="http://schemas.microsoft.com/office/drawing/2014/main" id="{4A65992F-09D2-4A64-BCA6-913FB3D54AC0}"/>
              </a:ext>
            </a:extLst>
          </p:cNvPr>
          <p:cNvSpPr/>
          <p:nvPr/>
        </p:nvSpPr>
        <p:spPr>
          <a:xfrm>
            <a:off x="3023441" y="2190832"/>
            <a:ext cx="3513015" cy="827088"/>
          </a:xfrm>
          <a:prstGeom prst="round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E5FDD003-F654-4B83-B212-8F792574001F}"/>
              </a:ext>
            </a:extLst>
          </p:cNvPr>
          <p:cNvSpPr/>
          <p:nvPr/>
        </p:nvSpPr>
        <p:spPr>
          <a:xfrm>
            <a:off x="769877" y="2334848"/>
            <a:ext cx="561763" cy="616422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>
            <a:extLst>
              <a:ext uri="{FF2B5EF4-FFF2-40B4-BE49-F238E27FC236}">
                <a16:creationId xmlns="" xmlns:a16="http://schemas.microsoft.com/office/drawing/2014/main" id="{CBC2850A-0484-402C-AF24-CFB0E4C23387}"/>
              </a:ext>
            </a:extLst>
          </p:cNvPr>
          <p:cNvSpPr/>
          <p:nvPr/>
        </p:nvSpPr>
        <p:spPr>
          <a:xfrm>
            <a:off x="7812360" y="2276872"/>
            <a:ext cx="874440" cy="687934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="" xmlns:a16="http://schemas.microsoft.com/office/drawing/2014/main" id="{BE79110A-4D95-43BC-BAB8-00AD6352760F}"/>
              </a:ext>
            </a:extLst>
          </p:cNvPr>
          <p:cNvSpPr/>
          <p:nvPr/>
        </p:nvSpPr>
        <p:spPr>
          <a:xfrm>
            <a:off x="5868144" y="5085184"/>
            <a:ext cx="2818656" cy="827088"/>
          </a:xfrm>
          <a:prstGeom prst="round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1268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70756D7-06D0-43DB-B339-C8354082F7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Чтение стихотворения  наизусть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743DED5D-9685-496F-85F9-F383255342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7">
            <a:extLst>
              <a:ext uri="{FF2B5EF4-FFF2-40B4-BE49-F238E27FC236}">
                <a16:creationId xmlns="" xmlns:a16="http://schemas.microsoft.com/office/drawing/2014/main" id="{8C004336-ADF9-48BB-9734-BCC7A19E6B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716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293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23"/>
    </mc:Choice>
    <mc:Fallback xmlns="">
      <p:transition spd="slow" advTm="9923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70756D7-06D0-43DB-B339-C8354082F7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Чтение стихотворения  наизусть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743DED5D-9685-496F-85F9-F383255342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6">
            <a:extLst>
              <a:ext uri="{FF2B5EF4-FFF2-40B4-BE49-F238E27FC236}">
                <a16:creationId xmlns="" xmlns:a16="http://schemas.microsoft.com/office/drawing/2014/main" id="{ED6BB4FD-7E99-4683-B097-0814F3905A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4800"/>
            <a:ext cx="9144000" cy="624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0145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33"/>
    </mc:Choice>
    <mc:Fallback xmlns="">
      <p:transition spd="slow" advTm="10233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40C52A9-73F7-4DD5-BCF9-DC1E9E50AE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-387424"/>
            <a:ext cx="8229600" cy="1368152"/>
          </a:xfrm>
        </p:spPr>
        <p:txBody>
          <a:bodyPr/>
          <a:lstStyle/>
          <a:p>
            <a:r>
              <a:rPr lang="ru-RU" dirty="0"/>
              <a:t>Словарная работа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EFE3500E-4FEE-4F5E-A3E1-4F0F560D4D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6165304"/>
          </a:xfrm>
        </p:spPr>
        <p:txBody>
          <a:bodyPr>
            <a:noAutofit/>
          </a:bodyPr>
          <a:lstStyle/>
          <a:p>
            <a:pPr lvl="0">
              <a:buClr>
                <a:prstClr val="white">
                  <a:shade val="95000"/>
                </a:prstClr>
              </a:buClr>
            </a:pPr>
            <a:r>
              <a:rPr lang="ru-RU" dirty="0">
                <a:solidFill>
                  <a:srgbClr val="C00000"/>
                </a:solidFill>
                <a:latin typeface="Helvetica Neue"/>
              </a:rPr>
              <a:t>Героизм</a:t>
            </a:r>
            <a:r>
              <a:rPr lang="ru-RU" dirty="0">
                <a:solidFill>
                  <a:srgbClr val="333333"/>
                </a:solidFill>
                <a:latin typeface="Helvetica Neue"/>
              </a:rPr>
              <a:t> – отвага, решительность и самопожертвование в критической ситуации.</a:t>
            </a:r>
          </a:p>
          <a:p>
            <a:r>
              <a:rPr lang="ru-RU" dirty="0">
                <a:solidFill>
                  <a:srgbClr val="C00000"/>
                </a:solidFill>
                <a:latin typeface="Helvetica Neue"/>
              </a:rPr>
              <a:t>Мужество</a:t>
            </a:r>
            <a:r>
              <a:rPr lang="ru-RU" dirty="0">
                <a:solidFill>
                  <a:srgbClr val="333333"/>
                </a:solidFill>
                <a:latin typeface="Helvetica Neue"/>
              </a:rPr>
              <a:t> – присутствие духа в опасности.</a:t>
            </a:r>
          </a:p>
          <a:p>
            <a:r>
              <a:rPr lang="ru-RU" dirty="0">
                <a:solidFill>
                  <a:srgbClr val="C00000"/>
                </a:solidFill>
                <a:latin typeface="Helvetica Neue"/>
              </a:rPr>
              <a:t>Храбрость</a:t>
            </a:r>
            <a:r>
              <a:rPr lang="ru-RU" dirty="0">
                <a:solidFill>
                  <a:srgbClr val="333333"/>
                </a:solidFill>
                <a:latin typeface="Helvetica Neue"/>
              </a:rPr>
              <a:t> – отсутствие страха.</a:t>
            </a:r>
          </a:p>
          <a:p>
            <a:r>
              <a:rPr lang="ru-RU" dirty="0">
                <a:solidFill>
                  <a:srgbClr val="C00000"/>
                </a:solidFill>
                <a:latin typeface="Helvetica Neue"/>
              </a:rPr>
              <a:t>Отвага </a:t>
            </a:r>
            <a:r>
              <a:rPr lang="ru-RU" dirty="0">
                <a:solidFill>
                  <a:srgbClr val="333333"/>
                </a:solidFill>
                <a:latin typeface="Helvetica Neue"/>
              </a:rPr>
              <a:t>– смелость, бесстрашие, храбрость.</a:t>
            </a:r>
          </a:p>
          <a:p>
            <a:r>
              <a:rPr lang="ru-RU" dirty="0">
                <a:solidFill>
                  <a:srgbClr val="FF0000"/>
                </a:solidFill>
                <a:latin typeface="Helvetica Neue"/>
              </a:rPr>
              <a:t>Самоотверженность </a:t>
            </a:r>
            <a:r>
              <a:rPr lang="ru-RU" dirty="0">
                <a:solidFill>
                  <a:srgbClr val="333333"/>
                </a:solidFill>
                <a:latin typeface="Helvetica Neue"/>
              </a:rPr>
              <a:t>-это готовность пожертвовать жизнью  или  совершить подвиг во имя других людей, во имя Родины.</a:t>
            </a:r>
          </a:p>
          <a:p>
            <a:r>
              <a:rPr lang="ru-RU" dirty="0">
                <a:solidFill>
                  <a:srgbClr val="C00000"/>
                </a:solidFill>
                <a:latin typeface="Helvetica Neue"/>
              </a:rPr>
              <a:t>Патриотизм</a:t>
            </a:r>
            <a:r>
              <a:rPr lang="ru-RU" dirty="0">
                <a:solidFill>
                  <a:srgbClr val="333333"/>
                </a:solidFill>
                <a:latin typeface="Helvetica Neue"/>
              </a:rPr>
              <a:t> – преданность и любовь к Родине.</a:t>
            </a:r>
          </a:p>
          <a:p>
            <a:r>
              <a:rPr lang="ru-RU" dirty="0">
                <a:solidFill>
                  <a:srgbClr val="C00000"/>
                </a:solidFill>
                <a:latin typeface="Helvetica Neue"/>
              </a:rPr>
              <a:t>Патриот </a:t>
            </a:r>
            <a:r>
              <a:rPr lang="ru-RU" dirty="0">
                <a:solidFill>
                  <a:srgbClr val="333333"/>
                </a:solidFill>
                <a:latin typeface="Helvetica Neue"/>
              </a:rPr>
              <a:t>- человек, безгранично любящий свою Родину, беспокоящийся за её судьбу.</a:t>
            </a:r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89540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Постановка исследовательской задачи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" y="1628800"/>
            <a:ext cx="4967286" cy="5229200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chemeClr val="tx2">
                    <a:lumMod val="10000"/>
                  </a:schemeClr>
                </a:solidFill>
              </a:rPr>
              <a:t>Перечитывая текст стихотворения      М.Ю. Лермонтова «Бородино», выявите, какими были  русские воины- защитники Отечества, какими качествами характера они обладали, какие чувства проявляли, защищая родную землю.</a:t>
            </a:r>
            <a:endParaRPr lang="ru-RU" dirty="0"/>
          </a:p>
        </p:txBody>
      </p:sp>
      <p:pic>
        <p:nvPicPr>
          <p:cNvPr id="5" name="Содержимое 4" descr="9e35396b0a79.jpg"/>
          <p:cNvPicPr>
            <a:picLocks noGrp="1" noChangeAspect="1"/>
          </p:cNvPicPr>
          <p:nvPr>
            <p:ph sz="half" idx="2"/>
          </p:nvPr>
        </p:nvPicPr>
        <p:blipFill>
          <a:blip r:embed="rId3" cstate="email"/>
          <a:stretch>
            <a:fillRect/>
          </a:stretch>
        </p:blipFill>
        <p:spPr>
          <a:xfrm>
            <a:off x="4967287" y="1848644"/>
            <a:ext cx="3400425" cy="4029075"/>
          </a:xfrm>
        </p:spPr>
      </p:pic>
    </p:spTree>
  </p:cSld>
  <p:clrMapOvr>
    <a:masterClrMapping/>
  </p:clrMapOvr>
  <p:transition spd="slow">
    <p:circl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2D27B22-494F-4CDC-84A0-76AEA49DC8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82860" y="260648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> 1.Прочитайте стихотворение до слов «И вот нашли большое поле…» и ответьте на вопросы: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8056907D-3C41-4B79-81FC-F91A3836F1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108520" y="1600200"/>
            <a:ext cx="9252520" cy="5429200"/>
          </a:xfrm>
        </p:spPr>
        <p:txBody>
          <a:bodyPr>
            <a:normAutofit fontScale="92500" lnSpcReduction="10000"/>
          </a:bodyPr>
          <a:lstStyle/>
          <a:p>
            <a:r>
              <a:rPr lang="ru-RU" dirty="0">
                <a:solidFill>
                  <a:schemeClr val="bg1"/>
                </a:solidFill>
              </a:rPr>
              <a:t>1)	От чьего имени ведётся рассказ?  Каким вы представляете себе старого солдата-рассказчика?</a:t>
            </a:r>
          </a:p>
          <a:p>
            <a:r>
              <a:rPr lang="ru-RU" dirty="0">
                <a:solidFill>
                  <a:schemeClr val="bg1"/>
                </a:solidFill>
              </a:rPr>
              <a:t>2)	Почему рассказ о великом событии доверен именно рядовому солдату?</a:t>
            </a:r>
          </a:p>
          <a:p>
            <a:r>
              <a:rPr lang="ru-RU" dirty="0">
                <a:solidFill>
                  <a:schemeClr val="bg1"/>
                </a:solidFill>
              </a:rPr>
              <a:t>3)	Как старый солдат называет воинов? Что он говорит  об их судьбе?</a:t>
            </a:r>
          </a:p>
          <a:p>
            <a:r>
              <a:rPr lang="ru-RU" dirty="0">
                <a:solidFill>
                  <a:schemeClr val="bg1"/>
                </a:solidFill>
              </a:rPr>
              <a:t>4)	Почему, рассказывая о своих товарищах, солдат нигде не называет их по именам?    </a:t>
            </a:r>
          </a:p>
          <a:p>
            <a:r>
              <a:rPr lang="ru-RU" dirty="0">
                <a:solidFill>
                  <a:schemeClr val="bg1"/>
                </a:solidFill>
              </a:rPr>
              <a:t>5)	Почему старые воины-старики ворчали перед боем? Чем они были недовольны? </a:t>
            </a:r>
          </a:p>
          <a:p>
            <a:endParaRPr lang="ru-RU" dirty="0">
              <a:solidFill>
                <a:schemeClr val="bg1"/>
              </a:solidFill>
            </a:endParaRPr>
          </a:p>
          <a:p>
            <a:r>
              <a:rPr lang="ru-RU" dirty="0">
                <a:solidFill>
                  <a:schemeClr val="bg1"/>
                </a:solidFill>
              </a:rPr>
              <a:t> Сделайте вывод:  Какие  качества   защитников отечества  проявляются в этом  фрагменте       стихотворения?</a:t>
            </a:r>
          </a:p>
          <a:p>
            <a:endParaRPr lang="ru-RU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2934467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B71F150-6299-41D3-9350-FAD4D21FC7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80528" y="274638"/>
            <a:ext cx="9324528" cy="1143000"/>
          </a:xfrm>
        </p:spPr>
        <p:txBody>
          <a:bodyPr>
            <a:noAutofit/>
          </a:bodyPr>
          <a:lstStyle/>
          <a:p>
            <a:r>
              <a:rPr lang="ru-RU" sz="2800" dirty="0">
                <a:gradFill>
                  <a:gsLst>
                    <a:gs pos="0">
                      <a:srgbClr val="F0AD00">
                        <a:tint val="73000"/>
                        <a:satMod val="145000"/>
                      </a:srgbClr>
                    </a:gs>
                    <a:gs pos="73000">
                      <a:srgbClr val="F0AD00">
                        <a:tint val="73000"/>
                        <a:satMod val="145000"/>
                      </a:srgbClr>
                    </a:gs>
                    <a:gs pos="100000">
                      <a:srgbClr val="F0AD00">
                        <a:tint val="83000"/>
                        <a:satMod val="143000"/>
                      </a:srgbClr>
                    </a:gs>
                  </a:gsLst>
                  <a:lin ang="4800000" scaled="1"/>
                </a:gradFill>
              </a:rPr>
              <a:t>2. Прочитайте стихотворение со слов «И вот нашли большое поле…» до «И только небо засветилось…» и ответьте на вопросы:</a:t>
            </a:r>
            <a:endParaRPr lang="ru-RU" sz="2800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F0EDF03E-5830-4CED-BECB-7979FE08A9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5257800"/>
          </a:xfrm>
        </p:spPr>
        <p:txBody>
          <a:bodyPr>
            <a:normAutofit fontScale="77500" lnSpcReduction="20000"/>
          </a:bodyPr>
          <a:lstStyle/>
          <a:p>
            <a:pPr marL="137160" indent="0">
              <a:buNone/>
            </a:pPr>
            <a:r>
              <a:rPr lang="ru-RU" sz="3200" dirty="0">
                <a:solidFill>
                  <a:schemeClr val="bg1"/>
                </a:solidFill>
              </a:rPr>
              <a:t> 1) Как солдаты русской армии восприняли  решение о предстоящем сражении?</a:t>
            </a:r>
          </a:p>
          <a:p>
            <a:pPr marL="137160" indent="0">
              <a:buNone/>
            </a:pPr>
            <a:r>
              <a:rPr lang="ru-RU" sz="3200" dirty="0">
                <a:solidFill>
                  <a:schemeClr val="bg1"/>
                </a:solidFill>
              </a:rPr>
              <a:t>2) О каких качествах солдат говорит выражение  «У наших ушки на макушке»?</a:t>
            </a:r>
          </a:p>
          <a:p>
            <a:pPr marL="137160" indent="0">
              <a:buNone/>
            </a:pPr>
            <a:r>
              <a:rPr lang="ru-RU" sz="3200" dirty="0">
                <a:solidFill>
                  <a:schemeClr val="bg1"/>
                </a:solidFill>
              </a:rPr>
              <a:t>3) Как вы понимаете слова «Уж мы пойдем ломить стеною, </a:t>
            </a:r>
          </a:p>
          <a:p>
            <a:pPr marL="137160" indent="0">
              <a:buNone/>
            </a:pPr>
            <a:r>
              <a:rPr lang="ru-RU" sz="3200" dirty="0">
                <a:solidFill>
                  <a:schemeClr val="bg1"/>
                </a:solidFill>
              </a:rPr>
              <a:t>                                              Уж постоим мы головою</a:t>
            </a:r>
          </a:p>
          <a:p>
            <a:pPr marL="137160" indent="0">
              <a:buNone/>
            </a:pPr>
            <a:r>
              <a:rPr lang="ru-RU" sz="3200" dirty="0">
                <a:solidFill>
                  <a:schemeClr val="bg1"/>
                </a:solidFill>
              </a:rPr>
              <a:t>                                                              За Родину свою!»? </a:t>
            </a:r>
          </a:p>
          <a:p>
            <a:pPr marL="137160" indent="0">
              <a:buNone/>
            </a:pPr>
            <a:r>
              <a:rPr lang="ru-RU" sz="3200" dirty="0">
                <a:solidFill>
                  <a:schemeClr val="bg1"/>
                </a:solidFill>
              </a:rPr>
              <a:t>              О  каком настроении солдат они говорят? </a:t>
            </a:r>
          </a:p>
          <a:p>
            <a:pPr marL="137160" indent="0">
              <a:buNone/>
            </a:pPr>
            <a:endParaRPr lang="ru-RU" sz="3200" dirty="0">
              <a:solidFill>
                <a:schemeClr val="bg1"/>
              </a:solidFill>
            </a:endParaRPr>
          </a:p>
          <a:p>
            <a:pPr marL="137160" indent="0">
              <a:buNone/>
            </a:pPr>
            <a:r>
              <a:rPr lang="ru-RU" sz="3200" dirty="0">
                <a:solidFill>
                  <a:schemeClr val="bg1"/>
                </a:solidFill>
              </a:rPr>
              <a:t>4) Как вели себя русские воины в  ночь перед боем? Кто чем занимался? </a:t>
            </a:r>
          </a:p>
          <a:p>
            <a:pPr marL="137160" indent="0">
              <a:buNone/>
            </a:pPr>
            <a:endParaRPr lang="ru-RU" sz="3200" dirty="0">
              <a:solidFill>
                <a:schemeClr val="bg1"/>
              </a:solidFill>
            </a:endParaRPr>
          </a:p>
          <a:p>
            <a:pPr marL="137160" indent="0">
              <a:buNone/>
            </a:pPr>
            <a:r>
              <a:rPr lang="ru-RU" sz="3200" dirty="0">
                <a:solidFill>
                  <a:schemeClr val="bg1"/>
                </a:solidFill>
              </a:rPr>
              <a:t>Сделайте вывод:  Какие  качества   защитников отечества  проявляются в этом  фрагменте       стихотворения?</a:t>
            </a:r>
          </a:p>
          <a:p>
            <a:pPr marL="137160" indent="0">
              <a:buNone/>
            </a:pPr>
            <a:endParaRPr lang="ru-RU" dirty="0"/>
          </a:p>
          <a:p>
            <a:pPr marL="13716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764055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7493DDF-4F60-4265-AC15-10AC485C5A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ru-RU" sz="2800" dirty="0">
                <a:gradFill>
                  <a:gsLst>
                    <a:gs pos="0">
                      <a:srgbClr val="F0AD00">
                        <a:tint val="73000"/>
                        <a:satMod val="145000"/>
                      </a:srgbClr>
                    </a:gs>
                    <a:gs pos="73000">
                      <a:srgbClr val="F0AD00">
                        <a:tint val="73000"/>
                        <a:satMod val="145000"/>
                      </a:srgbClr>
                    </a:gs>
                    <a:gs pos="100000">
                      <a:srgbClr val="F0AD00">
                        <a:tint val="83000"/>
                        <a:satMod val="143000"/>
                      </a:srgbClr>
                    </a:gs>
                  </a:gsLst>
                  <a:lin ang="4800000" scaled="1"/>
                </a:gradFill>
              </a:rPr>
              <a:t>3. Прочитайте стихотворение со слов «И только небо засветилось…» до «Ну ж был денёк…» и ответьте на вопросы: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568B1D0A-8A6F-4C53-B563-360D594381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371111"/>
            <a:ext cx="8964488" cy="5658289"/>
          </a:xfrm>
        </p:spPr>
        <p:txBody>
          <a:bodyPr>
            <a:normAutofit fontScale="92500" lnSpcReduction="20000"/>
          </a:bodyPr>
          <a:lstStyle/>
          <a:p>
            <a:pPr marL="137160" indent="0">
              <a:buNone/>
            </a:pPr>
            <a:r>
              <a:rPr lang="ru-RU" dirty="0">
                <a:solidFill>
                  <a:schemeClr val="bg1"/>
                </a:solidFill>
              </a:rPr>
              <a:t>1)Как полковника воспринимали солдаты? </a:t>
            </a:r>
          </a:p>
          <a:p>
            <a:pPr marL="137160" indent="0">
              <a:buNone/>
            </a:pPr>
            <a:r>
              <a:rPr lang="ru-RU" dirty="0">
                <a:solidFill>
                  <a:schemeClr val="bg1"/>
                </a:solidFill>
              </a:rPr>
              <a:t> 2)  Как вы понимаете слова </a:t>
            </a:r>
          </a:p>
          <a:p>
            <a:pPr marL="137160" indent="0">
              <a:buNone/>
            </a:pPr>
            <a:r>
              <a:rPr lang="ru-RU" dirty="0">
                <a:solidFill>
                  <a:schemeClr val="bg1"/>
                </a:solidFill>
              </a:rPr>
              <a:t>- Полковник наш рожден был хватом.</a:t>
            </a:r>
          </a:p>
          <a:p>
            <a:pPr marL="137160" indent="0">
              <a:buNone/>
            </a:pPr>
            <a:r>
              <a:rPr lang="ru-RU" dirty="0">
                <a:solidFill>
                  <a:schemeClr val="bg1"/>
                </a:solidFill>
              </a:rPr>
              <a:t>  Слуга царю, отец солдатам…?</a:t>
            </a:r>
          </a:p>
          <a:p>
            <a:pPr marL="137160" indent="0">
              <a:buNone/>
            </a:pPr>
            <a:r>
              <a:rPr lang="ru-RU" dirty="0">
                <a:solidFill>
                  <a:schemeClr val="bg1"/>
                </a:solidFill>
              </a:rPr>
              <a:t>  3)Что нам известно о полковнике? Каким он был? </a:t>
            </a:r>
          </a:p>
          <a:p>
            <a:pPr marL="137160" indent="0">
              <a:buNone/>
            </a:pPr>
            <a:r>
              <a:rPr lang="ru-RU" dirty="0">
                <a:solidFill>
                  <a:schemeClr val="bg1"/>
                </a:solidFill>
              </a:rPr>
              <a:t>  4)  Какое напутствие дал полковник своим солдатам, и что они обещали?</a:t>
            </a:r>
          </a:p>
          <a:p>
            <a:pPr marL="137160" indent="0">
              <a:buNone/>
            </a:pPr>
            <a:r>
              <a:rPr lang="ru-RU" dirty="0">
                <a:solidFill>
                  <a:schemeClr val="bg1"/>
                </a:solidFill>
              </a:rPr>
              <a:t>   5)Что объединяло простого солдата, скорее всего, крепостного крестьянина, и   полковника, родовитого дворянина?</a:t>
            </a:r>
          </a:p>
          <a:p>
            <a:pPr marL="137160" indent="0">
              <a:buNone/>
            </a:pPr>
            <a:endParaRPr lang="ru-RU" dirty="0">
              <a:solidFill>
                <a:schemeClr val="bg1"/>
              </a:solidFill>
            </a:endParaRPr>
          </a:p>
          <a:p>
            <a:pPr marL="137160" indent="0">
              <a:buNone/>
            </a:pPr>
            <a:r>
              <a:rPr lang="ru-RU" dirty="0">
                <a:solidFill>
                  <a:schemeClr val="bg1"/>
                </a:solidFill>
              </a:rPr>
              <a:t> Подведите итог своим наблюдениям и ответьте на вопрос :  «Какие  качества   объединяют  всех защитников отечества : и командиров, и простых солдат?»</a:t>
            </a:r>
          </a:p>
          <a:p>
            <a:pPr marL="651510" indent="-514350">
              <a:buAutoNum type="arabicParenR"/>
            </a:pPr>
            <a:endParaRPr lang="ru-RU" dirty="0"/>
          </a:p>
          <a:p>
            <a:pPr marL="651510" indent="-514350">
              <a:buAutoNum type="arabicParenR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9548926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BE9543D-6880-4E33-808C-14643D408F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500" dirty="0">
                <a:gradFill>
                  <a:gsLst>
                    <a:gs pos="0">
                      <a:srgbClr val="F0AD00">
                        <a:tint val="73000"/>
                        <a:satMod val="145000"/>
                      </a:srgbClr>
                    </a:gs>
                    <a:gs pos="73000">
                      <a:srgbClr val="F0AD00">
                        <a:tint val="73000"/>
                        <a:satMod val="145000"/>
                      </a:srgbClr>
                    </a:gs>
                    <a:gs pos="100000">
                      <a:srgbClr val="F0AD00">
                        <a:tint val="83000"/>
                        <a:satMod val="143000"/>
                      </a:srgbClr>
                    </a:gs>
                  </a:gsLst>
                  <a:lin ang="4800000" scaled="1"/>
                </a:gradFill>
              </a:rPr>
              <a:t>4. Прочитайте стихотворение со слов «Ну ж был денёк…» до конца и ответьте на вопросы: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6B6AF117-3AC7-4410-84F2-CBC268D8E9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645224"/>
          </a:xfrm>
        </p:spPr>
        <p:txBody>
          <a:bodyPr>
            <a:normAutofit fontScale="77500" lnSpcReduction="20000"/>
          </a:bodyPr>
          <a:lstStyle/>
          <a:p>
            <a:pPr marL="137160" indent="0">
              <a:buNone/>
            </a:pPr>
            <a:r>
              <a:rPr lang="ru-RU" dirty="0">
                <a:solidFill>
                  <a:schemeClr val="bg1"/>
                </a:solidFill>
              </a:rPr>
              <a:t>1)Как герой описывает бой? С чем сравнивает армию французов? </a:t>
            </a:r>
          </a:p>
          <a:p>
            <a:pPr marL="137160" indent="0">
              <a:buNone/>
            </a:pPr>
            <a:endParaRPr lang="ru-RU" dirty="0">
              <a:solidFill>
                <a:schemeClr val="bg1"/>
              </a:solidFill>
            </a:endParaRPr>
          </a:p>
          <a:p>
            <a:pPr marL="137160" indent="0">
              <a:buNone/>
            </a:pPr>
            <a:r>
              <a:rPr lang="ru-RU" dirty="0">
                <a:solidFill>
                  <a:schemeClr val="bg1"/>
                </a:solidFill>
              </a:rPr>
              <a:t>2)Какие слова доказывают, что в сражении многие погибли? </a:t>
            </a:r>
          </a:p>
          <a:p>
            <a:pPr marL="137160" indent="0">
              <a:buNone/>
            </a:pPr>
            <a:r>
              <a:rPr lang="ru-RU" dirty="0">
                <a:solidFill>
                  <a:schemeClr val="bg1"/>
                </a:solidFill>
              </a:rPr>
              <a:t>3)Какие звуки слышал солдат во время боя?</a:t>
            </a:r>
          </a:p>
          <a:p>
            <a:pPr marL="137160" indent="0">
              <a:buNone/>
            </a:pPr>
            <a:r>
              <a:rPr lang="ru-RU" dirty="0">
                <a:solidFill>
                  <a:schemeClr val="bg1"/>
                </a:solidFill>
              </a:rPr>
              <a:t>4)Кого объединяет слово «наш» в таком тексте </a:t>
            </a:r>
          </a:p>
          <a:p>
            <a:pPr marL="137160" indent="0">
              <a:buNone/>
            </a:pPr>
            <a:r>
              <a:rPr lang="ru-RU" dirty="0">
                <a:solidFill>
                  <a:schemeClr val="bg1"/>
                </a:solidFill>
              </a:rPr>
              <a:t>                                             - Изведал враг в тот день немало,</a:t>
            </a:r>
          </a:p>
          <a:p>
            <a:pPr marL="137160" indent="0">
              <a:buNone/>
            </a:pPr>
            <a:r>
              <a:rPr lang="ru-RU" dirty="0">
                <a:solidFill>
                  <a:schemeClr val="bg1"/>
                </a:solidFill>
              </a:rPr>
              <a:t>                                               Что значит русский бой удалый,</a:t>
            </a:r>
          </a:p>
          <a:p>
            <a:pPr marL="137160" indent="0">
              <a:buNone/>
            </a:pPr>
            <a:r>
              <a:rPr lang="ru-RU" dirty="0">
                <a:solidFill>
                  <a:schemeClr val="bg1"/>
                </a:solidFill>
              </a:rPr>
              <a:t>                                                               Наш рукопашный бой!..  ?</a:t>
            </a:r>
          </a:p>
          <a:p>
            <a:pPr marL="137160" indent="0">
              <a:buNone/>
            </a:pPr>
            <a:endParaRPr lang="ru-RU" dirty="0">
              <a:solidFill>
                <a:schemeClr val="bg1"/>
              </a:solidFill>
            </a:endParaRPr>
          </a:p>
          <a:p>
            <a:pPr marL="137160" indent="0">
              <a:buNone/>
            </a:pPr>
            <a:r>
              <a:rPr lang="ru-RU" dirty="0">
                <a:solidFill>
                  <a:schemeClr val="bg1"/>
                </a:solidFill>
              </a:rPr>
              <a:t>5) Какое настроение  испытывают русские воины  после сражения ? </a:t>
            </a:r>
          </a:p>
          <a:p>
            <a:pPr marL="137160" indent="0">
              <a:buNone/>
            </a:pPr>
            <a:endParaRPr lang="ru-RU" dirty="0">
              <a:solidFill>
                <a:schemeClr val="bg1"/>
              </a:solidFill>
            </a:endParaRPr>
          </a:p>
          <a:p>
            <a:pPr marL="137160" indent="0">
              <a:buNone/>
            </a:pPr>
            <a:r>
              <a:rPr lang="ru-RU" dirty="0">
                <a:solidFill>
                  <a:schemeClr val="bg1"/>
                </a:solidFill>
              </a:rPr>
              <a:t>Подведите итог своим наблюдениям и ответьте на вопрос :  «Какие  качества   проявили  все  защитники отечества во время Бородинского сражения?»</a:t>
            </a:r>
          </a:p>
          <a:p>
            <a:pPr marL="651510" indent="-514350">
              <a:buFont typeface="+mj-lt"/>
              <a:buAutoNum type="arabicParenR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4008881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C40CE2B-C27E-4BCF-838B-EF237E9AC3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500" dirty="0">
                <a:gradFill>
                  <a:gsLst>
                    <a:gs pos="0">
                      <a:srgbClr val="F0AD00">
                        <a:tint val="73000"/>
                        <a:satMod val="145000"/>
                      </a:srgbClr>
                    </a:gs>
                    <a:gs pos="73000">
                      <a:srgbClr val="F0AD00">
                        <a:tint val="73000"/>
                        <a:satMod val="145000"/>
                      </a:srgbClr>
                    </a:gs>
                    <a:gs pos="100000">
                      <a:srgbClr val="F0AD00">
                        <a:tint val="83000"/>
                        <a:satMod val="143000"/>
                      </a:srgbClr>
                    </a:gs>
                  </a:gsLst>
                  <a:lin ang="4800000" scaled="1"/>
                </a:gradFill>
              </a:rPr>
              <a:t>5. Прочитайте стихотворение со слов «Ну ж был денёк…» до конца и ответьте на вопросы: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EBCAB74F-9F62-4964-954A-DAC1B07E94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589240"/>
          </a:xfrm>
        </p:spPr>
        <p:txBody>
          <a:bodyPr>
            <a:normAutofit fontScale="85000" lnSpcReduction="20000"/>
          </a:bodyPr>
          <a:lstStyle/>
          <a:p>
            <a:pPr marL="137160" indent="0">
              <a:buNone/>
            </a:pPr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1)Старый солдат с горечью и гордостью вспоминает своих былых товарищей? Как он их называет? </a:t>
            </a:r>
          </a:p>
          <a:p>
            <a:pPr marL="137160" indent="0">
              <a:buNone/>
            </a:pPr>
            <a:endParaRPr lang="ru-RU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37160" indent="0">
              <a:buNone/>
            </a:pPr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2)Чем можно объяснить то, что старый солдат, рассказывая о сражении, говорит «мы», «наш», «наши», «все»?</a:t>
            </a:r>
          </a:p>
          <a:p>
            <a:pPr marL="137160" indent="0">
              <a:buNone/>
            </a:pPr>
            <a:endParaRPr lang="ru-RU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37160" indent="0">
              <a:buNone/>
            </a:pPr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3) Для чего старый солдат так подробно описывает бой молодому солдату? </a:t>
            </a:r>
          </a:p>
          <a:p>
            <a:pPr marL="137160" indent="0">
              <a:buNone/>
            </a:pPr>
            <a:endParaRPr lang="ru-RU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37160" indent="0">
              <a:buNone/>
            </a:pPr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4) В чём проявился героизм русских солдат? </a:t>
            </a:r>
          </a:p>
          <a:p>
            <a:pPr marL="137160" indent="0">
              <a:buNone/>
            </a:pPr>
            <a:endParaRPr lang="ru-RU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37160" indent="0">
              <a:buNone/>
            </a:pPr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Подведите итог своим наблюдениям и ответьте на вопросы :  «Какие  качества   объединяют  всех защитников отечества : и командиров, и простых солдат?»</a:t>
            </a:r>
          </a:p>
          <a:p>
            <a:pPr marL="137160" indent="0">
              <a:buNone/>
            </a:pPr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«Какими чувствами  проникнуто это стихотворение?»</a:t>
            </a:r>
          </a:p>
          <a:p>
            <a:pPr marL="137160" indent="0">
              <a:buNone/>
            </a:pPr>
            <a:endParaRPr lang="ru-RU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651510" indent="-514350">
              <a:buFont typeface="+mj-lt"/>
              <a:buAutoNum type="arabicParenR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6075899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D93F79A-307A-49E8-B869-7EAE3D7774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7787208" cy="4738538"/>
          </a:xfrm>
        </p:spPr>
        <p:txBody>
          <a:bodyPr>
            <a:normAutofit fontScale="90000"/>
          </a:bodyPr>
          <a:lstStyle/>
          <a:p>
            <a:pPr>
              <a:lnSpc>
                <a:spcPct val="107000"/>
              </a:lnSpc>
              <a:spcAft>
                <a:spcPts val="675"/>
              </a:spcAft>
            </a:pPr>
            <a:r>
              <a:rPr lang="ru-RU" sz="4400" u="sng" dirty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/>
            </a:r>
            <a:br>
              <a:rPr lang="ru-RU" sz="4400" u="sng" dirty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</a:br>
            <a:r>
              <a:rPr lang="ru-RU" sz="4400" u="sng" dirty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Какие качества русских воинов , защитивших Отечество в Бородинском сражении, прославляются в стихотворении?</a:t>
            </a:r>
            <a:r>
              <a:rPr lang="ru-RU" sz="4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F56ABC0C-0574-4960-9EB3-7394B2C8EB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3789040"/>
            <a:ext cx="8229600" cy="2160240"/>
          </a:xfrm>
        </p:spPr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 составим  кластер)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18073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2030" y="260648"/>
            <a:ext cx="8254426" cy="3528392"/>
          </a:xfrm>
        </p:spPr>
        <p:txBody>
          <a:bodyPr>
            <a:normAutofit/>
          </a:bodyPr>
          <a:lstStyle/>
          <a:p>
            <a:r>
              <a:rPr lang="ru-RU" sz="4200" dirty="0">
                <a:solidFill>
                  <a:srgbClr val="C00000"/>
                </a:solidFill>
              </a:rPr>
              <a:t>Героизм и мужество </a:t>
            </a:r>
            <a:r>
              <a:rPr lang="ru-RU" sz="4200" dirty="0"/>
              <a:t>русских солдат в стихотворении       М.Ю. Лермонтова «Бородино»</a:t>
            </a:r>
          </a:p>
        </p:txBody>
      </p:sp>
      <p:pic>
        <p:nvPicPr>
          <p:cNvPr id="6" name="Picture 11">
            <a:extLst>
              <a:ext uri="{FF2B5EF4-FFF2-40B4-BE49-F238E27FC236}">
                <a16:creationId xmlns="" xmlns:a16="http://schemas.microsoft.com/office/drawing/2014/main" id="{D19DFC22-ECBB-4B9B-B4EC-4DAE791F16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370" y="3933056"/>
            <a:ext cx="2423447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5700549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вал 9"/>
          <p:cNvSpPr/>
          <p:nvPr/>
        </p:nvSpPr>
        <p:spPr>
          <a:xfrm>
            <a:off x="2843746" y="1268759"/>
            <a:ext cx="3414179" cy="1388715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37160" indent="0" algn="ctr">
              <a:buNone/>
            </a:pPr>
            <a:r>
              <a:rPr lang="ru-RU" sz="2800" b="1" dirty="0">
                <a:solidFill>
                  <a:srgbClr val="C00000"/>
                </a:solidFill>
              </a:rPr>
              <a:t>Защитники </a:t>
            </a:r>
          </a:p>
          <a:p>
            <a:pPr marL="137160" indent="0" algn="ctr">
              <a:buNone/>
            </a:pPr>
            <a:r>
              <a:rPr lang="ru-RU" sz="2800" b="1" dirty="0">
                <a:solidFill>
                  <a:srgbClr val="C00000"/>
                </a:solidFill>
              </a:rPr>
              <a:t>Отечества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6412176" y="332656"/>
            <a:ext cx="2520280" cy="10801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37160" indent="0">
              <a:buNone/>
            </a:pPr>
            <a:r>
              <a:rPr lang="ru-RU" sz="3200" b="1" dirty="0">
                <a:solidFill>
                  <a:srgbClr val="C00000"/>
                </a:solidFill>
              </a:rPr>
              <a:t>патриотизм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18552" y="5347432"/>
            <a:ext cx="2376264" cy="93610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C00000"/>
                </a:solidFill>
              </a:rPr>
              <a:t>стойкость 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127671" y="5252371"/>
            <a:ext cx="2376264" cy="10801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 </a:t>
            </a:r>
            <a:r>
              <a:rPr lang="ru-RU" sz="3600" b="1" dirty="0">
                <a:solidFill>
                  <a:srgbClr val="C00000"/>
                </a:solidFill>
              </a:rPr>
              <a:t>храбрость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956220" y="5253253"/>
            <a:ext cx="2880320" cy="112622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37160" indent="0" algn="ctr">
              <a:buNone/>
            </a:pPr>
            <a:r>
              <a:rPr lang="ru-RU" sz="3200" b="1" dirty="0">
                <a:solidFill>
                  <a:srgbClr val="C00000"/>
                </a:solidFill>
              </a:rPr>
              <a:t>самоотверженность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18552" y="2510517"/>
            <a:ext cx="2820507" cy="87828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37160" indent="0" algn="ctr">
              <a:buNone/>
            </a:pPr>
            <a:r>
              <a:rPr lang="ru-RU" sz="3000" b="1" dirty="0">
                <a:solidFill>
                  <a:srgbClr val="C00000"/>
                </a:solidFill>
              </a:rPr>
              <a:t>сплочённость</a:t>
            </a:r>
          </a:p>
        </p:txBody>
      </p:sp>
      <p:cxnSp>
        <p:nvCxnSpPr>
          <p:cNvPr id="17" name="Прямая со стрелкой 16"/>
          <p:cNvCxnSpPr/>
          <p:nvPr/>
        </p:nvCxnSpPr>
        <p:spPr>
          <a:xfrm flipH="1" flipV="1">
            <a:off x="2694432" y="740024"/>
            <a:ext cx="779409" cy="67275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V="1">
            <a:off x="5523876" y="740024"/>
            <a:ext cx="888300" cy="60074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H="1">
            <a:off x="3067825" y="2595717"/>
            <a:ext cx="640079" cy="55023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 flipH="1">
            <a:off x="1979712" y="2581436"/>
            <a:ext cx="1958798" cy="271977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5454098" y="2550715"/>
            <a:ext cx="621598" cy="59523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flipH="1">
            <a:off x="4315803" y="2661592"/>
            <a:ext cx="241078" cy="254433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>
            <a:off x="5127060" y="2638320"/>
            <a:ext cx="2205551" cy="256760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Прямоугольник 46"/>
          <p:cNvSpPr/>
          <p:nvPr/>
        </p:nvSpPr>
        <p:spPr>
          <a:xfrm>
            <a:off x="184128" y="300881"/>
            <a:ext cx="2480408" cy="87828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37160" indent="0" algn="ctr">
              <a:buNone/>
            </a:pPr>
            <a:r>
              <a:rPr lang="ru-RU" sz="4000" b="1" dirty="0">
                <a:solidFill>
                  <a:srgbClr val="C00000"/>
                </a:solidFill>
              </a:rPr>
              <a:t>героизм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6156176" y="2706805"/>
            <a:ext cx="2480408" cy="87828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37160" indent="0" algn="ctr">
              <a:buNone/>
            </a:pPr>
            <a:r>
              <a:rPr lang="ru-RU" sz="3600" b="1" dirty="0">
                <a:solidFill>
                  <a:srgbClr val="C00000"/>
                </a:solidFill>
              </a:rPr>
              <a:t>мужество</a:t>
            </a:r>
          </a:p>
        </p:txBody>
      </p:sp>
    </p:spTree>
    <p:extLst>
      <p:ext uri="{BB962C8B-B14F-4D97-AF65-F5344CB8AC3E}">
        <p14:creationId xmlns:p14="http://schemas.microsoft.com/office/powerpoint/2010/main" val="225921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5" grpId="0" animBg="1"/>
      <p:bldP spid="14" grpId="0" animBg="1"/>
      <p:bldP spid="47" grpId="0" animBg="1"/>
      <p:bldP spid="4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23AEE9F-BD04-4EE8-8E14-9B278456D8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Обобщение и выводы по уроку.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231851B7-5BA1-4368-B1C3-FA05B0FF5A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600200"/>
            <a:ext cx="8686800" cy="5257800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– Какими чувствами проникнуто стихотворении «Бородино»? </a:t>
            </a:r>
          </a:p>
          <a:p>
            <a:endParaRPr lang="ru-RU" dirty="0">
              <a:solidFill>
                <a:schemeClr val="bg1"/>
              </a:solidFill>
            </a:endParaRPr>
          </a:p>
          <a:p>
            <a:r>
              <a:rPr lang="ru-RU" dirty="0">
                <a:solidFill>
                  <a:schemeClr val="bg1"/>
                </a:solidFill>
              </a:rPr>
              <a:t>        Любовью к Родине, к товарищам, переживанием за их судьбы, грустью, гордостью.</a:t>
            </a:r>
          </a:p>
        </p:txBody>
      </p:sp>
    </p:spTree>
    <p:extLst>
      <p:ext uri="{BB962C8B-B14F-4D97-AF65-F5344CB8AC3E}">
        <p14:creationId xmlns:p14="http://schemas.microsoft.com/office/powerpoint/2010/main" val="278174024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23AEE9F-BD04-4EE8-8E14-9B278456D8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Обобщение и выводы по уроку.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231851B7-5BA1-4368-B1C3-FA05B0FF5A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600200"/>
            <a:ext cx="8686800" cy="5257800"/>
          </a:xfrm>
        </p:spPr>
        <p:txBody>
          <a:bodyPr>
            <a:normAutofit fontScale="92500" lnSpcReduction="20000"/>
          </a:bodyPr>
          <a:lstStyle/>
          <a:p>
            <a:r>
              <a:rPr lang="ru-RU" dirty="0">
                <a:solidFill>
                  <a:schemeClr val="bg1"/>
                </a:solidFill>
              </a:rPr>
              <a:t>– Как вы думаете, какую идею хотел донести до нас поэт в стихотворении «Бородино»? </a:t>
            </a:r>
          </a:p>
          <a:p>
            <a:endParaRPr lang="ru-RU" dirty="0">
              <a:solidFill>
                <a:schemeClr val="bg1"/>
              </a:solidFill>
            </a:endParaRPr>
          </a:p>
          <a:p>
            <a:pPr marL="1348740">
              <a:lnSpc>
                <a:spcPct val="107000"/>
              </a:lnSpc>
              <a:spcAft>
                <a:spcPts val="800"/>
              </a:spcAft>
            </a:pPr>
            <a:r>
              <a:rPr lang="ru-RU" u="sng" dirty="0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Основная идея стихотворения – любовь к Родине,</a:t>
            </a:r>
            <a:r>
              <a:rPr lang="ru-RU" dirty="0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пробуждение у читателей разных поколений патриотических чувств. Бородинское сражение является яркой страницей в истории нашей Родины, показавшей сплоченность, мужество, самоотверженность нашего народа. Подвиг русских солдат, не пощадивших жизни ради спасения Отечества, будет жить вечно, и этот подвиг «недаром помнит» и будет помнить «вся Россия».</a:t>
            </a:r>
            <a:endParaRPr lang="ru-RU" sz="24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137718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D93F79A-307A-49E8-B869-7EAE3D7774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F56ABC0C-0574-4960-9EB3-7394B2C8EB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Почему и сегодня, спустя 200 лет, нас не перестает волновать стихотворение Лермонтова?</a:t>
            </a:r>
            <a:endParaRPr lang="ru-RU" sz="24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1120">
              <a:lnSpc>
                <a:spcPct val="107000"/>
              </a:lnSpc>
              <a:spcAft>
                <a:spcPts val="0"/>
              </a:spcAft>
            </a:pPr>
            <a:r>
              <a:rPr lang="ru-RU" sz="2400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Что</a:t>
            </a:r>
            <a:r>
              <a:rPr lang="ru-RU" sz="2400" spc="-15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дают</a:t>
            </a:r>
            <a:r>
              <a:rPr lang="ru-RU" sz="2400" spc="-10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нам,</a:t>
            </a:r>
            <a:r>
              <a:rPr lang="ru-RU" sz="2400" spc="-15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живущим</a:t>
            </a:r>
            <a:r>
              <a:rPr lang="ru-RU" sz="2400" spc="-20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сегодня,</a:t>
            </a:r>
            <a:r>
              <a:rPr lang="ru-RU" sz="2400" spc="-10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произведения</a:t>
            </a:r>
            <a:r>
              <a:rPr lang="ru-RU" sz="2400" spc="-15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об</a:t>
            </a:r>
            <a:r>
              <a:rPr lang="ru-RU" sz="2400" spc="-25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историческом</a:t>
            </a:r>
            <a:r>
              <a:rPr lang="ru-RU" sz="2400" spc="-20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прошлом</a:t>
            </a:r>
            <a:r>
              <a:rPr lang="ru-RU" sz="2400" spc="-15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нашей</a:t>
            </a:r>
            <a:r>
              <a:rPr lang="ru-RU" sz="2400" spc="-10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родины?</a:t>
            </a:r>
            <a:r>
              <a:rPr lang="ru-RU" sz="2400" spc="-285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Какими</a:t>
            </a:r>
            <a:r>
              <a:rPr lang="ru-RU" sz="2400" spc="-5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предстают</a:t>
            </a:r>
            <a:r>
              <a:rPr lang="ru-RU" sz="2400" spc="-10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перед нами герои далекого</a:t>
            </a:r>
            <a:r>
              <a:rPr lang="ru-RU" sz="2400" spc="-5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прошлого?</a:t>
            </a:r>
            <a:endParaRPr lang="ru-RU" sz="2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1439545" algn="just">
              <a:lnSpc>
                <a:spcPct val="150000"/>
              </a:lnSpc>
              <a:spcAft>
                <a:spcPts val="0"/>
              </a:spcAft>
            </a:pPr>
            <a:endParaRPr lang="ru-RU" sz="24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539279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D93F79A-307A-49E8-B869-7EAE3D7774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86210"/>
          </a:xfrm>
        </p:spPr>
        <p:txBody>
          <a:bodyPr>
            <a:normAutofit/>
          </a:bodyPr>
          <a:lstStyle/>
          <a:p>
            <a:pPr>
              <a:lnSpc>
                <a:spcPct val="107000"/>
              </a:lnSpc>
              <a:spcAft>
                <a:spcPts val="675"/>
              </a:spcAft>
            </a:pPr>
            <a:r>
              <a:rPr lang="ru-RU" sz="4400" u="sng" dirty="0">
                <a:solidFill>
                  <a:schemeClr val="accent1">
                    <a:lumMod val="75000"/>
                  </a:schemeClr>
                </a:solidFill>
                <a:effectLst/>
                <a:latin typeface="Helvetica" panose="020B0604020202020204" pitchFamily="34" charset="0"/>
                <a:ea typeface="Calibri" panose="020F0502020204030204" pitchFamily="34" charset="0"/>
                <a:cs typeface="Helvetica" panose="020B0604020202020204" pitchFamily="34" charset="0"/>
              </a:rPr>
              <a:t>Творческая работа.</a:t>
            </a:r>
            <a:r>
              <a:rPr lang="ru-RU" sz="4800" dirty="0">
                <a:solidFill>
                  <a:schemeClr val="accent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800" dirty="0">
                <a:solidFill>
                  <a:schemeClr val="accent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Объект 4">
            <a:extLst>
              <a:ext uri="{FF2B5EF4-FFF2-40B4-BE49-F238E27FC236}">
                <a16:creationId xmlns="" xmlns:a16="http://schemas.microsoft.com/office/drawing/2014/main" id="{F35F7849-C9C4-4BE7-AB2B-82F48296D7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200" dirty="0"/>
              <a:t> </a:t>
            </a:r>
            <a:r>
              <a:rPr lang="ru-RU" sz="3200" dirty="0">
                <a:solidFill>
                  <a:schemeClr val="bg1"/>
                </a:solidFill>
              </a:rPr>
              <a:t>1 группа. Напишите письмо герою Бородинского сражения</a:t>
            </a:r>
          </a:p>
          <a:p>
            <a:endParaRPr lang="ru-RU" sz="3200" dirty="0">
              <a:solidFill>
                <a:schemeClr val="bg1"/>
              </a:solidFill>
            </a:endParaRPr>
          </a:p>
          <a:p>
            <a:r>
              <a:rPr lang="ru-RU" sz="3200" dirty="0">
                <a:solidFill>
                  <a:schemeClr val="bg1"/>
                </a:solidFill>
              </a:rPr>
              <a:t>2 группа. Напишите письмо солдату, участнику  Специальной военной операции на Украине</a:t>
            </a:r>
            <a:r>
              <a:rPr lang="ru-RU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6842872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52D1FE3-95E8-4A9A-9848-46877266BE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Домашняя работа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5381ACA7-6AE1-4D65-840B-5C1AAEBB4E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sz="3200" b="1" dirty="0">
                <a:solidFill>
                  <a:schemeClr val="bg1"/>
                </a:solidFill>
              </a:rPr>
              <a:t>1) Стихотворение «Бородино» наизусть</a:t>
            </a:r>
          </a:p>
          <a:p>
            <a:endParaRPr lang="ru-RU" sz="3200" b="1" dirty="0">
              <a:solidFill>
                <a:schemeClr val="bg1"/>
              </a:solidFill>
            </a:endParaRPr>
          </a:p>
          <a:p>
            <a:r>
              <a:rPr lang="ru-RU" sz="3200" b="1" dirty="0">
                <a:solidFill>
                  <a:schemeClr val="bg1"/>
                </a:solidFill>
              </a:rPr>
              <a:t>  2)  Творческая работа.  Написать письмо герою  Бородинского сражения       или </a:t>
            </a:r>
          </a:p>
          <a:p>
            <a:r>
              <a:rPr lang="ru-RU" sz="3200" b="1" dirty="0">
                <a:solidFill>
                  <a:schemeClr val="bg1"/>
                </a:solidFill>
              </a:rPr>
              <a:t>письмо солдату, участнику специальной военной операции на Украине</a:t>
            </a:r>
          </a:p>
          <a:p>
            <a:r>
              <a:rPr lang="ru-RU" dirty="0">
                <a:solidFill>
                  <a:schemeClr val="bg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47585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FBFED51-97D6-453D-B949-BF68223C7E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4704"/>
          </a:xfrm>
        </p:spPr>
        <p:txBody>
          <a:bodyPr>
            <a:normAutofit/>
          </a:bodyPr>
          <a:lstStyle/>
          <a:p>
            <a:r>
              <a:rPr lang="ru-RU" dirty="0"/>
              <a:t>Цели урока: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54D6D81A-565E-4C02-9F4F-3549993A93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764704"/>
            <a:ext cx="8686800" cy="5904656"/>
          </a:xfrm>
        </p:spPr>
        <p:txBody>
          <a:bodyPr>
            <a:normAutofit lnSpcReduction="10000"/>
          </a:bodyPr>
          <a:lstStyle/>
          <a:p>
            <a:r>
              <a:rPr lang="ru-RU" dirty="0">
                <a:solidFill>
                  <a:schemeClr val="bg1"/>
                </a:solidFill>
              </a:rPr>
              <a:t>Учиться:</a:t>
            </a:r>
          </a:p>
          <a:p>
            <a:pPr marL="137160" indent="0">
              <a:buNone/>
            </a:pPr>
            <a:r>
              <a:rPr lang="ru-RU" dirty="0">
                <a:solidFill>
                  <a:schemeClr val="bg1"/>
                </a:solidFill>
              </a:rPr>
              <a:t>     1)работать с текстом</a:t>
            </a:r>
          </a:p>
          <a:p>
            <a:pPr marL="137160" indent="0">
              <a:buNone/>
            </a:pPr>
            <a:r>
              <a:rPr lang="ru-RU" dirty="0">
                <a:solidFill>
                  <a:schemeClr val="bg1"/>
                </a:solidFill>
              </a:rPr>
              <a:t>     2) анализировать стихотворение …</a:t>
            </a:r>
          </a:p>
          <a:p>
            <a:pPr marL="137160" indent="0">
              <a:buNone/>
            </a:pPr>
            <a:r>
              <a:rPr lang="ru-RU" dirty="0">
                <a:solidFill>
                  <a:schemeClr val="bg1"/>
                </a:solidFill>
              </a:rPr>
              <a:t>     3) Понять, в чём заключался героизм русских…</a:t>
            </a:r>
          </a:p>
          <a:p>
            <a:r>
              <a:rPr lang="ru-RU" dirty="0">
                <a:solidFill>
                  <a:schemeClr val="bg1"/>
                </a:solidFill>
              </a:rPr>
              <a:t> Развивать умение</a:t>
            </a:r>
          </a:p>
          <a:p>
            <a:pPr marL="137160" indent="0">
              <a:buNone/>
            </a:pPr>
            <a:r>
              <a:rPr lang="ru-RU" dirty="0">
                <a:solidFill>
                  <a:schemeClr val="bg1"/>
                </a:solidFill>
              </a:rPr>
              <a:t>     1) самостоятельно мыслить, </a:t>
            </a:r>
          </a:p>
          <a:p>
            <a:pPr marL="137160" indent="0">
              <a:buNone/>
            </a:pPr>
            <a:r>
              <a:rPr lang="ru-RU" dirty="0">
                <a:solidFill>
                  <a:schemeClr val="bg1"/>
                </a:solidFill>
              </a:rPr>
              <a:t>     2) доказательно высказывать своё мнение, </a:t>
            </a:r>
          </a:p>
          <a:p>
            <a:r>
              <a:rPr lang="ru-RU" dirty="0">
                <a:solidFill>
                  <a:schemeClr val="bg1"/>
                </a:solidFill>
              </a:rPr>
              <a:t>воспитывать </a:t>
            </a:r>
          </a:p>
          <a:p>
            <a:pPr marL="137160" indent="0">
              <a:buNone/>
            </a:pPr>
            <a:r>
              <a:rPr lang="ru-RU" dirty="0">
                <a:solidFill>
                  <a:schemeClr val="bg1"/>
                </a:solidFill>
              </a:rPr>
              <a:t>     1) интерес к истории и литературе родной страны; </a:t>
            </a:r>
          </a:p>
          <a:p>
            <a:pPr marL="137160" indent="0">
              <a:buNone/>
            </a:pPr>
            <a:r>
              <a:rPr lang="ru-RU" dirty="0">
                <a:solidFill>
                  <a:schemeClr val="bg1"/>
                </a:solidFill>
              </a:rPr>
              <a:t>     2) благородные чувства: любовь к Родине, героизм, чувство долга, взаимопомощи, гордости за свой народ,…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6416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70756D7-06D0-43DB-B339-C8354082F7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Чтение стихотворения  наизусть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743DED5D-9685-496F-85F9-F383255342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>
            <a:extLst>
              <a:ext uri="{FF2B5EF4-FFF2-40B4-BE49-F238E27FC236}">
                <a16:creationId xmlns="" xmlns:a16="http://schemas.microsoft.com/office/drawing/2014/main" id="{211F1D13-49F7-4BDD-B06B-F3F3B36C1F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1" y="1417638"/>
            <a:ext cx="5559896" cy="5225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2751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84"/>
    </mc:Choice>
    <mc:Fallback xmlns="">
      <p:transition spd="slow" advTm="10384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70756D7-06D0-43DB-B339-C8354082F7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Чтение стихотворения  наизусть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743DED5D-9685-496F-85F9-F383255342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>
            <a:extLst>
              <a:ext uri="{FF2B5EF4-FFF2-40B4-BE49-F238E27FC236}">
                <a16:creationId xmlns="" xmlns:a16="http://schemas.microsoft.com/office/drawing/2014/main" id="{5D54DD82-C2AF-4069-B052-E9336D1FEA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52" b="6854"/>
          <a:stretch>
            <a:fillRect/>
          </a:stretch>
        </p:blipFill>
        <p:spPr bwMode="auto">
          <a:xfrm>
            <a:off x="1447800" y="1196752"/>
            <a:ext cx="5804803" cy="5386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0259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566"/>
    </mc:Choice>
    <mc:Fallback xmlns="">
      <p:transition spd="slow" advTm="10566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70756D7-06D0-43DB-B339-C8354082F7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36512" y="-459432"/>
            <a:ext cx="9505056" cy="1584176"/>
          </a:xfrm>
        </p:spPr>
        <p:txBody>
          <a:bodyPr>
            <a:normAutofit/>
          </a:bodyPr>
          <a:lstStyle/>
          <a:p>
            <a:r>
              <a:rPr lang="ru-RU" dirty="0"/>
              <a:t>Чтение стихотворения  наизусть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743DED5D-9685-496F-85F9-F383255342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6">
            <a:extLst>
              <a:ext uri="{FF2B5EF4-FFF2-40B4-BE49-F238E27FC236}">
                <a16:creationId xmlns="" xmlns:a16="http://schemas.microsoft.com/office/drawing/2014/main" id="{7E4CE9BF-4220-4155-9824-9686B991BA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4704"/>
            <a:ext cx="9144000" cy="5788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611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98"/>
    </mc:Choice>
    <mc:Fallback xmlns="">
      <p:transition spd="slow" advTm="9698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70756D7-06D0-43DB-B339-C8354082F7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80528" y="-459431"/>
            <a:ext cx="9649072" cy="1368152"/>
          </a:xfrm>
        </p:spPr>
        <p:txBody>
          <a:bodyPr>
            <a:normAutofit/>
          </a:bodyPr>
          <a:lstStyle/>
          <a:p>
            <a:r>
              <a:rPr lang="ru-RU" dirty="0"/>
              <a:t>Чтение стихотворения  наизусть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743DED5D-9685-496F-85F9-F383255342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6">
            <a:extLst>
              <a:ext uri="{FF2B5EF4-FFF2-40B4-BE49-F238E27FC236}">
                <a16:creationId xmlns="" xmlns:a16="http://schemas.microsoft.com/office/drawing/2014/main" id="{5401AAC3-9689-41AF-B0B1-897DD61444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18" r="3334"/>
          <a:stretch>
            <a:fillRect/>
          </a:stretch>
        </p:blipFill>
        <p:spPr bwMode="auto">
          <a:xfrm>
            <a:off x="0" y="764704"/>
            <a:ext cx="9144000" cy="59039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34184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22"/>
    </mc:Choice>
    <mc:Fallback xmlns="">
      <p:transition spd="slow" advTm="10322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70756D7-06D0-43DB-B339-C8354082F7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675456"/>
            <a:ext cx="8686800" cy="2093094"/>
          </a:xfrm>
        </p:spPr>
        <p:txBody>
          <a:bodyPr>
            <a:normAutofit/>
          </a:bodyPr>
          <a:lstStyle/>
          <a:p>
            <a:r>
              <a:rPr lang="ru-RU" dirty="0"/>
              <a:t>Чтение стихотворения  наизусть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743DED5D-9685-496F-85F9-F383255342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6">
            <a:extLst>
              <a:ext uri="{FF2B5EF4-FFF2-40B4-BE49-F238E27FC236}">
                <a16:creationId xmlns="" xmlns:a16="http://schemas.microsoft.com/office/drawing/2014/main" id="{6D304E2D-ACCC-4102-BAF3-CCD75898C7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764704"/>
            <a:ext cx="6076528" cy="554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0877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05"/>
    </mc:Choice>
    <mc:Fallback xmlns="">
      <p:transition spd="slow" advTm="10205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2155</TotalTime>
  <Words>975</Words>
  <Application>Microsoft Office PowerPoint</Application>
  <PresentationFormat>Экран (4:3)</PresentationFormat>
  <Paragraphs>142</Paragraphs>
  <Slides>35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Апекс</vt:lpstr>
      <vt:lpstr>Презентация PowerPoint</vt:lpstr>
      <vt:lpstr>Презентация PowerPoint</vt:lpstr>
      <vt:lpstr>Героизм и мужество русских солдат в стихотворении       М.Ю. Лермонтова «Бородино»</vt:lpstr>
      <vt:lpstr>Цели урока:</vt:lpstr>
      <vt:lpstr>Чтение стихотворения  наизусть</vt:lpstr>
      <vt:lpstr>Чтение стихотворения  наизусть</vt:lpstr>
      <vt:lpstr>Чтение стихотворения  наизусть</vt:lpstr>
      <vt:lpstr>Чтение стихотворения  наизусть</vt:lpstr>
      <vt:lpstr>Чтение стихотворения  наизусть</vt:lpstr>
      <vt:lpstr>Чтение стихотворения  наизусть</vt:lpstr>
      <vt:lpstr>Чтение стихотворения  наизусть</vt:lpstr>
      <vt:lpstr>Чтение стихотворения  наизусть</vt:lpstr>
      <vt:lpstr>Чтение стихотворения  наизусть</vt:lpstr>
      <vt:lpstr>Чтение стихотворения  наизусть</vt:lpstr>
      <vt:lpstr>Чтение стихотворения  наизусть</vt:lpstr>
      <vt:lpstr>Чтение стихотворения  наизусть</vt:lpstr>
      <vt:lpstr>Чтение стихотворения  наизусть</vt:lpstr>
      <vt:lpstr>Чтение стихотворения  наизусть</vt:lpstr>
      <vt:lpstr>Чтение стихотворения  наизусть</vt:lpstr>
      <vt:lpstr>Чтение стихотворения  наизусть</vt:lpstr>
      <vt:lpstr>Чтение стихотворения  наизусть</vt:lpstr>
      <vt:lpstr>Словарная работа</vt:lpstr>
      <vt:lpstr>Постановка исследовательской задачи</vt:lpstr>
      <vt:lpstr> 1.Прочитайте стихотворение до слов «И вот нашли большое поле…» и ответьте на вопросы:</vt:lpstr>
      <vt:lpstr>2. Прочитайте стихотворение со слов «И вот нашли большое поле…» до «И только небо засветилось…» и ответьте на вопросы:</vt:lpstr>
      <vt:lpstr>3. Прочитайте стихотворение со слов «И только небо засветилось…» до «Ну ж был денёк…» и ответьте на вопросы:</vt:lpstr>
      <vt:lpstr>4. Прочитайте стихотворение со слов «Ну ж был денёк…» до конца и ответьте на вопросы:</vt:lpstr>
      <vt:lpstr>5. Прочитайте стихотворение со слов «Ну ж был денёк…» до конца и ответьте на вопросы:</vt:lpstr>
      <vt:lpstr> Какие качества русских воинов , защитивших Отечество в Бородинском сражении, прославляются в стихотворении? </vt:lpstr>
      <vt:lpstr>Презентация PowerPoint</vt:lpstr>
      <vt:lpstr>Обобщение и выводы по уроку.</vt:lpstr>
      <vt:lpstr>Обобщение и выводы по уроку.</vt:lpstr>
      <vt:lpstr>Презентация PowerPoint</vt:lpstr>
      <vt:lpstr>Творческая работа. </vt:lpstr>
      <vt:lpstr>Домашняя работа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Образ простого солдата – защитника родины         (по стихотворению       М.Ю. Лермонтова «Бородино». 1837 год).</dc:title>
  <dc:creator>Пользователь Windows</dc:creator>
  <cp:lastModifiedBy>User</cp:lastModifiedBy>
  <cp:revision>115</cp:revision>
  <dcterms:created xsi:type="dcterms:W3CDTF">2012-06-24T14:25:05Z</dcterms:created>
  <dcterms:modified xsi:type="dcterms:W3CDTF">2022-11-29T06:20:35Z</dcterms:modified>
</cp:coreProperties>
</file>