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84" r:id="rId3"/>
    <p:sldId id="294" r:id="rId4"/>
    <p:sldId id="297" r:id="rId5"/>
    <p:sldId id="278" r:id="rId6"/>
    <p:sldId id="282" r:id="rId7"/>
    <p:sldId id="283" r:id="rId8"/>
    <p:sldId id="313" r:id="rId9"/>
    <p:sldId id="314" r:id="rId10"/>
    <p:sldId id="315" r:id="rId11"/>
    <p:sldId id="316" r:id="rId12"/>
    <p:sldId id="317" r:id="rId13"/>
    <p:sldId id="321" r:id="rId14"/>
    <p:sldId id="318" r:id="rId15"/>
    <p:sldId id="319" r:id="rId16"/>
    <p:sldId id="320" r:id="rId17"/>
    <p:sldId id="308" r:id="rId18"/>
    <p:sldId id="310" r:id="rId19"/>
    <p:sldId id="307" r:id="rId20"/>
    <p:sldId id="311" r:id="rId21"/>
    <p:sldId id="309" r:id="rId22"/>
    <p:sldId id="312" r:id="rId23"/>
    <p:sldId id="306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4400" kern="1200">
        <a:solidFill>
          <a:schemeClr val="tx2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00"/>
    <a:srgbClr val="FF3300"/>
    <a:srgbClr val="FF66CC"/>
    <a:srgbClr val="9900CC"/>
    <a:srgbClr val="D60093"/>
    <a:srgbClr val="008000"/>
    <a:srgbClr val="FF0000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71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E4C1B-68DE-458C-8689-AEBCD8860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219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4B4D6-D44F-4E59-B703-E1E74C67F0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2856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C64F3-8A35-415C-B353-912CE3CA9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8659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153EE-38C9-454C-B06D-13F9588454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3936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E3F67-EB4D-42B2-9CE4-746DDCC24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9547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B5E55-0A2E-4EB4-A114-3D65286EF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0044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97A1C-BFF3-43E9-B319-1B065B08E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2094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B2FBF-873A-48AE-BC27-916B0D82C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5349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F2AD8-E66D-41B3-B09E-56443CA57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6878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47126-D7C0-4BA6-915B-7C546057E6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59308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6C818-5DBE-4E5A-A198-030CBDC32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8921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7C39F600-C30A-47B2-921C-0246352111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11.jpeg"/><Relationship Id="rId10" Type="http://schemas.openxmlformats.org/officeDocument/2006/relationships/image" Target="../media/image14.jpeg"/><Relationship Id="rId4" Type="http://schemas.openxmlformats.org/officeDocument/2006/relationships/image" Target="../media/image10.jpe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631950"/>
            <a:ext cx="7772400" cy="107188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>
                <a:solidFill>
                  <a:srgbClr val="FFFF00"/>
                </a:solidFill>
              </a:rPr>
              <a:t>С чего начинается Родина... </a:t>
            </a:r>
            <a:r>
              <a:rPr lang="ru-RU" dirty="0" smtClean="0"/>
              <a:t>	</a:t>
            </a: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642269" y="5743128"/>
            <a:ext cx="55546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i="1" dirty="0" smtClean="0">
                <a:solidFill>
                  <a:schemeClr val="tx1"/>
                </a:solidFill>
                <a:effectLst/>
              </a:rPr>
              <a:t>Подготовила:</a:t>
            </a:r>
            <a:endParaRPr lang="ru-RU" sz="2000" dirty="0">
              <a:solidFill>
                <a:schemeClr val="tx1"/>
              </a:solidFill>
              <a:effectLst/>
            </a:endParaRPr>
          </a:p>
          <a:p>
            <a:pPr algn="ctr">
              <a:defRPr/>
            </a:pPr>
            <a:r>
              <a:rPr lang="ru-RU" sz="2000" b="1" i="1" dirty="0">
                <a:solidFill>
                  <a:schemeClr val="tx1"/>
                </a:solidFill>
                <a:effectLst/>
              </a:rPr>
              <a:t>   </a:t>
            </a:r>
            <a:r>
              <a:rPr lang="ru-RU" sz="2000" b="1" i="1" dirty="0" err="1">
                <a:solidFill>
                  <a:schemeClr val="tx1"/>
                </a:solidFill>
                <a:effectLst/>
              </a:rPr>
              <a:t>Зданевич</a:t>
            </a:r>
            <a:r>
              <a:rPr lang="ru-RU" sz="2000" b="1" i="1" dirty="0">
                <a:solidFill>
                  <a:schemeClr val="tx1"/>
                </a:solidFill>
                <a:effectLst/>
              </a:rPr>
              <a:t> Галина </a:t>
            </a:r>
            <a:r>
              <a:rPr lang="ru-RU" sz="2000" b="1" i="1" dirty="0" smtClean="0">
                <a:solidFill>
                  <a:schemeClr val="tx1"/>
                </a:solidFill>
                <a:effectLst/>
              </a:rPr>
              <a:t>Владимировна</a:t>
            </a:r>
            <a:endParaRPr lang="ru-RU" sz="2000" b="1" i="1" dirty="0">
              <a:solidFill>
                <a:schemeClr val="tx1"/>
              </a:solidFill>
              <a:effectLst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9357" y="163082"/>
            <a:ext cx="89646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FFFF00"/>
                </a:solidFill>
                <a:latin typeface="+mj-lt"/>
              </a:rPr>
              <a:t>Проектная деятельность по патриотическому воспитанию в рамках рабочей программы по воспитанию дошкольников</a:t>
            </a:r>
            <a:r>
              <a:rPr lang="ru-RU" sz="2800" dirty="0">
                <a:solidFill>
                  <a:srgbClr val="FFFF00"/>
                </a:solidFill>
                <a:latin typeface="+mj-lt"/>
              </a:rPr>
              <a:t>  </a:t>
            </a:r>
            <a:endParaRPr lang="ru-RU" dirty="0"/>
          </a:p>
        </p:txBody>
      </p:sp>
      <p:pic>
        <p:nvPicPr>
          <p:cNvPr id="6" name="Picture 7" descr="Картинки по запросу воронеж панорам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2763838"/>
            <a:ext cx="8208963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950" y="115888"/>
            <a:ext cx="8785225" cy="4032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3200" b="1" i="1" dirty="0">
              <a:solidFill>
                <a:srgbClr val="FFFF00"/>
              </a:solidFill>
            </a:endParaRPr>
          </a:p>
          <a:p>
            <a:pPr>
              <a:defRPr/>
            </a:pPr>
            <a:endParaRPr lang="ru-RU" sz="3200" b="1" i="1" dirty="0">
              <a:solidFill>
                <a:srgbClr val="FFFF00"/>
              </a:solidFill>
            </a:endParaRPr>
          </a:p>
          <a:p>
            <a:pPr>
              <a:defRPr/>
            </a:pPr>
            <a:endParaRPr lang="ru-RU" sz="3200" b="1" i="1" dirty="0">
              <a:solidFill>
                <a:srgbClr val="FFFF00"/>
              </a:solidFill>
            </a:endParaRPr>
          </a:p>
          <a:p>
            <a:pPr>
              <a:defRPr/>
            </a:pPr>
            <a:endParaRPr lang="ru-RU" sz="2800" b="1" i="1" dirty="0">
              <a:solidFill>
                <a:srgbClr val="FFFF00"/>
              </a:solidFill>
            </a:endParaRPr>
          </a:p>
          <a:p>
            <a:pPr>
              <a:defRPr/>
            </a:pPr>
            <a:endParaRPr lang="ru-RU" sz="2800" b="1" i="1" dirty="0">
              <a:solidFill>
                <a:srgbClr val="FFFF00"/>
              </a:solidFill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Для каждого ребёнка важно знать не только свои родственные связи, но и свои корни…  </a:t>
            </a:r>
          </a:p>
          <a:p>
            <a:pPr>
              <a:defRPr/>
            </a:pP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51" y="3889573"/>
            <a:ext cx="3566965" cy="256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92" y="267720"/>
            <a:ext cx="3575415" cy="237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Администратор 2\Desktop\Новая папка\P10602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331" y="3903281"/>
            <a:ext cx="3395597" cy="25466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:\С фото\image116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165" y="267722"/>
            <a:ext cx="3168352" cy="2376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rgbClr val="9C007F"/>
              </a:buClr>
              <a:buSzPct val="95000"/>
              <a:defRPr/>
            </a:pPr>
            <a:endParaRPr lang="ru-RU" sz="800" b="1" dirty="0" smtClean="0">
              <a:solidFill>
                <a:srgbClr val="FFFF00"/>
              </a:solidFill>
              <a:effectLst/>
              <a:latin typeface="+mj-lt"/>
              <a:cs typeface="Times New Roman" pitchFamily="18" charset="0"/>
            </a:endParaRPr>
          </a:p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rgbClr val="9C007F"/>
              </a:buClr>
              <a:buSzPct val="95000"/>
              <a:defRPr/>
            </a:pPr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Природа </a:t>
            </a:r>
            <a:r>
              <a:rPr lang="ru-RU" sz="2800" b="1" dirty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благотворно влияет на чувства  детей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rgbClr val="9C007F"/>
              </a:buClr>
              <a:buSzPct val="95000"/>
              <a:defRPr/>
            </a:pPr>
            <a:endParaRPr lang="ru-RU" sz="2800" b="1" dirty="0">
              <a:solidFill>
                <a:srgbClr val="FFFF00"/>
              </a:solidFill>
              <a:effectLst/>
              <a:latin typeface="+mj-lt"/>
              <a:cs typeface="+mn-cs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rgbClr val="9C007F"/>
              </a:buClr>
              <a:buSzPct val="95000"/>
              <a:defRPr/>
            </a:pPr>
            <a:endParaRPr lang="ru-RU" sz="2800" b="1" dirty="0">
              <a:solidFill>
                <a:srgbClr val="FFFF00"/>
              </a:solidFill>
              <a:effectLst/>
              <a:latin typeface="+mj-lt"/>
              <a:cs typeface="+mn-cs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rgbClr val="9C007F"/>
              </a:buClr>
              <a:buSzPct val="95000"/>
              <a:defRPr/>
            </a:pPr>
            <a:endParaRPr lang="ru-RU" sz="2800" b="1" dirty="0">
              <a:solidFill>
                <a:srgbClr val="FFFF00"/>
              </a:solidFill>
              <a:effectLst/>
              <a:latin typeface="+mj-lt"/>
              <a:cs typeface="+mn-cs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rgbClr val="9C007F"/>
              </a:buClr>
              <a:buSzPct val="95000"/>
              <a:defRPr/>
            </a:pPr>
            <a:endParaRPr lang="ru-RU" sz="2800" b="1" dirty="0">
              <a:solidFill>
                <a:srgbClr val="FFFF00"/>
              </a:solidFill>
              <a:effectLst/>
              <a:latin typeface="+mj-lt"/>
              <a:cs typeface="+mn-cs"/>
            </a:endParaRPr>
          </a:p>
        </p:txBody>
      </p:sp>
      <p:pic>
        <p:nvPicPr>
          <p:cNvPr id="3074" name="Picture 2" descr="C:\Users\Администратор 2\Desktop\Новая папка\P1060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010" y="825766"/>
            <a:ext cx="2324793" cy="17435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detskaya_progul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830703"/>
            <a:ext cx="2418255" cy="1779471"/>
          </a:xfrm>
          <a:prstGeom prst="rect">
            <a:avLst/>
          </a:prstGeom>
        </p:spPr>
      </p:pic>
      <p:pic>
        <p:nvPicPr>
          <p:cNvPr id="3075" name="Picture 3" descr="N:\P10406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803" y="4603836"/>
            <a:ext cx="2802394" cy="2101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20151217_1051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993" y="830703"/>
            <a:ext cx="2897765" cy="1738659"/>
          </a:xfrm>
          <a:prstGeom prst="rect">
            <a:avLst/>
          </a:prstGeom>
        </p:spPr>
      </p:pic>
      <p:pic>
        <p:nvPicPr>
          <p:cNvPr id="3076" name="Picture 4" descr="N:\С фото\image21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762" y="4513576"/>
            <a:ext cx="1644041" cy="2192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N:\Семейные фото\2013\фото004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18782"/>
            <a:ext cx="1656184" cy="22082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2702900"/>
            <a:ext cx="74168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 fontAlgn="auto">
              <a:spcBef>
                <a:spcPct val="20000"/>
              </a:spcBef>
              <a:spcAft>
                <a:spcPts val="0"/>
              </a:spcAft>
              <a:buClr>
                <a:srgbClr val="9C007F"/>
              </a:buClr>
              <a:buSzPct val="95000"/>
              <a:defRPr/>
            </a:pPr>
            <a:r>
              <a:rPr lang="ru-RU" sz="2800" b="1" dirty="0">
                <a:solidFill>
                  <a:srgbClr val="FFFF00"/>
                </a:solidFill>
                <a:effectLst/>
                <a:cs typeface="Times New Roman" pitchFamily="18" charset="0"/>
              </a:rPr>
              <a:t>Чувство Родины начинается у них с восхищения тем, что они видят перед собой, чему они изумляются и что оставляет отклик в их душе.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107950" y="188913"/>
            <a:ext cx="8856663" cy="115185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ru-RU" dirty="0" smtClean="0"/>
              <a:t>   </a:t>
            </a:r>
            <a:r>
              <a:rPr lang="ru-RU" sz="2800" b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Важно с детства любить природу, </a:t>
            </a:r>
          </a:p>
          <a:p>
            <a:pPr algn="ctr">
              <a:buFontTx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заботиться о ней…           </a:t>
            </a:r>
            <a:endParaRPr lang="ru-RU" sz="2800" b="1" dirty="0">
              <a:solidFill>
                <a:srgbClr val="FFFF00"/>
              </a:solidFill>
              <a:effectLst/>
              <a:cs typeface="Times New Roman" pitchFamily="18" charset="0"/>
            </a:endParaRPr>
          </a:p>
        </p:txBody>
      </p:sp>
      <p:pic>
        <p:nvPicPr>
          <p:cNvPr id="10245" name="Рисунок 5" descr="фото107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71" y="4077072"/>
            <a:ext cx="2880553" cy="192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20151217_1046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560321"/>
            <a:ext cx="1399938" cy="2333230"/>
          </a:xfrm>
          <a:prstGeom prst="rect">
            <a:avLst/>
          </a:prstGeom>
        </p:spPr>
      </p:pic>
      <p:pic>
        <p:nvPicPr>
          <p:cNvPr id="10" name="Рисунок 9" descr="20151217_1045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1572153"/>
            <a:ext cx="1379329" cy="2298883"/>
          </a:xfrm>
          <a:prstGeom prst="rect">
            <a:avLst/>
          </a:prstGeom>
        </p:spPr>
      </p:pic>
      <p:pic>
        <p:nvPicPr>
          <p:cNvPr id="9218" name="Picture 2" descr="Картинки по запросу беречь природу детский сад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953" y="1572153"/>
            <a:ext cx="2827876" cy="21209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317" y="4077072"/>
            <a:ext cx="2664296" cy="19634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953" y="4437112"/>
            <a:ext cx="2827876" cy="21164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0" y="2363181"/>
            <a:ext cx="8964488" cy="19168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2000" i="1" dirty="0" smtClean="0">
                <a:solidFill>
                  <a:schemeClr val="accent5">
                    <a:lumMod val="75000"/>
                  </a:schemeClr>
                </a:solidFill>
              </a:rPr>
              <a:t>  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Произведения устного народного творчества </a:t>
            </a:r>
          </a:p>
          <a:p>
            <a:pPr algn="ctr">
              <a:buFontTx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не только формируют любовь к традициям своего народа, но и способствуют патриотическому воспитанию личности.</a:t>
            </a:r>
            <a:endParaRPr lang="ru-RU" sz="2800" b="1" dirty="0">
              <a:solidFill>
                <a:srgbClr val="FFFF00"/>
              </a:solidFill>
              <a:effectLst/>
              <a:latin typeface="+mj-lt"/>
              <a:cs typeface="Times New Roman" pitchFamily="18" charset="0"/>
            </a:endParaRPr>
          </a:p>
        </p:txBody>
      </p:sp>
      <p:pic>
        <p:nvPicPr>
          <p:cNvPr id="12292" name="Рисунок 3" descr="26012015237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182" y="4341664"/>
            <a:ext cx="2981222" cy="2266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Users\Администратор 2\Desktop\Новая папка\P10602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8641"/>
            <a:ext cx="2817740" cy="21133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дминистратор 2\Desktop\Новая папка\P10602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81" y="4320906"/>
            <a:ext cx="3022579" cy="22669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229" y="178134"/>
            <a:ext cx="3184106" cy="2123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341604" y="2536316"/>
            <a:ext cx="4424362" cy="185737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algn="ctr">
              <a:buFontTx/>
              <a:buNone/>
              <a:defRPr/>
            </a:pPr>
            <a:r>
              <a:rPr lang="ru-RU" sz="2800" i="1" dirty="0" smtClean="0">
                <a:solidFill>
                  <a:schemeClr val="accent3"/>
                </a:solidFill>
                <a:latin typeface="+mj-lt"/>
              </a:rPr>
              <a:t>     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Дети лучше приобщаются к русскому слову через инсценировку сказок.</a:t>
            </a:r>
            <a:endParaRPr lang="ru-RU" sz="2800" b="1" dirty="0">
              <a:solidFill>
                <a:srgbClr val="FFFF00"/>
              </a:solidFill>
              <a:effectLst/>
              <a:latin typeface="+mj-lt"/>
              <a:cs typeface="Times New Roman" pitchFamily="18" charset="0"/>
            </a:endParaRPr>
          </a:p>
        </p:txBody>
      </p:sp>
      <p:pic>
        <p:nvPicPr>
          <p:cNvPr id="6146" name="Picture 2" descr="C:\Users\Администратор 2\Desktop\Масленица\P10509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971" y="1321047"/>
            <a:ext cx="2735612" cy="20517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дминистратор 2\Desktop\23 фев\P1060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37" y="1321047"/>
            <a:ext cx="2736304" cy="20522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N:\С фото\image21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97803"/>
            <a:ext cx="1647713" cy="24715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N:\С фото\image118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37" y="4330990"/>
            <a:ext cx="2673595" cy="20051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N:\С фото\image211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29205"/>
            <a:ext cx="2827677" cy="2120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F:\1 0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2656"/>
            <a:ext cx="2850777" cy="183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900" y="0"/>
            <a:ext cx="8856663" cy="16922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/>
              <a:t> </a:t>
            </a:r>
            <a:r>
              <a:rPr lang="ru-RU" sz="2800" b="1" dirty="0">
                <a:solidFill>
                  <a:srgbClr val="FFFF00"/>
                </a:solidFill>
                <a:effectLst/>
              </a:rPr>
              <a:t>Прикосновение к старине, обычаям и культуре имеет огромное влияние на патриотические чувства детей…   </a:t>
            </a:r>
          </a:p>
        </p:txBody>
      </p:sp>
      <p:pic>
        <p:nvPicPr>
          <p:cNvPr id="7170" name="Picture 2" descr="C:\Users\Администратор 2\Desktop\Масленица\P10509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88840"/>
            <a:ext cx="3096344" cy="22682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Администратор 2\Desktop\Масленица\P10509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93096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Администратор 2\Desktop\Масленица\P106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93096"/>
            <a:ext cx="3096344" cy="2376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:\2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3168352" cy="2081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Ирина\Desktop\Новая папка\IMG_51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564904"/>
            <a:ext cx="2376264" cy="31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>
          <a:xfrm>
            <a:off x="0" y="0"/>
            <a:ext cx="9144000" cy="263691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>
              <a:buFontTx/>
              <a:buNone/>
              <a:defRPr/>
            </a:pPr>
            <a:r>
              <a:rPr lang="ru-RU" sz="2400" i="1" dirty="0" smtClean="0">
                <a:solidFill>
                  <a:schemeClr val="accent5">
                    <a:lumMod val="75000"/>
                  </a:schemeClr>
                </a:solidFill>
              </a:rPr>
              <a:t>       </a:t>
            </a:r>
            <a:r>
              <a:rPr lang="ru-RU" sz="2800" b="1" dirty="0" smtClean="0">
                <a:solidFill>
                  <a:srgbClr val="FFFF00"/>
                </a:solidFill>
                <a:effectLst/>
              </a:rPr>
              <a:t>Чувство Родины начинается со знакомства со своей страной, её символами, столицей. </a:t>
            </a:r>
          </a:p>
          <a:p>
            <a:pPr algn="ctr">
              <a:buFontTx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  <a:effectLst/>
              </a:rPr>
              <a:t>Это воспитывает в детях чувство гордости и собственного достоинства.</a:t>
            </a:r>
            <a:endParaRPr lang="ru-RU" sz="2800" b="1" dirty="0">
              <a:solidFill>
                <a:srgbClr val="FFFF00"/>
              </a:solidFill>
              <a:effectLst/>
            </a:endParaRPr>
          </a:p>
        </p:txBody>
      </p:sp>
      <p:pic>
        <p:nvPicPr>
          <p:cNvPr id="8194" name="Picture 2" descr="C:\Users\Администратор 2\Desktop\Новая папка\P1060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35" y="1930524"/>
            <a:ext cx="3088451" cy="2316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дминистратор 2\Desktop\Новая папка\P1060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16832"/>
            <a:ext cx="3106707" cy="23300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Администратор 2\Desktop\Новая папка\P10601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92685"/>
            <a:ext cx="3106707" cy="2330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Администратор 2\Desktop\Новая папка\P10601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06377"/>
            <a:ext cx="3088451" cy="23163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Администратор 2\Desktop\Новая папка\P106019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620" y="3153077"/>
            <a:ext cx="2916759" cy="21875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а Советской площади Воронежа запустили уникальные сухие фонтан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81128"/>
            <a:ext cx="3487645" cy="2041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980728"/>
            <a:ext cx="3168352" cy="2036447"/>
          </a:xfrm>
          <a:prstGeom prst="rect">
            <a:avLst/>
          </a:prstGeom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051720" y="188640"/>
            <a:ext cx="59766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</a:rPr>
              <a:t>Наш родной город Воронеж!</a:t>
            </a:r>
            <a:endParaRPr lang="ru-RU" sz="2800" dirty="0">
              <a:effectLst/>
              <a:latin typeface="+mj-lt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75856" y="992566"/>
            <a:ext cx="2880320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800" b="1" dirty="0">
                <a:solidFill>
                  <a:srgbClr val="FFFF00"/>
                </a:solidFill>
              </a:rPr>
              <a:t>Много здесь великих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800" b="1" dirty="0">
                <a:solidFill>
                  <a:srgbClr val="FFFF00"/>
                </a:solidFill>
              </a:rPr>
              <a:t>Родилось людей.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800" b="1" dirty="0" smtClean="0">
                <a:solidFill>
                  <a:srgbClr val="FFFF00"/>
                </a:solidFill>
              </a:rPr>
              <a:t>Известен наш город</a:t>
            </a:r>
            <a:r>
              <a:rPr lang="ru-RU" altLang="ru-RU" sz="1800" b="1" dirty="0">
                <a:solidFill>
                  <a:srgbClr val="FFFF00"/>
                </a:solidFill>
              </a:rPr>
              <a:t>,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800" b="1" dirty="0">
                <a:solidFill>
                  <a:srgbClr val="FFFF00"/>
                </a:solidFill>
              </a:rPr>
              <a:t>Как флота колыбель. </a:t>
            </a:r>
            <a:r>
              <a:rPr lang="ru-RU" altLang="ru-RU" sz="1800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9" name="Picture 6" descr="794_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772" y="1052736"/>
            <a:ext cx="3190228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4653136"/>
            <a:ext cx="2736304" cy="2045834"/>
          </a:xfrm>
          <a:prstGeom prst="rect">
            <a:avLst/>
          </a:prstGeom>
        </p:spPr>
      </p:pic>
      <p:pic>
        <p:nvPicPr>
          <p:cNvPr id="13" name="Picture 5" descr="49237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68563"/>
            <a:ext cx="4072112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368" y="4005064"/>
            <a:ext cx="3659550" cy="27133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742" y="116632"/>
            <a:ext cx="3630273" cy="26916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794" y="1660854"/>
            <a:ext cx="2510187" cy="33864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0" y="1605426"/>
            <a:ext cx="2525062" cy="34064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6444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18955" y="4149080"/>
            <a:ext cx="3425626" cy="2569220"/>
          </a:xfrm>
          <a:prstGeom prst="rect">
            <a:avLst/>
          </a:prstGeom>
        </p:spPr>
      </p:pic>
      <p:pic>
        <p:nvPicPr>
          <p:cNvPr id="9" name="Picture 5" descr="68160d818dd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48081"/>
            <a:ext cx="3410179" cy="2551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3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07" y="3774699"/>
            <a:ext cx="3410179" cy="25610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787081" y="478406"/>
            <a:ext cx="38893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FFFF00"/>
                </a:solidFill>
              </a:rPr>
              <a:t>Ничто не забыто!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81122" y="93802"/>
            <a:ext cx="3816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FFFF00"/>
                </a:solidFill>
              </a:rPr>
              <a:t>Никто не забыт,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247166"/>
            <a:ext cx="3413654" cy="255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511" y="1097807"/>
            <a:ext cx="37657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С картинки в</a:t>
            </a:r>
            <a:r>
              <a:rPr lang="en-US" sz="20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твоем</a:t>
            </a:r>
            <a:r>
              <a:rPr lang="en-US" sz="20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букваре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,</a:t>
            </a:r>
            <a:endParaRPr lang="ru-RU" i="1" dirty="0">
              <a:latin typeface="Book Antiqua" pitchFamily="18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068253" y="190500"/>
            <a:ext cx="13250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С 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чего</a:t>
            </a:r>
            <a:endParaRPr lang="ru-RU" sz="2800" dirty="0">
              <a:effectLst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172" y="861430"/>
            <a:ext cx="1287825" cy="1563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414934" y="2424582"/>
            <a:ext cx="406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С хороших и верных 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товарищей,</a:t>
            </a:r>
            <a:endParaRPr lang="ru-RU" sz="2000" i="1" dirty="0">
              <a:solidFill>
                <a:srgbClr val="FFFF00"/>
              </a:solidFill>
              <a:effectLst/>
              <a:latin typeface="Times New Roman" pitchFamily="18" charset="0"/>
            </a:endParaRPr>
          </a:p>
        </p:txBody>
      </p:sp>
      <p:pic>
        <p:nvPicPr>
          <p:cNvPr id="7" name="Марк Бернес - С чего начинается Родин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>
                  <p14:trim end="97493.5416"/>
                </p14:media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8" y="190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C:\Users\tupikina\Desktop\1405534135_ulybayuschiesya-malchiki-na-skameyk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03" y="2106534"/>
            <a:ext cx="2310027" cy="1633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C:\Users\tupikina\Desktop\dfa9be7059cf19ce6eecbc40e38ddbfc_800x6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611" y="2106534"/>
            <a:ext cx="2178423" cy="1633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89846" y="3862035"/>
            <a:ext cx="3959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</a:rPr>
              <a:t>А, может, она начинается</a:t>
            </a:r>
          </a:p>
        </p:txBody>
      </p:sp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172" y="3656462"/>
            <a:ext cx="2369783" cy="1591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 descr="9_may"/>
          <p:cNvPicPr>
            <a:picLocks noChangeAspect="1" noChangeArrowheads="1"/>
          </p:cNvPicPr>
          <p:nvPr/>
        </p:nvPicPr>
        <p:blipFill>
          <a:blip r:embed="rId9" cstate="print">
            <a:lum contras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546" y="4988355"/>
            <a:ext cx="2448902" cy="163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742571" y="5805264"/>
            <a:ext cx="409546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</a:rPr>
              <a:t>С того, что в любых испытаниях</a:t>
            </a:r>
          </a:p>
          <a:p>
            <a:pPr eaLnBrk="1" hangingPunct="1">
              <a:defRPr/>
            </a:pPr>
            <a:endParaRPr lang="ru-RU" sz="1000" b="1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</a:rPr>
              <a:t>У нас никому не отнять</a:t>
            </a:r>
            <a:endParaRPr lang="ru-RU" sz="2000" dirty="0" smtClean="0">
              <a:latin typeface="Times New Roman" pitchFamily="18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222432" y="190500"/>
            <a:ext cx="20725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начинается</a:t>
            </a:r>
            <a:endParaRPr lang="ru-RU" sz="2800" dirty="0">
              <a:effectLst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168396" y="190500"/>
            <a:ext cx="16271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Родина</a:t>
            </a:r>
            <a:r>
              <a:rPr lang="en-US" sz="28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 </a:t>
            </a:r>
            <a: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?</a:t>
            </a:r>
            <a:endParaRPr lang="ru-RU" sz="2800" dirty="0">
              <a:effectLst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414934" y="2889563"/>
            <a:ext cx="406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Живущих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в соседнем дворе.</a:t>
            </a:r>
            <a:endParaRPr lang="ru-RU" sz="2000" i="1" dirty="0">
              <a:solidFill>
                <a:srgbClr val="FFFF00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88640" y="4294759"/>
            <a:ext cx="3959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</a:rPr>
              <a:t>С </a:t>
            </a:r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</a:rPr>
              <a:t>той песни, что пела нам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</a:rPr>
              <a:t>мать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75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75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75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4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75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75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3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3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75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75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75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39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5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2" grpId="0"/>
      <p:bldP spid="4" grpId="0"/>
      <p:bldP spid="11" grpId="0"/>
      <p:bldP spid="12" grpId="0"/>
      <p:bldP spid="15" grpId="0"/>
      <p:bldP spid="13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75" y="168391"/>
            <a:ext cx="2397730" cy="32347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13" y="3565952"/>
            <a:ext cx="2390292" cy="32246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224" y="168391"/>
            <a:ext cx="2397730" cy="32347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36" y="3565951"/>
            <a:ext cx="2390292" cy="32246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891" y="2924944"/>
            <a:ext cx="2390921" cy="32246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7824" y="548680"/>
            <a:ext cx="32403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</a:rPr>
              <a:t>Помним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endParaRPr lang="en-US" sz="3600" b="1" dirty="0" smtClean="0">
              <a:solidFill>
                <a:srgbClr val="FFFF00"/>
              </a:solidFill>
            </a:endParaRPr>
          </a:p>
          <a:p>
            <a:pPr algn="ctr"/>
            <a:r>
              <a:rPr lang="en-US" sz="3600" b="1" dirty="0">
                <a:solidFill>
                  <a:srgbClr val="FFFF00"/>
                </a:solidFill>
              </a:rPr>
              <a:t>и</a:t>
            </a:r>
            <a:endParaRPr lang="en-US" sz="3600" b="1" dirty="0" smtClean="0">
              <a:solidFill>
                <a:srgbClr val="FFFF00"/>
              </a:solidFill>
            </a:endParaRPr>
          </a:p>
          <a:p>
            <a:pPr algn="ctr"/>
            <a:r>
              <a:rPr lang="en-US" sz="3600" b="1" dirty="0" smtClean="0">
                <a:solidFill>
                  <a:srgbClr val="FFFF00"/>
                </a:solidFill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</a:rPr>
              <a:t>гордимся</a:t>
            </a:r>
            <a:r>
              <a:rPr lang="en-US" sz="3600" b="1" dirty="0" smtClean="0">
                <a:solidFill>
                  <a:srgbClr val="FFFF00"/>
                </a:solidFill>
              </a:rPr>
              <a:t>!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266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475656" y="188640"/>
            <a:ext cx="61206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FFFF00"/>
                </a:solidFill>
              </a:rPr>
              <a:t>Богат наш край талантами.</a:t>
            </a:r>
          </a:p>
        </p:txBody>
      </p:sp>
      <p:pic>
        <p:nvPicPr>
          <p:cNvPr id="8" name="Picture 6" descr="Кольцов А.В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10" y="926286"/>
            <a:ext cx="1257300" cy="1609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Памятник А.Кольцов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82" y="908720"/>
            <a:ext cx="1824203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07504" y="2564904"/>
            <a:ext cx="176371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FFFF00"/>
                </a:solidFill>
              </a:rPr>
              <a:t>Кольцов А. В.</a:t>
            </a:r>
          </a:p>
        </p:txBody>
      </p:sp>
      <p:pic>
        <p:nvPicPr>
          <p:cNvPr id="15" name="Picture 11" descr="Никитин И.С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08720"/>
            <a:ext cx="1257300" cy="1543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3" descr="Пмятник И.С.Никитин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971" y="898436"/>
            <a:ext cx="1872208" cy="2808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4283968" y="2564904"/>
            <a:ext cx="18713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800" b="1" dirty="0">
                <a:solidFill>
                  <a:srgbClr val="FFFF00"/>
                </a:solidFill>
              </a:rPr>
              <a:t>Никитин И. С.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-90140" y="5661248"/>
            <a:ext cx="2159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800" b="1" dirty="0" smtClean="0">
                <a:solidFill>
                  <a:srgbClr val="FFFF00"/>
                </a:solidFill>
              </a:rPr>
              <a:t>Маршак С.Я.</a:t>
            </a:r>
            <a:endParaRPr lang="ru-RU" altLang="ru-RU" sz="1800" b="1" dirty="0">
              <a:solidFill>
                <a:srgbClr val="FFFF00"/>
              </a:solidFill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4283968" y="5705515"/>
            <a:ext cx="2159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800" b="1" dirty="0" err="1" smtClean="0">
                <a:solidFill>
                  <a:srgbClr val="FFFF00"/>
                </a:solidFill>
              </a:rPr>
              <a:t>Королькова</a:t>
            </a:r>
            <a:r>
              <a:rPr lang="ru-RU" altLang="ru-RU" sz="1800" b="1" dirty="0" smtClean="0">
                <a:solidFill>
                  <a:srgbClr val="FFFF00"/>
                </a:solidFill>
              </a:rPr>
              <a:t> А.Н.</a:t>
            </a:r>
            <a:endParaRPr lang="ru-RU" altLang="ru-RU" sz="1800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Маршак Самуил Яковлевич | Детям о Воронежском крае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7" y="3938796"/>
            <a:ext cx="1292082" cy="1647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В Воронеже открыт памятник Самуилу Маршаку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860" y="3953557"/>
            <a:ext cx="1793307" cy="21606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3 февраля 1892 года родилась сказочница Анна Николаевна Королькова., изображение №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275" y="3937241"/>
            <a:ext cx="1264057" cy="17796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Королькова Анна Николаевн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07" y="3953557"/>
            <a:ext cx="1478137" cy="2499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800" y="4005064"/>
            <a:ext cx="3648405" cy="2736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18323"/>
            <a:ext cx="3611893" cy="2708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2633"/>
            <a:ext cx="3600400" cy="2700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171339"/>
            <a:ext cx="85746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FFFF00"/>
                </a:solidFill>
              </a:rPr>
              <a:t>Дети </a:t>
            </a:r>
            <a:r>
              <a:rPr lang="ru-RU" sz="2200" b="1" dirty="0" smtClean="0">
                <a:solidFill>
                  <a:srgbClr val="FFFF00"/>
                </a:solidFill>
              </a:rPr>
              <a:t>знаком</a:t>
            </a:r>
            <a:r>
              <a:rPr lang="en-US" sz="2200" b="1" dirty="0" err="1" smtClean="0">
                <a:solidFill>
                  <a:srgbClr val="FFFF00"/>
                </a:solidFill>
              </a:rPr>
              <a:t>ятся</a:t>
            </a:r>
            <a:r>
              <a:rPr lang="ru-RU" sz="2200" b="1" dirty="0" smtClean="0">
                <a:solidFill>
                  <a:srgbClr val="FFFF00"/>
                </a:solidFill>
              </a:rPr>
              <a:t> с книгами и </a:t>
            </a:r>
            <a:r>
              <a:rPr lang="en-US" sz="2200" b="1" dirty="0" err="1" smtClean="0">
                <a:solidFill>
                  <a:srgbClr val="FFFF00"/>
                </a:solidFill>
              </a:rPr>
              <a:t>рассматривают</a:t>
            </a:r>
            <a:r>
              <a:rPr lang="en-US" sz="2200" b="1" dirty="0" smtClean="0">
                <a:solidFill>
                  <a:srgbClr val="FFFF00"/>
                </a:solidFill>
              </a:rPr>
              <a:t> </a:t>
            </a:r>
            <a:r>
              <a:rPr lang="ru-RU" sz="2200" b="1" dirty="0" smtClean="0">
                <a:solidFill>
                  <a:srgbClr val="FFFF00"/>
                </a:solidFill>
              </a:rPr>
              <a:t>портрет</a:t>
            </a:r>
            <a:r>
              <a:rPr lang="en-US" sz="2200" b="1" dirty="0" smtClean="0">
                <a:solidFill>
                  <a:srgbClr val="FFFF00"/>
                </a:solidFill>
              </a:rPr>
              <a:t>ы</a:t>
            </a:r>
            <a:r>
              <a:rPr lang="ru-RU" sz="2200" b="1" dirty="0" smtClean="0">
                <a:solidFill>
                  <a:srgbClr val="FFFF00"/>
                </a:solidFill>
              </a:rPr>
              <a:t> </a:t>
            </a:r>
            <a:endParaRPr lang="en-US" sz="22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2200" b="1" dirty="0" smtClean="0">
                <a:solidFill>
                  <a:srgbClr val="FFFF00"/>
                </a:solidFill>
              </a:rPr>
              <a:t>детских </a:t>
            </a:r>
            <a:r>
              <a:rPr lang="ru-RU" sz="2200" b="1" dirty="0">
                <a:solidFill>
                  <a:srgbClr val="FFFF00"/>
                </a:solidFill>
              </a:rPr>
              <a:t>писателей и </a:t>
            </a:r>
            <a:r>
              <a:rPr lang="ru-RU" sz="2200" b="1" dirty="0" smtClean="0">
                <a:solidFill>
                  <a:srgbClr val="FFFF00"/>
                </a:solidFill>
              </a:rPr>
              <a:t>поэтов</a:t>
            </a:r>
            <a:r>
              <a:rPr lang="en-US" sz="2200" b="1" dirty="0" smtClean="0">
                <a:solidFill>
                  <a:srgbClr val="FFFF00"/>
                </a:solidFill>
              </a:rPr>
              <a:t> </a:t>
            </a:r>
            <a:r>
              <a:rPr lang="en-US" sz="2200" b="1" dirty="0" err="1" smtClean="0">
                <a:solidFill>
                  <a:srgbClr val="FFFF00"/>
                </a:solidFill>
              </a:rPr>
              <a:t>нашего</a:t>
            </a:r>
            <a:r>
              <a:rPr lang="en-US" sz="2200" b="1" dirty="0" smtClean="0">
                <a:solidFill>
                  <a:srgbClr val="FFFF00"/>
                </a:solidFill>
              </a:rPr>
              <a:t> </a:t>
            </a:r>
            <a:r>
              <a:rPr lang="en-US" sz="2200" b="1" dirty="0" err="1" smtClean="0">
                <a:solidFill>
                  <a:srgbClr val="FFFF00"/>
                </a:solidFill>
              </a:rPr>
              <a:t>края</a:t>
            </a:r>
            <a:r>
              <a:rPr lang="ru-RU" sz="2200" b="1" dirty="0" smtClean="0">
                <a:solidFill>
                  <a:srgbClr val="FFFF00"/>
                </a:solidFill>
              </a:rPr>
              <a:t>.</a:t>
            </a:r>
            <a:r>
              <a:rPr lang="ru-RU" sz="2200" b="1" dirty="0">
                <a:solidFill>
                  <a:srgbClr val="FFFF00"/>
                </a:solidFill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94832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991935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должны строить своё будущее на прочном фундаменте, и такой фундамент — это патриотизм… Это уважение к своей истории и традициям, духовным ценностям наших народов, нашей тысячелетней культуре и уникальному опыту сосуществования сотен народов и</a:t>
            </a:r>
            <a: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языков на территории России».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375648" y="6076558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Tahoma"/>
              </a:rPr>
              <a:t>В.В. Путин</a:t>
            </a:r>
            <a:endParaRPr lang="ru-RU" dirty="0"/>
          </a:p>
        </p:txBody>
      </p:sp>
      <p:pic>
        <p:nvPicPr>
          <p:cNvPr id="3074" name="Picture 2" descr="В Кремле заверили, что инструкций о размещении портретов Путина нет - РИА  Новости, 20.11.20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143401" cy="17681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24890" y="5545688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 клятвы, которую в юности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Ты ей в своём сердце 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принёс.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Picture 6" descr="Картинки по запросу город воронеж вечеро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188" y="797461"/>
            <a:ext cx="1944215" cy="12896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Картинки по запросу буденовка солда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48" y="2022267"/>
            <a:ext cx="1944215" cy="14581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TEP70-0097_kishiniov"/>
          <p:cNvPicPr>
            <a:picLocks noChangeAspect="1" noChangeArrowheads="1"/>
          </p:cNvPicPr>
          <p:nvPr/>
        </p:nvPicPr>
        <p:blipFill>
          <a:blip r:embed="rId5" cstate="print">
            <a:lum contrast="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39" t="14572" r="13808" b="12605"/>
          <a:stretch>
            <a:fillRect/>
          </a:stretch>
        </p:blipFill>
        <p:spPr bwMode="auto">
          <a:xfrm>
            <a:off x="5538295" y="3412774"/>
            <a:ext cx="2440273" cy="143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820294" y="3730112"/>
            <a:ext cx="3169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может, она 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начинается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12117" y="2332911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старой отцовской 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будёновки,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1084733"/>
            <a:ext cx="3528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окошек, горящих вдали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207733" y="190500"/>
            <a:ext cx="13163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С 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чего</a:t>
            </a:r>
            <a:endParaRPr lang="ru-RU" sz="2800" dirty="0">
              <a:effectLst/>
            </a:endParaRPr>
          </a:p>
        </p:txBody>
      </p:sp>
      <p:pic>
        <p:nvPicPr>
          <p:cNvPr id="14" name="Марк Бернес - С чего начинается Родин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>
                  <p14:trim st="87900" end="19093.5416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72400" y="317251"/>
            <a:ext cx="609600" cy="609600"/>
          </a:xfrm>
          <a:prstGeom prst="rect">
            <a:avLst/>
          </a:prstGeom>
        </p:spPr>
      </p:pic>
      <p:pic>
        <p:nvPicPr>
          <p:cNvPr id="1026" name="Picture 2" descr="https://i.mycdn.me/image?id=852640448790&amp;t=36&amp;plc=WEB&amp;tkn=*A55RkjbgZUc304UCDxlT52WqWn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87" y="4682315"/>
            <a:ext cx="2689533" cy="17686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505095" y="190500"/>
            <a:ext cx="208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начинается</a:t>
            </a:r>
            <a:endParaRPr lang="ru-RU" sz="2800" dirty="0">
              <a:effectLst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601930" y="190500"/>
            <a:ext cx="17101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Родина</a:t>
            </a:r>
            <a:r>
              <a:rPr lang="en-US" sz="2800" b="1" dirty="0" smtClean="0">
                <a:solidFill>
                  <a:srgbClr val="FFFF00"/>
                </a:solidFill>
                <a:effectLst/>
                <a:latin typeface="Times New Roman" pitchFamily="18" charset="0"/>
              </a:rPr>
              <a:t> </a:t>
            </a:r>
            <a:r>
              <a:rPr lang="ru-RU" sz="2800" b="1" dirty="0">
                <a:solidFill>
                  <a:srgbClr val="FFFF00"/>
                </a:solidFill>
                <a:effectLst/>
                <a:latin typeface="Times New Roman" pitchFamily="18" charset="0"/>
              </a:rPr>
              <a:t>?</a:t>
            </a:r>
            <a:endParaRPr lang="ru-RU" sz="2800" dirty="0"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20294" y="4076575"/>
            <a:ext cx="3169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стука вагонных колёс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Картинки по запросу деревенские домики вечер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деревенские домики вечером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802" y="802512"/>
            <a:ext cx="1589865" cy="1284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Картинки по запросу буденовка солдат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422" y="2022267"/>
            <a:ext cx="1460595" cy="14605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4412117" y="2733021"/>
            <a:ext cx="3960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где-то в 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шкафу мы </a:t>
            </a:r>
            <a:r>
              <a:rPr lang="ru-RU" sz="2000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нашли</a:t>
            </a:r>
            <a:r>
              <a:rPr lang="ru-RU" sz="20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23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4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78799" y="549150"/>
            <a:ext cx="3528392" cy="17997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8800" dirty="0" smtClean="0">
                <a:solidFill>
                  <a:srgbClr val="FFFF00"/>
                </a:solidFill>
                <a:latin typeface="Times New Roman" pitchFamily="18" charset="0"/>
              </a:rPr>
              <a:t>С </a:t>
            </a:r>
            <a:r>
              <a:rPr lang="ru-RU" sz="8800" i="1" dirty="0" smtClean="0">
                <a:solidFill>
                  <a:srgbClr val="FFFF00"/>
                </a:solidFill>
                <a:latin typeface="Times New Roman" pitchFamily="18" charset="0"/>
              </a:rPr>
              <a:t>чего</a:t>
            </a:r>
          </a:p>
        </p:txBody>
      </p:sp>
      <p:pic>
        <p:nvPicPr>
          <p:cNvPr id="3" name="Марк Бернес - С чего начинается Родин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>
                  <p14:trim st="12510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172400" y="317251"/>
            <a:ext cx="609600" cy="609600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03648" y="2204864"/>
            <a:ext cx="6026866" cy="17997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8800" i="1" dirty="0" smtClean="0">
                <a:solidFill>
                  <a:srgbClr val="FFFF00"/>
                </a:solidFill>
                <a:latin typeface="Times New Roman" pitchFamily="18" charset="0"/>
              </a:rPr>
              <a:t>начинается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139952" y="4221088"/>
            <a:ext cx="4739680" cy="17997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8800" i="1" dirty="0" smtClean="0">
                <a:solidFill>
                  <a:srgbClr val="FFFF00"/>
                </a:solidFill>
                <a:latin typeface="Times New Roman" pitchFamily="18" charset="0"/>
              </a:rPr>
              <a:t>Родина...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 txBox="1">
            <a:spLocks/>
          </p:cNvSpPr>
          <p:nvPr/>
        </p:nvSpPr>
        <p:spPr bwMode="auto">
          <a:xfrm>
            <a:off x="1062038" y="384175"/>
            <a:ext cx="71437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>
            <a:lvl1pPr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4000" b="1" dirty="0">
                <a:solidFill>
                  <a:srgbClr val="FFFF00"/>
                </a:solidFill>
                <a:effectLst/>
                <a:latin typeface="+mn-lt"/>
                <a:cs typeface="Times New Roman" pitchFamily="18" charset="0"/>
              </a:rPr>
              <a:t>Актуальность проблемы</a:t>
            </a:r>
            <a:r>
              <a:rPr lang="en-US" sz="4000" b="1" dirty="0">
                <a:solidFill>
                  <a:srgbClr val="FFFF00"/>
                </a:solidFill>
                <a:effectLst/>
                <a:latin typeface="+mn-lt"/>
                <a:cs typeface="Times New Roman" pitchFamily="18" charset="0"/>
              </a:rPr>
              <a:t>:</a:t>
            </a:r>
            <a:endParaRPr lang="ru-RU" sz="4000" b="1" dirty="0">
              <a:solidFill>
                <a:srgbClr val="FFFF00"/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176213" y="1484313"/>
            <a:ext cx="8713787" cy="5040312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  <a:defRPr/>
            </a:pPr>
            <a:r>
              <a:rPr lang="ru-RU" sz="2800" b="1" dirty="0" smtClean="0">
                <a:effectLst/>
              </a:rPr>
              <a:t>Дети, начиная с дошкольного возраста, страдают дефицитом знаний о родном городе, стране, особенностях русских традиций. </a:t>
            </a:r>
          </a:p>
          <a:p>
            <a:pPr marL="0" indent="0" algn="ctr">
              <a:buFont typeface="Wingdings 2"/>
              <a:buNone/>
              <a:defRPr/>
            </a:pPr>
            <a:r>
              <a:rPr lang="ru-RU" sz="2800" b="1" dirty="0" smtClean="0">
                <a:effectLst/>
              </a:rPr>
              <a:t>Равнодушное отношение к близким людям, товарищам по группе, недостаток сочувствия и сострадания к чужому горю. Недостаточно сформирована система работы с родителями по проблеме нравственно-патриотического воспитания в семье.</a:t>
            </a:r>
            <a:endParaRPr lang="ru-RU" sz="2800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0825" y="981075"/>
            <a:ext cx="8642350" cy="5940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effectLst/>
              </a:rPr>
              <a:t>Патриотическое воспитание должно носить комплексный характер, пронизывать все виды деятельности дошкольника, осуществляться в повседневной жизни на специальных занятиях по ознакомлению с окружающим. </a:t>
            </a:r>
          </a:p>
          <a:p>
            <a:pPr algn="ctr">
              <a:defRPr/>
            </a:pPr>
            <a:endParaRPr lang="ru-RU" sz="2800" b="1" dirty="0">
              <a:effectLst/>
            </a:endParaRPr>
          </a:p>
          <a:p>
            <a:pPr algn="ctr">
              <a:defRPr/>
            </a:pPr>
            <a:endParaRPr lang="ru-RU" sz="2800" b="1" dirty="0">
              <a:effectLst/>
            </a:endParaRPr>
          </a:p>
          <a:p>
            <a:pPr algn="ctr">
              <a:defRPr/>
            </a:pPr>
            <a:r>
              <a:rPr lang="ru-RU" sz="2800" b="1" dirty="0">
                <a:effectLst/>
              </a:rPr>
              <a:t>Наличие таких занятий, на мой взгляд, является непременным условием полноценного патриотического воспитания, осуществляемого в системе. 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85230600"/>
              </p:ext>
            </p:extLst>
          </p:nvPr>
        </p:nvGraphicFramePr>
        <p:xfrm>
          <a:off x="179512" y="620688"/>
          <a:ext cx="8712968" cy="5400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2022"/>
                <a:gridCol w="6450946"/>
              </a:tblGrid>
              <a:tr h="33874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Раздел занятий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Задачи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/>
                </a:tc>
              </a:tr>
              <a:tr h="71268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1. Мой дом-</a:t>
                      </a:r>
                    </a:p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моя семья.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Закрепление представлений детей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о семье, родственных отношениях, об обязанностях членов семьи.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84616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2. Приобщение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к истокам.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Познакомить детей с историей русского народа,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бытом, обычаями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воспитывать интерес к русскому народному  творчеству.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63049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3. Родной край.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Расширять знания детей об истории города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воспитывать любовь к родному краю, его жителям.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84616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4. Земля – наш общий дом.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Формировать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патриотические чувства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закреплять знание государственных символов страны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систематизировать знания о природе нашей страны.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9936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5. Защитники Отечества.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Знакомить с боевыми традициями нашего народа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</a:rPr>
                        <a:t>;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воспитывать любовь и уважение к защитникам Родины.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426976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6. Открой себя.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Помочь  ребенку раскрыть в себе общечеловеческую сущность  и осознать свою индивидуальность, особенность, неповторимость.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Способствовать успешной социализации детей.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30" marB="4573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6350" y="0"/>
            <a:ext cx="9137650" cy="6858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>
              <a:buFontTx/>
              <a:buNone/>
              <a:defRPr/>
            </a:pPr>
            <a:endParaRPr lang="ru-RU" sz="2800" b="1" dirty="0" smtClean="0">
              <a:solidFill>
                <a:srgbClr val="FFFF00"/>
              </a:solidFill>
              <a:effectLst/>
              <a:latin typeface="+mj-lt"/>
              <a:cs typeface="Times New Roman" pitchFamily="18" charset="0"/>
            </a:endParaRPr>
          </a:p>
          <a:p>
            <a:pPr>
              <a:buFontTx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Как хорош наш детский сад,</a:t>
            </a:r>
          </a:p>
          <a:p>
            <a:pPr>
              <a:buFontTx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В нём полным-полно ребят…  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          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endParaRPr lang="ru-RU" sz="2800" i="1" dirty="0" smtClean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endParaRPr lang="ru-RU" sz="2800" i="1" dirty="0" smtClean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endParaRPr lang="ru-RU" sz="2800" i="1" dirty="0" smtClean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endParaRPr lang="ru-RU" sz="2800" i="1" dirty="0" smtClean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pPr>
              <a:buFontTx/>
              <a:buNone/>
              <a:defRPr/>
            </a:pP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Может сто, а может –двести.   </a:t>
            </a:r>
          </a:p>
          <a:p>
            <a:pPr>
              <a:buFontTx/>
              <a:buNone/>
              <a:defRPr/>
            </a:pPr>
            <a:r>
              <a:rPr lang="ru-RU" sz="2800" b="1" dirty="0" smtClean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 Хорошо, когда мы вместе!</a:t>
            </a:r>
          </a:p>
        </p:txBody>
      </p:sp>
      <p:pic>
        <p:nvPicPr>
          <p:cNvPr id="4098" name="Picture 2" descr="C:\Users\Администратор 2\Desktop\Новая папка\P10602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126" y="260648"/>
            <a:ext cx="2592288" cy="19442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истратор 2\Desktop\Новая папка\P10602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2572176" cy="19291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Администратор 2\Desktop\Лиза\P10508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638" y="4581128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Администратор 2\Desktop\8 марта\P10601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126" y="2456892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Администратор 2\Desktop\8 марта\P105089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35" y="2996952"/>
            <a:ext cx="2610679" cy="19580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25413" y="116275"/>
            <a:ext cx="875030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effectLst/>
                <a:latin typeface="+mj-lt"/>
              </a:rPr>
              <a:t>Любовь к родному краю, родной культуре, </a:t>
            </a:r>
          </a:p>
          <a:p>
            <a:pPr algn="ctr"/>
            <a:r>
              <a:rPr lang="ru-RU" sz="2800" b="1" dirty="0">
                <a:solidFill>
                  <a:srgbClr val="FFFF00"/>
                </a:solidFill>
                <a:effectLst/>
                <a:latin typeface="+mj-lt"/>
              </a:rPr>
              <a:t>родной речи </a:t>
            </a:r>
            <a:r>
              <a:rPr lang="ru-RU" sz="2800" b="1" dirty="0">
                <a:solidFill>
                  <a:srgbClr val="FFFF00"/>
                </a:solidFill>
                <a:effectLst/>
                <a:latin typeface="+mj-lt"/>
                <a:cs typeface="Times New Roman" pitchFamily="18" charset="0"/>
              </a:rPr>
              <a:t>начинается</a:t>
            </a:r>
            <a:r>
              <a:rPr lang="ru-RU" sz="2800" b="1" dirty="0">
                <a:solidFill>
                  <a:srgbClr val="FFFF00"/>
                </a:solidFill>
                <a:effectLst/>
                <a:latin typeface="+mj-lt"/>
              </a:rPr>
              <a:t> с малого – любви к своей семье,  своему дому,  к своему детскому саду.</a:t>
            </a:r>
          </a:p>
          <a:p>
            <a:pPr algn="ctr"/>
            <a:endParaRPr lang="ru-RU" sz="2400" b="1" i="1" dirty="0">
              <a:solidFill>
                <a:srgbClr val="FFFF00"/>
              </a:solidFill>
              <a:effectLst/>
              <a:latin typeface="Stencil" pitchFamily="82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462" y="3308971"/>
            <a:ext cx="2572201" cy="176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293096"/>
            <a:ext cx="2664296" cy="189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Администратор 2\Desktop\Новая папка\P10602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916832"/>
            <a:ext cx="2543370" cy="1907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истратор 2\Desktop\Новая папка\P10602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78" y="4293096"/>
            <a:ext cx="2557435" cy="19180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дминистратор 2\Desktop\Новая папка\P10602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938129"/>
            <a:ext cx="2557435" cy="19180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itchFamily="34" charset="0"/>
            <a:cs typeface="Arial" charset="0"/>
          </a:defRPr>
        </a:defPPr>
      </a:lstStyle>
    </a:lnDef>
  </a:objectDefaults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2020</TotalTime>
  <Words>633</Words>
  <Application>Microsoft Office PowerPoint</Application>
  <PresentationFormat>Экран (4:3)</PresentationFormat>
  <Paragraphs>99</Paragraphs>
  <Slides>23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Океан</vt:lpstr>
      <vt:lpstr>С чего начинается Родина...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чего начинается Родина...  </dc:title>
  <dc:creator>гыук</dc:creator>
  <cp:lastModifiedBy>Ирина Тупикина</cp:lastModifiedBy>
  <cp:revision>139</cp:revision>
  <dcterms:created xsi:type="dcterms:W3CDTF">2013-03-13T18:13:17Z</dcterms:created>
  <dcterms:modified xsi:type="dcterms:W3CDTF">2021-12-15T21:39:43Z</dcterms:modified>
</cp:coreProperties>
</file>