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Roboto Slab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Roboto" panose="020B0604020202020204" charset="0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2" d="100"/>
          <a:sy n="62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431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-2-6.svg"/><Relationship Id="rId12" Type="http://schemas.openxmlformats.org/officeDocument/2006/relationships/image" Target="../media/image-2-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-2-3.svg"/><Relationship Id="rId15" Type="http://schemas.openxmlformats.org/officeDocument/2006/relationships/image" Target="../media/image-2-15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-2-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-5-6.svg"/><Relationship Id="rId5" Type="http://schemas.openxmlformats.org/officeDocument/2006/relationships/image" Target="../media/image-5-4.svg"/><Relationship Id="rId4" Type="http://schemas.openxmlformats.org/officeDocument/2006/relationships/image" Target="../media/image-5-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-6-6.svg"/><Relationship Id="rId5" Type="http://schemas.openxmlformats.org/officeDocument/2006/relationships/image" Target="../media/image-6-4.svg"/><Relationship Id="rId4" Type="http://schemas.openxmlformats.org/officeDocument/2006/relationships/image" Target="../media/image-6-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-8-8.svg"/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-8-6.svg"/><Relationship Id="rId5" Type="http://schemas.openxmlformats.org/officeDocument/2006/relationships/image" Target="../media/image-8-4.svg"/><Relationship Id="rId4" Type="http://schemas.openxmlformats.org/officeDocument/2006/relationships/image" Target="../media/image-8-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74294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Личные границы и не только: Путеводитель для родителей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440793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Добро пожаловать в нашу родительскую гостиную! Сегодня мы погрузимся в важную и интересную тему — личные границы. Понимание и уважение личных границ является ключом к психологическому комфорту, здоровым отношениям и гармоничному развитию как детей, так и взрослых.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7241" y="619482"/>
            <a:ext cx="6184821" cy="534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Что такое личные границы?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2152888" y="2204085"/>
            <a:ext cx="2671286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Физические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87241" y="2666167"/>
            <a:ext cx="4036933" cy="6838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Это пространство вокруг нас, наше тело и право на неприкосновенность.</a:t>
            </a:r>
            <a:endParaRPr lang="en-US" sz="16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691" y="1962864"/>
            <a:ext cx="4341019" cy="4341019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26157" y="3080445"/>
            <a:ext cx="319683" cy="31968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806226" y="1581031"/>
            <a:ext cx="2671286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Эмоциональные</a:t>
            </a:r>
            <a:endParaRPr lang="en-US" sz="2100" dirty="0"/>
          </a:p>
        </p:txBody>
      </p:sp>
      <p:sp>
        <p:nvSpPr>
          <p:cNvPr id="8" name="Text 4"/>
          <p:cNvSpPr/>
          <p:nvPr/>
        </p:nvSpPr>
        <p:spPr>
          <a:xfrm>
            <a:off x="9806226" y="2043113"/>
            <a:ext cx="4036933" cy="1025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Право на собственные чувства, переживания и их выражение без осуждения.</a:t>
            </a:r>
            <a:endParaRPr lang="en-US" sz="16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4691" y="1962864"/>
            <a:ext cx="4341019" cy="4341019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24822" y="2528471"/>
            <a:ext cx="319683" cy="31968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13025" y="3389471"/>
            <a:ext cx="2671286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Интеллектуальные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9913025" y="3851553"/>
            <a:ext cx="3930134" cy="1025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Уважение к нашим мыслям, убеждениям и праву на собственное мнение.</a:t>
            </a:r>
            <a:endParaRPr lang="en-US" sz="16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4691" y="1962864"/>
            <a:ext cx="4341019" cy="4341019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674715" y="3973532"/>
            <a:ext cx="319683" cy="319683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806226" y="5197912"/>
            <a:ext cx="2671286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Материальные</a:t>
            </a:r>
            <a:endParaRPr lang="en-US" sz="2100" dirty="0"/>
          </a:p>
        </p:txBody>
      </p:sp>
      <p:sp>
        <p:nvSpPr>
          <p:cNvPr id="16" name="Text 8"/>
          <p:cNvSpPr/>
          <p:nvPr/>
        </p:nvSpPr>
        <p:spPr>
          <a:xfrm>
            <a:off x="9806226" y="5659993"/>
            <a:ext cx="4036933" cy="1025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Право распоряжаться своим имуществом и финансами, не допуская посягательств.</a:t>
            </a:r>
            <a:endParaRPr lang="en-US" sz="16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4691" y="1962864"/>
            <a:ext cx="4341019" cy="4341019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624822" y="5418475"/>
            <a:ext cx="319683" cy="319683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2152888" y="4916686"/>
            <a:ext cx="2671286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Временные</a:t>
            </a:r>
            <a:endParaRPr lang="en-US" sz="2100" dirty="0"/>
          </a:p>
        </p:txBody>
      </p:sp>
      <p:sp>
        <p:nvSpPr>
          <p:cNvPr id="20" name="Text 10"/>
          <p:cNvSpPr/>
          <p:nvPr/>
        </p:nvSpPr>
        <p:spPr>
          <a:xfrm>
            <a:off x="787241" y="5378768"/>
            <a:ext cx="4036933" cy="6838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Умение управлять своим временем и право отказать, когда это необходимо.</a:t>
            </a:r>
            <a:endParaRPr lang="en-US" sz="1650" dirty="0"/>
          </a:p>
        </p:txBody>
      </p:sp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44691" y="1962864"/>
            <a:ext cx="4341019" cy="4341019"/>
          </a:xfrm>
          <a:prstGeom prst="rect">
            <a:avLst/>
          </a:prstGeom>
        </p:spPr>
      </p:pic>
      <p:pic>
        <p:nvPicPr>
          <p:cNvPr id="22" name="Image 9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926157" y="4866501"/>
            <a:ext cx="319683" cy="319683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787241" y="6926223"/>
            <a:ext cx="13055918" cy="6838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Личные границы — это невидимые линии, которые отделяют нас от других людей, помогая сохранить нашу индивидуальность и целостность. Они бывают разных типов, охватывая все аспекты нашей жизни.</a:t>
            </a:r>
            <a:endParaRPr lang="en-US" sz="165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3425" y="576263"/>
            <a:ext cx="6957536" cy="523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30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Зачем нужны личные границы?</a:t>
            </a:r>
            <a:endParaRPr lang="en-US" sz="3300" dirty="0"/>
          </a:p>
        </p:txBody>
      </p:sp>
      <p:sp>
        <p:nvSpPr>
          <p:cNvPr id="3" name="Text 1"/>
          <p:cNvSpPr/>
          <p:nvPr/>
        </p:nvSpPr>
        <p:spPr>
          <a:xfrm>
            <a:off x="733425" y="1603058"/>
            <a:ext cx="6326148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Личные границы — это фундамент для нашего психологического благополучия и здоровых отношений. Они позволяют нам чувствовать себя в безопасности, сохранять энергию и строить взаимодействие, основанное на уважении.</a:t>
            </a:r>
            <a:endParaRPr lang="en-US" sz="1650" dirty="0"/>
          </a:p>
        </p:txBody>
      </p:sp>
      <p:sp>
        <p:nvSpPr>
          <p:cNvPr id="4" name="Text 2"/>
          <p:cNvSpPr/>
          <p:nvPr/>
        </p:nvSpPr>
        <p:spPr>
          <a:xfrm>
            <a:off x="733425" y="3132772"/>
            <a:ext cx="6326148" cy="335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Поддержание самоуважения и самоценности.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733425" y="3541395"/>
            <a:ext cx="6326148" cy="335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Защита от манипуляций и эксплуатации.</a:t>
            </a:r>
            <a:endParaRPr lang="en-US" sz="1650" dirty="0"/>
          </a:p>
        </p:txBody>
      </p:sp>
      <p:sp>
        <p:nvSpPr>
          <p:cNvPr id="6" name="Text 4"/>
          <p:cNvSpPr/>
          <p:nvPr/>
        </p:nvSpPr>
        <p:spPr>
          <a:xfrm>
            <a:off x="733425" y="3950018"/>
            <a:ext cx="6326148" cy="335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автономии и независимости.</a:t>
            </a:r>
            <a:endParaRPr lang="en-US" sz="1650" dirty="0"/>
          </a:p>
        </p:txBody>
      </p:sp>
      <p:sp>
        <p:nvSpPr>
          <p:cNvPr id="7" name="Text 5"/>
          <p:cNvSpPr/>
          <p:nvPr/>
        </p:nvSpPr>
        <p:spPr>
          <a:xfrm>
            <a:off x="733425" y="4358640"/>
            <a:ext cx="6326148" cy="335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Улучшение коммуникации и снижение конфликтов.</a:t>
            </a:r>
            <a:endParaRPr lang="en-US" sz="1650" dirty="0"/>
          </a:p>
        </p:txBody>
      </p:sp>
      <p:sp>
        <p:nvSpPr>
          <p:cNvPr id="8" name="Text 6"/>
          <p:cNvSpPr/>
          <p:nvPr/>
        </p:nvSpPr>
        <p:spPr>
          <a:xfrm>
            <a:off x="733425" y="4767263"/>
            <a:ext cx="6326148" cy="335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Создание пространства для личного роста и развития.</a:t>
            </a:r>
            <a:endParaRPr lang="en-US" sz="16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409" y="1363206"/>
            <a:ext cx="6866394" cy="68663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15923"/>
            <a:ext cx="9092208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Последствия нарушения личных границ</a:t>
            </a:r>
            <a:endParaRPr lang="en-US" sz="3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685568"/>
            <a:ext cx="6521410" cy="8618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09174" y="2762845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Стресс и тревога</a:t>
            </a:r>
            <a:endParaRPr lang="en-US" sz="2100" dirty="0"/>
          </a:p>
        </p:txBody>
      </p:sp>
      <p:sp>
        <p:nvSpPr>
          <p:cNvPr id="5" name="Text 2"/>
          <p:cNvSpPr/>
          <p:nvPr/>
        </p:nvSpPr>
        <p:spPr>
          <a:xfrm>
            <a:off x="1009174" y="3228618"/>
            <a:ext cx="6090642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Постоянное нарушение границ вызывает хроническое напряжение и эмоциональное истощение.</a:t>
            </a:r>
            <a:endParaRPr lang="en-US" sz="16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1685568"/>
            <a:ext cx="6521410" cy="8618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530584" y="2762845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Чувство вины</a:t>
            </a:r>
            <a:endParaRPr lang="en-US" sz="2100" dirty="0"/>
          </a:p>
        </p:txBody>
      </p:sp>
      <p:sp>
        <p:nvSpPr>
          <p:cNvPr id="8" name="Text 4"/>
          <p:cNvSpPr/>
          <p:nvPr/>
        </p:nvSpPr>
        <p:spPr>
          <a:xfrm>
            <a:off x="7530584" y="3228618"/>
            <a:ext cx="6090642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Ощущение, что мы обязаны уступать, даже если это вредит нам самим.</a:t>
            </a:r>
            <a:endParaRPr lang="en-US" sz="16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133612"/>
            <a:ext cx="6521410" cy="8618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09174" y="521088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Обида и агрессия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009174" y="5676662"/>
            <a:ext cx="6090642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Накопленные негативные эмоции могут вылиться в пассивную агрессию или открытые конфликты.</a:t>
            </a:r>
            <a:endParaRPr lang="en-US" sz="16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133612"/>
            <a:ext cx="6521410" cy="861893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530584" y="521088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Потеря себя</a:t>
            </a:r>
            <a:endParaRPr lang="en-US" sz="2100" dirty="0"/>
          </a:p>
        </p:txBody>
      </p:sp>
      <p:sp>
        <p:nvSpPr>
          <p:cNvPr id="14" name="Text 8"/>
          <p:cNvSpPr/>
          <p:nvPr/>
        </p:nvSpPr>
        <p:spPr>
          <a:xfrm>
            <a:off x="7530584" y="5676662"/>
            <a:ext cx="6090642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Постоянное игнорирование собственных потребностей ведет к потере идентичности.</a:t>
            </a:r>
            <a:endParaRPr lang="en-US" sz="1650" dirty="0"/>
          </a:p>
        </p:txBody>
      </p:sp>
      <p:sp>
        <p:nvSpPr>
          <p:cNvPr id="15" name="Text 9"/>
          <p:cNvSpPr/>
          <p:nvPr/>
        </p:nvSpPr>
        <p:spPr>
          <a:xfrm>
            <a:off x="793790" y="6824067"/>
            <a:ext cx="13042821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Когда наши границы нарушаются, мы испытываем целый спектр негативных эмоций, которые могут серьезно повлиять на наше психическое и физическое здоровье. Важно уметь распознавать эти признаки.</a:t>
            </a:r>
            <a:endParaRPr lang="en-US" sz="16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97349"/>
            <a:ext cx="10998994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Ситуации нарушения границ: Примеры из жизни</a:t>
            </a:r>
            <a:endParaRPr lang="en-US" sz="3350" dirty="0"/>
          </a:p>
        </p:txBody>
      </p:sp>
      <p:sp>
        <p:nvSpPr>
          <p:cNvPr id="3" name="Shape 1"/>
          <p:cNvSpPr/>
          <p:nvPr/>
        </p:nvSpPr>
        <p:spPr>
          <a:xfrm>
            <a:off x="793790" y="1666994"/>
            <a:ext cx="4203978" cy="4933236"/>
          </a:xfrm>
          <a:prstGeom prst="roundRect">
            <a:avLst>
              <a:gd name="adj" fmla="val 769"/>
            </a:avLst>
          </a:prstGeom>
          <a:solidFill>
            <a:srgbClr val="FBFCFE"/>
          </a:solidFill>
          <a:ln w="30480">
            <a:solidFill>
              <a:srgbClr val="3257B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24270" y="1697474"/>
            <a:ext cx="4143018" cy="646390"/>
          </a:xfrm>
          <a:prstGeom prst="rect">
            <a:avLst/>
          </a:prstGeom>
          <a:solidFill>
            <a:srgbClr val="3257B8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734151" y="1859042"/>
            <a:ext cx="323136" cy="3231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39654" y="2559248"/>
            <a:ext cx="3272076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 отношениях с детьми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039654" y="3025021"/>
            <a:ext cx="3712250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Чрезмерный контроль над личным пространством ребенка.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1039654" y="4134803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Игнорирование просьб ребенка о личном времени.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1039654" y="4899779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Чтение личных дневников или переписок.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1039654" y="5664756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Принуждение к объятиям или поцелуям.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5213152" y="1666994"/>
            <a:ext cx="4203978" cy="4933236"/>
          </a:xfrm>
          <a:prstGeom prst="roundRect">
            <a:avLst>
              <a:gd name="adj" fmla="val 769"/>
            </a:avLst>
          </a:prstGeom>
          <a:solidFill>
            <a:srgbClr val="FBFCFE"/>
          </a:solidFill>
          <a:ln w="30480">
            <a:solidFill>
              <a:srgbClr val="3257B8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5243632" y="1697474"/>
            <a:ext cx="4143018" cy="646390"/>
          </a:xfrm>
          <a:prstGeom prst="rect">
            <a:avLst/>
          </a:prstGeom>
          <a:solidFill>
            <a:srgbClr val="3257B8"/>
          </a:solidFill>
          <a:ln/>
        </p:spPr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53513" y="1859042"/>
            <a:ext cx="323136" cy="323136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5459016" y="2559248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 партнерами</a:t>
            </a:r>
            <a:endParaRPr lang="en-US" sz="2100" dirty="0"/>
          </a:p>
        </p:txBody>
      </p:sp>
      <p:sp>
        <p:nvSpPr>
          <p:cNvPr id="15" name="Text 11"/>
          <p:cNvSpPr/>
          <p:nvPr/>
        </p:nvSpPr>
        <p:spPr>
          <a:xfrm>
            <a:off x="5459016" y="3025021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Постоянное нарушение личного пространства.</a:t>
            </a:r>
            <a:endParaRPr lang="en-US" sz="1650" dirty="0"/>
          </a:p>
        </p:txBody>
      </p:sp>
      <p:sp>
        <p:nvSpPr>
          <p:cNvPr id="16" name="Text 12"/>
          <p:cNvSpPr/>
          <p:nvPr/>
        </p:nvSpPr>
        <p:spPr>
          <a:xfrm>
            <a:off x="5459016" y="3789998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Несанкционированный доступ к телефону или почте.</a:t>
            </a:r>
            <a:endParaRPr lang="en-US" sz="1650" dirty="0"/>
          </a:p>
        </p:txBody>
      </p:sp>
      <p:sp>
        <p:nvSpPr>
          <p:cNvPr id="17" name="Text 13"/>
          <p:cNvSpPr/>
          <p:nvPr/>
        </p:nvSpPr>
        <p:spPr>
          <a:xfrm>
            <a:off x="5459016" y="4554974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Игнорирование просьб о личном времени или увлечениях.</a:t>
            </a:r>
            <a:endParaRPr lang="en-US" sz="1650" dirty="0"/>
          </a:p>
        </p:txBody>
      </p:sp>
      <p:sp>
        <p:nvSpPr>
          <p:cNvPr id="18" name="Text 14"/>
          <p:cNvSpPr/>
          <p:nvPr/>
        </p:nvSpPr>
        <p:spPr>
          <a:xfrm>
            <a:off x="5459016" y="5319951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Критика внешнего вида или личных убеждений.</a:t>
            </a:r>
            <a:endParaRPr lang="en-US" sz="1650" dirty="0"/>
          </a:p>
        </p:txBody>
      </p:sp>
      <p:sp>
        <p:nvSpPr>
          <p:cNvPr id="19" name="Shape 15"/>
          <p:cNvSpPr/>
          <p:nvPr/>
        </p:nvSpPr>
        <p:spPr>
          <a:xfrm>
            <a:off x="9632513" y="1666994"/>
            <a:ext cx="4203978" cy="4933236"/>
          </a:xfrm>
          <a:prstGeom prst="roundRect">
            <a:avLst>
              <a:gd name="adj" fmla="val 769"/>
            </a:avLst>
          </a:prstGeom>
          <a:solidFill>
            <a:srgbClr val="FBFCFE"/>
          </a:solidFill>
          <a:ln w="30480">
            <a:solidFill>
              <a:srgbClr val="3257B8"/>
            </a:solidFill>
            <a:prstDash val="solid"/>
          </a:ln>
        </p:spPr>
      </p:sp>
      <p:sp>
        <p:nvSpPr>
          <p:cNvPr id="20" name="Shape 16"/>
          <p:cNvSpPr/>
          <p:nvPr/>
        </p:nvSpPr>
        <p:spPr>
          <a:xfrm>
            <a:off x="9662993" y="1697474"/>
            <a:ext cx="4143018" cy="646390"/>
          </a:xfrm>
          <a:prstGeom prst="rect">
            <a:avLst/>
          </a:prstGeom>
          <a:solidFill>
            <a:srgbClr val="3257B8"/>
          </a:solidFill>
          <a:ln/>
        </p:spPr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572875" y="1859042"/>
            <a:ext cx="323136" cy="323136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878378" y="2559248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 коллегами</a:t>
            </a:r>
            <a:endParaRPr lang="en-US" sz="2100" dirty="0"/>
          </a:p>
        </p:txBody>
      </p:sp>
      <p:sp>
        <p:nvSpPr>
          <p:cNvPr id="23" name="Text 18"/>
          <p:cNvSpPr/>
          <p:nvPr/>
        </p:nvSpPr>
        <p:spPr>
          <a:xfrm>
            <a:off x="9878378" y="3025021"/>
            <a:ext cx="3712250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Неуместные личные вопросы.</a:t>
            </a:r>
            <a:endParaRPr lang="en-US" sz="1650" dirty="0"/>
          </a:p>
        </p:txBody>
      </p:sp>
      <p:sp>
        <p:nvSpPr>
          <p:cNvPr id="24" name="Text 19"/>
          <p:cNvSpPr/>
          <p:nvPr/>
        </p:nvSpPr>
        <p:spPr>
          <a:xfrm>
            <a:off x="9878378" y="3445193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Постоянные просьбы о помощи вне рабочих часов.</a:t>
            </a:r>
            <a:endParaRPr lang="en-US" sz="1650" dirty="0"/>
          </a:p>
        </p:txBody>
      </p:sp>
      <p:sp>
        <p:nvSpPr>
          <p:cNvPr id="25" name="Text 20"/>
          <p:cNvSpPr/>
          <p:nvPr/>
        </p:nvSpPr>
        <p:spPr>
          <a:xfrm>
            <a:off x="9878378" y="4210169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Присвоение чужих идей или результатов труда.</a:t>
            </a:r>
            <a:endParaRPr lang="en-US" sz="1650" dirty="0"/>
          </a:p>
        </p:txBody>
      </p:sp>
      <p:sp>
        <p:nvSpPr>
          <p:cNvPr id="26" name="Text 21"/>
          <p:cNvSpPr/>
          <p:nvPr/>
        </p:nvSpPr>
        <p:spPr>
          <a:xfrm>
            <a:off x="9878378" y="4975146"/>
            <a:ext cx="371225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Распространение сплетен и личной информации.</a:t>
            </a:r>
            <a:endParaRPr lang="en-US" sz="1650" dirty="0"/>
          </a:p>
        </p:txBody>
      </p:sp>
      <p:sp>
        <p:nvSpPr>
          <p:cNvPr id="27" name="Text 22"/>
          <p:cNvSpPr/>
          <p:nvPr/>
        </p:nvSpPr>
        <p:spPr>
          <a:xfrm>
            <a:off x="793790" y="6842641"/>
            <a:ext cx="13042821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того, как нарушение границ проявляется в повседневной жизни, помогает нам быть более внимательными и чуткими к окружающим и к себе.</a:t>
            </a:r>
            <a:endParaRPr lang="en-US" sz="165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0932" y="621506"/>
            <a:ext cx="9520237" cy="5366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Практикум: "Мои границы – моя крепость"</a:t>
            </a:r>
            <a:endParaRPr lang="en-US" sz="3350" dirty="0"/>
          </a:p>
        </p:txBody>
      </p:sp>
      <p:sp>
        <p:nvSpPr>
          <p:cNvPr id="3" name="Shape 1"/>
          <p:cNvSpPr/>
          <p:nvPr/>
        </p:nvSpPr>
        <p:spPr>
          <a:xfrm>
            <a:off x="790932" y="1587460"/>
            <a:ext cx="6416873" cy="2438876"/>
          </a:xfrm>
          <a:prstGeom prst="roundRect">
            <a:avLst>
              <a:gd name="adj" fmla="val 1320"/>
            </a:avLst>
          </a:prstGeom>
          <a:solidFill>
            <a:srgbClr val="E9ECF2"/>
          </a:solidFill>
          <a:ln/>
        </p:spPr>
      </p:sp>
      <p:sp>
        <p:nvSpPr>
          <p:cNvPr id="4" name="Shape 2"/>
          <p:cNvSpPr/>
          <p:nvPr/>
        </p:nvSpPr>
        <p:spPr>
          <a:xfrm>
            <a:off x="1005602" y="1802130"/>
            <a:ext cx="644009" cy="644009"/>
          </a:xfrm>
          <a:prstGeom prst="roundRect">
            <a:avLst>
              <a:gd name="adj" fmla="val 14197139"/>
            </a:avLst>
          </a:prstGeom>
          <a:solidFill>
            <a:srgbClr val="3257B8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82648" y="1979176"/>
            <a:ext cx="289798" cy="28979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05602" y="2660809"/>
            <a:ext cx="2683550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Осознание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005602" y="3124914"/>
            <a:ext cx="5987534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Определите, где проходят ваши личные границы и что вызывает у вас дискомфорт.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7422475" y="1587460"/>
            <a:ext cx="6416993" cy="2438876"/>
          </a:xfrm>
          <a:prstGeom prst="roundRect">
            <a:avLst>
              <a:gd name="adj" fmla="val 1320"/>
            </a:avLst>
          </a:prstGeom>
          <a:solidFill>
            <a:srgbClr val="E9ECF2"/>
          </a:solidFill>
          <a:ln/>
        </p:spPr>
      </p:sp>
      <p:sp>
        <p:nvSpPr>
          <p:cNvPr id="9" name="Shape 6"/>
          <p:cNvSpPr/>
          <p:nvPr/>
        </p:nvSpPr>
        <p:spPr>
          <a:xfrm>
            <a:off x="7637145" y="1802130"/>
            <a:ext cx="644009" cy="644009"/>
          </a:xfrm>
          <a:prstGeom prst="roundRect">
            <a:avLst>
              <a:gd name="adj" fmla="val 14197139"/>
            </a:avLst>
          </a:prstGeom>
          <a:solidFill>
            <a:srgbClr val="3257B8"/>
          </a:solidFill>
          <a:ln/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814191" y="1979176"/>
            <a:ext cx="289798" cy="28979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37145" y="2660809"/>
            <a:ext cx="2683550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Озвучивание</a:t>
            </a:r>
            <a:endParaRPr lang="en-US" sz="2100" dirty="0"/>
          </a:p>
        </p:txBody>
      </p:sp>
      <p:sp>
        <p:nvSpPr>
          <p:cNvPr id="12" name="Text 8"/>
          <p:cNvSpPr/>
          <p:nvPr/>
        </p:nvSpPr>
        <p:spPr>
          <a:xfrm>
            <a:off x="7637145" y="3124914"/>
            <a:ext cx="5987653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Четко и спокойно сообщайте о своих границах, используя «Я-сообщения».</a:t>
            </a:r>
            <a:endParaRPr lang="en-US" sz="1650" dirty="0"/>
          </a:p>
        </p:txBody>
      </p:sp>
      <p:sp>
        <p:nvSpPr>
          <p:cNvPr id="13" name="Shape 9"/>
          <p:cNvSpPr/>
          <p:nvPr/>
        </p:nvSpPr>
        <p:spPr>
          <a:xfrm>
            <a:off x="790932" y="4241006"/>
            <a:ext cx="6416873" cy="2438876"/>
          </a:xfrm>
          <a:prstGeom prst="roundRect">
            <a:avLst>
              <a:gd name="adj" fmla="val 1320"/>
            </a:avLst>
          </a:prstGeom>
          <a:solidFill>
            <a:srgbClr val="E9ECF2"/>
          </a:solidFill>
          <a:ln/>
        </p:spPr>
      </p:sp>
      <p:sp>
        <p:nvSpPr>
          <p:cNvPr id="14" name="Shape 10"/>
          <p:cNvSpPr/>
          <p:nvPr/>
        </p:nvSpPr>
        <p:spPr>
          <a:xfrm>
            <a:off x="1005602" y="4455676"/>
            <a:ext cx="644009" cy="644009"/>
          </a:xfrm>
          <a:prstGeom prst="roundRect">
            <a:avLst>
              <a:gd name="adj" fmla="val 14197139"/>
            </a:avLst>
          </a:prstGeom>
          <a:solidFill>
            <a:srgbClr val="3257B8"/>
          </a:solidFill>
          <a:ln/>
        </p:spPr>
      </p:sp>
      <p:sp>
        <p:nvSpPr>
          <p:cNvPr id="15" name="Text 11"/>
          <p:cNvSpPr/>
          <p:nvPr/>
        </p:nvSpPr>
        <p:spPr>
          <a:xfrm>
            <a:off x="1005602" y="5314355"/>
            <a:ext cx="2683550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Защита</a:t>
            </a:r>
            <a:endParaRPr lang="en-US" sz="2100" dirty="0"/>
          </a:p>
        </p:txBody>
      </p:sp>
      <p:sp>
        <p:nvSpPr>
          <p:cNvPr id="16" name="Text 12"/>
          <p:cNvSpPr/>
          <p:nvPr/>
        </p:nvSpPr>
        <p:spPr>
          <a:xfrm>
            <a:off x="1005602" y="5778460"/>
            <a:ext cx="5987534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Будьте готовы отстаивать свои границы, даже если это вызывает неудобство.</a:t>
            </a:r>
            <a:endParaRPr lang="en-US" sz="1650" dirty="0"/>
          </a:p>
        </p:txBody>
      </p:sp>
      <p:sp>
        <p:nvSpPr>
          <p:cNvPr id="17" name="Shape 13"/>
          <p:cNvSpPr/>
          <p:nvPr/>
        </p:nvSpPr>
        <p:spPr>
          <a:xfrm>
            <a:off x="7422475" y="4241006"/>
            <a:ext cx="6416993" cy="2438876"/>
          </a:xfrm>
          <a:prstGeom prst="roundRect">
            <a:avLst>
              <a:gd name="adj" fmla="val 1320"/>
            </a:avLst>
          </a:prstGeom>
          <a:solidFill>
            <a:srgbClr val="E9ECF2"/>
          </a:solidFill>
          <a:ln/>
        </p:spPr>
      </p:sp>
      <p:sp>
        <p:nvSpPr>
          <p:cNvPr id="18" name="Shape 14"/>
          <p:cNvSpPr/>
          <p:nvPr/>
        </p:nvSpPr>
        <p:spPr>
          <a:xfrm>
            <a:off x="7637145" y="4455676"/>
            <a:ext cx="644009" cy="644009"/>
          </a:xfrm>
          <a:prstGeom prst="roundRect">
            <a:avLst>
              <a:gd name="adj" fmla="val 14197139"/>
            </a:avLst>
          </a:prstGeom>
          <a:solidFill>
            <a:srgbClr val="3257B8"/>
          </a:solidFill>
          <a:ln/>
        </p:spPr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14191" y="4632722"/>
            <a:ext cx="289798" cy="289798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7637145" y="5314355"/>
            <a:ext cx="2683550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Уважение</a:t>
            </a:r>
            <a:endParaRPr lang="en-US" sz="2100" dirty="0"/>
          </a:p>
        </p:txBody>
      </p:sp>
      <p:sp>
        <p:nvSpPr>
          <p:cNvPr id="21" name="Text 16"/>
          <p:cNvSpPr/>
          <p:nvPr/>
        </p:nvSpPr>
        <p:spPr>
          <a:xfrm>
            <a:off x="7637145" y="5778460"/>
            <a:ext cx="5987653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Помните, что другие люди также имеют право на свои личные границы.</a:t>
            </a:r>
            <a:endParaRPr lang="en-US" sz="1650" dirty="0"/>
          </a:p>
        </p:txBody>
      </p:sp>
      <p:sp>
        <p:nvSpPr>
          <p:cNvPr id="22" name="Text 17"/>
          <p:cNvSpPr/>
          <p:nvPr/>
        </p:nvSpPr>
        <p:spPr>
          <a:xfrm>
            <a:off x="790932" y="6921341"/>
            <a:ext cx="13048536" cy="686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Создание и поддержание личных границ – это навык, который требует осознанности, практики и терпения. Это инвестиция в наше собственное благополучие и качество наших отношений.</a:t>
            </a:r>
            <a:endParaRPr lang="en-US" sz="165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470428"/>
            <a:ext cx="75564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Границы в семейных отношениях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80190" y="3944541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 семье, где все связаны тесными узами, границы могут быть особенно сложной темой. Однако именно здесь они играют решающую роль в создании атмосферы взаимного уважения и любви. Учите детей говорить "нет", когда им что-то не нравится, и сами демонстрируйте уважение к их выбору.</a:t>
            </a:r>
            <a:endParaRPr lang="en-US" sz="175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44141"/>
            <a:ext cx="6685598" cy="481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50"/>
              </a:lnSpc>
              <a:buNone/>
            </a:pPr>
            <a:r>
              <a:rPr lang="en-US" sz="300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Построение здоровых отношений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3239214" y="1611630"/>
            <a:ext cx="1630323" cy="1110734"/>
          </a:xfrm>
          <a:prstGeom prst="roundRect">
            <a:avLst>
              <a:gd name="adj" fmla="val 2604"/>
            </a:avLst>
          </a:prstGeom>
          <a:solidFill>
            <a:srgbClr val="E9ECF2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918823" y="2031325"/>
            <a:ext cx="271105" cy="27110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062299" y="1804392"/>
            <a:ext cx="2784038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Надежный фундамент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062299" y="2221230"/>
            <a:ext cx="7598092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Четкие границы — основа для доверия и открытого общения в любых отношениях.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965859" y="2712839"/>
            <a:ext cx="8774430" cy="11430"/>
          </a:xfrm>
          <a:prstGeom prst="roundRect">
            <a:avLst>
              <a:gd name="adj" fmla="val 253023"/>
            </a:avLst>
          </a:prstGeom>
          <a:solidFill>
            <a:srgbClr val="CFD2D8"/>
          </a:solidFill>
          <a:ln/>
        </p:spPr>
      </p:sp>
      <p:sp>
        <p:nvSpPr>
          <p:cNvPr id="8" name="Shape 5"/>
          <p:cNvSpPr/>
          <p:nvPr/>
        </p:nvSpPr>
        <p:spPr>
          <a:xfrm>
            <a:off x="2424113" y="2818686"/>
            <a:ext cx="3260646" cy="1110734"/>
          </a:xfrm>
          <a:prstGeom prst="roundRect">
            <a:avLst>
              <a:gd name="adj" fmla="val 2604"/>
            </a:avLst>
          </a:prstGeom>
          <a:solidFill>
            <a:srgbClr val="E9ECF2"/>
          </a:solidFill>
          <a:ln/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918823" y="3238381"/>
            <a:ext cx="271105" cy="271105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877520" y="3011448"/>
            <a:ext cx="2470309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Взаимное уважение</a:t>
            </a:r>
            <a:endParaRPr lang="en-US" sz="1850" dirty="0"/>
          </a:p>
        </p:txBody>
      </p:sp>
      <p:sp>
        <p:nvSpPr>
          <p:cNvPr id="11" name="Text 7"/>
          <p:cNvSpPr/>
          <p:nvPr/>
        </p:nvSpPr>
        <p:spPr>
          <a:xfrm>
            <a:off x="5877520" y="3428286"/>
            <a:ext cx="638413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Признание личного пространства и потребностей каждого участника.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5781080" y="3919895"/>
            <a:ext cx="7959209" cy="11430"/>
          </a:xfrm>
          <a:prstGeom prst="roundRect">
            <a:avLst>
              <a:gd name="adj" fmla="val 253023"/>
            </a:avLst>
          </a:prstGeom>
          <a:solidFill>
            <a:srgbClr val="CFD2D8"/>
          </a:solidFill>
          <a:ln/>
        </p:spPr>
      </p:sp>
      <p:sp>
        <p:nvSpPr>
          <p:cNvPr id="13" name="Shape 9"/>
          <p:cNvSpPr/>
          <p:nvPr/>
        </p:nvSpPr>
        <p:spPr>
          <a:xfrm>
            <a:off x="1608892" y="4025741"/>
            <a:ext cx="4890968" cy="1110734"/>
          </a:xfrm>
          <a:prstGeom prst="roundRect">
            <a:avLst>
              <a:gd name="adj" fmla="val 2604"/>
            </a:avLst>
          </a:prstGeom>
          <a:solidFill>
            <a:srgbClr val="E9ECF2"/>
          </a:solidFill>
          <a:ln/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918823" y="4445437"/>
            <a:ext cx="271105" cy="271105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6692622" y="421850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Личностный рост</a:t>
            </a:r>
            <a:endParaRPr lang="en-US" sz="1850" dirty="0"/>
          </a:p>
        </p:txBody>
      </p:sp>
      <p:sp>
        <p:nvSpPr>
          <p:cNvPr id="16" name="Text 11"/>
          <p:cNvSpPr/>
          <p:nvPr/>
        </p:nvSpPr>
        <p:spPr>
          <a:xfrm>
            <a:off x="6692622" y="4635341"/>
            <a:ext cx="609338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Возможность быть собой и развиваться, не растворяясь в другом.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6596182" y="5126950"/>
            <a:ext cx="7144107" cy="11430"/>
          </a:xfrm>
          <a:prstGeom prst="roundRect">
            <a:avLst>
              <a:gd name="adj" fmla="val 253023"/>
            </a:avLst>
          </a:prstGeom>
          <a:solidFill>
            <a:srgbClr val="CFD2D8"/>
          </a:solidFill>
          <a:ln/>
        </p:spPr>
      </p:sp>
      <p:sp>
        <p:nvSpPr>
          <p:cNvPr id="18" name="Shape 13"/>
          <p:cNvSpPr/>
          <p:nvPr/>
        </p:nvSpPr>
        <p:spPr>
          <a:xfrm>
            <a:off x="793790" y="5232797"/>
            <a:ext cx="6521410" cy="1419106"/>
          </a:xfrm>
          <a:prstGeom prst="roundRect">
            <a:avLst>
              <a:gd name="adj" fmla="val 2038"/>
            </a:avLst>
          </a:prstGeom>
          <a:solidFill>
            <a:srgbClr val="E9ECF2"/>
          </a:solidFill>
          <a:ln/>
        </p:spPr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918942" y="5806678"/>
            <a:ext cx="271105" cy="271105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7507962" y="5425559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Гармония и мир</a:t>
            </a:r>
            <a:endParaRPr lang="en-US" sz="1850" dirty="0"/>
          </a:p>
        </p:txBody>
      </p:sp>
      <p:sp>
        <p:nvSpPr>
          <p:cNvPr id="21" name="Text 15"/>
          <p:cNvSpPr/>
          <p:nvPr/>
        </p:nvSpPr>
        <p:spPr>
          <a:xfrm>
            <a:off x="7507962" y="5842397"/>
            <a:ext cx="6135886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Снижение конфликтов и повышение общего уровня удовлетворенности отношениями.</a:t>
            </a:r>
            <a:endParaRPr lang="en-US" sz="1500" dirty="0"/>
          </a:p>
        </p:txBody>
      </p:sp>
      <p:sp>
        <p:nvSpPr>
          <p:cNvPr id="22" name="Text 16"/>
          <p:cNvSpPr/>
          <p:nvPr/>
        </p:nvSpPr>
        <p:spPr>
          <a:xfrm>
            <a:off x="793790" y="6868716"/>
            <a:ext cx="13042821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Здоровые отношения строятся на фундаменте взаимного уважения и понимания. Установление и поддержание границ помогает нам избегать обид, недоразумений и создавать пространство для истинной близости.</a:t>
            </a:r>
            <a:endParaRPr lang="en-US" sz="15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584311" y="7610118"/>
            <a:ext cx="2046089" cy="61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658</Words>
  <Application>Microsoft Office PowerPoint</Application>
  <PresentationFormat>Произвольный</PresentationFormat>
  <Paragraphs>78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Roboto Slab</vt:lpstr>
      <vt:lpstr>Calibri</vt:lpstr>
      <vt:lpstr>Roboto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lastModifiedBy>МБОУ СОШ №6</cp:lastModifiedBy>
  <cp:revision>2</cp:revision>
  <dcterms:created xsi:type="dcterms:W3CDTF">2025-11-27T09:30:57Z</dcterms:created>
  <dcterms:modified xsi:type="dcterms:W3CDTF">2025-11-27T09:32:43Z</dcterms:modified>
</cp:coreProperties>
</file>