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300" r:id="rId2"/>
    <p:sldId id="292" r:id="rId3"/>
    <p:sldId id="293" r:id="rId4"/>
    <p:sldId id="298" r:id="rId5"/>
    <p:sldId id="295" r:id="rId6"/>
    <p:sldId id="297" r:id="rId7"/>
    <p:sldId id="264" r:id="rId8"/>
    <p:sldId id="271" r:id="rId9"/>
    <p:sldId id="299" r:id="rId10"/>
    <p:sldId id="301" r:id="rId11"/>
    <p:sldId id="277" r:id="rId12"/>
    <p:sldId id="284" r:id="rId13"/>
    <p:sldId id="302" r:id="rId14"/>
    <p:sldId id="303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474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1C0A6-11DA-42BF-9B70-5BE03758C1A6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F94CC-11C3-4D81-8D0E-5571C92E9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813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/>
            <a:fld id="{0277347C-E18F-461D-B20F-D14D4E5207CE}" type="slidenum">
              <a:rPr lang="ru-RU" smtClean="0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pPr eaLnBrk="1" hangingPunct="1"/>
              <a:t>7</a:t>
            </a:fld>
            <a:endParaRPr lang="ru-RU">
              <a:solidFill>
                <a:srgbClr val="000000"/>
              </a:solidFill>
              <a:latin typeface="Calibri" pitchFamily="32" charset="0"/>
              <a:cs typeface="Lucida Sans Unicode" charset="0"/>
            </a:endParaRPr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/>
            <a:fld id="{B309D038-963E-4AEF-8F26-E0F561EC5CE1}" type="slidenum">
              <a:rPr lang="ru-RU" smtClean="0">
                <a:solidFill>
                  <a:srgbClr val="000000"/>
                </a:solidFill>
                <a:latin typeface="Calibri" pitchFamily="32" charset="0"/>
                <a:cs typeface="Lucida Sans Unicode" charset="0"/>
              </a:rPr>
              <a:pPr eaLnBrk="1" hangingPunct="1"/>
              <a:t>8</a:t>
            </a:fld>
            <a:endParaRPr lang="ru-RU">
              <a:solidFill>
                <a:srgbClr val="000000"/>
              </a:solidFill>
              <a:latin typeface="Calibri" pitchFamily="32" charset="0"/>
              <a:cs typeface="Lucida Sans Unicode" charset="0"/>
            </a:endParaRPr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5984B-9D91-4A77-A940-EB934C9DE12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pril5.mp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5334D-AFA9-EDD5-EBFC-786FD470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4903379-B67B-A01D-47F9-3FEECF71033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9" y="274637"/>
            <a:ext cx="8793904" cy="601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33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7AE86-CAA1-9566-1ED0-D5237787A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692696"/>
            <a:ext cx="7086600" cy="1091208"/>
          </a:xfrm>
        </p:spPr>
        <p:txBody>
          <a:bodyPr/>
          <a:lstStyle/>
          <a:p>
            <a:r>
              <a:rPr lang="ru-RU" dirty="0"/>
              <a:t>Выборочное чтение.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CC6D68-816A-5078-CF4C-DC33A1075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27584" y="1124744"/>
            <a:ext cx="7992888" cy="4752528"/>
          </a:xfrm>
        </p:spPr>
        <p:txBody>
          <a:bodyPr>
            <a:normAutofit/>
          </a:bodyPr>
          <a:lstStyle/>
          <a:p>
            <a:pPr marL="530352" indent="-457200">
              <a:buFontTx/>
              <a:buChar char="-"/>
            </a:pPr>
            <a:r>
              <a:rPr lang="ru-RU" sz="2800" dirty="0"/>
              <a:t>Как собаки относятся к мальчику?</a:t>
            </a:r>
          </a:p>
          <a:p>
            <a:pPr marL="530352" indent="-457200">
              <a:buFontTx/>
              <a:buChar char="-"/>
            </a:pPr>
            <a:endParaRPr lang="ru-RU" sz="2800" dirty="0"/>
          </a:p>
          <a:p>
            <a:pPr marL="530352" indent="-457200">
              <a:buFontTx/>
              <a:buChar char="-"/>
            </a:pPr>
            <a:endParaRPr lang="ru-RU" sz="2800" dirty="0"/>
          </a:p>
          <a:p>
            <a:r>
              <a:rPr lang="ru-RU" sz="2800" dirty="0"/>
              <a:t>- Мы видели Косту в классе и после уроков. Как меняется ваше впечатление о мальчике по мере того, как вы узнаёте о его поступках?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503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907704" y="97418"/>
            <a:ext cx="8229600" cy="1143000"/>
          </a:xfrm>
        </p:spPr>
        <p:txBody>
          <a:bodyPr/>
          <a:lstStyle/>
          <a:p>
            <a:r>
              <a:rPr lang="ru-RU" dirty="0"/>
              <a:t>Поведение </a:t>
            </a:r>
            <a:r>
              <a:rPr lang="ru-RU" dirty="0" err="1"/>
              <a:t>Косты</a:t>
            </a:r>
            <a:endParaRPr lang="ru-RU" dirty="0"/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>
          <a:xfrm>
            <a:off x="3524014" y="1379084"/>
            <a:ext cx="2095972" cy="750887"/>
          </a:xfrm>
        </p:spPr>
        <p:txBody>
          <a:bodyPr>
            <a:normAutofit/>
          </a:bodyPr>
          <a:lstStyle/>
          <a:p>
            <a:r>
              <a:rPr lang="ru-RU" dirty="0"/>
              <a:t>В классе</a:t>
            </a:r>
          </a:p>
        </p:txBody>
      </p:sp>
      <p:sp>
        <p:nvSpPr>
          <p:cNvPr id="18436" name="Объект 3"/>
          <p:cNvSpPr>
            <a:spLocks noGrp="1"/>
          </p:cNvSpPr>
          <p:nvPr>
            <p:ph sz="half" idx="2"/>
          </p:nvPr>
        </p:nvSpPr>
        <p:spPr>
          <a:xfrm>
            <a:off x="3109459" y="2166936"/>
            <a:ext cx="2373660" cy="4430415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Char char="•"/>
            </a:pPr>
            <a:r>
              <a:rPr lang="ru-RU" dirty="0"/>
              <a:t>Вызывающе зевал: зажмуривал  глаза, отвратительно морщил нос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Подвывал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Энергично тряс головой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Молчальник</a:t>
            </a:r>
          </a:p>
          <a:p>
            <a:pPr marL="0" indent="0"/>
            <a:endParaRPr lang="ru-RU" dirty="0"/>
          </a:p>
          <a:p>
            <a:pPr marL="0" indent="0"/>
            <a:endParaRPr lang="ru-RU" dirty="0"/>
          </a:p>
        </p:txBody>
      </p:sp>
      <p:sp>
        <p:nvSpPr>
          <p:cNvPr id="18437" name="Текст 4"/>
          <p:cNvSpPr>
            <a:spLocks noGrp="1"/>
          </p:cNvSpPr>
          <p:nvPr>
            <p:ph type="body" sz="quarter" idx="3"/>
          </p:nvPr>
        </p:nvSpPr>
        <p:spPr>
          <a:xfrm>
            <a:off x="4973234" y="1407999"/>
            <a:ext cx="4041775" cy="75088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После уроков</a:t>
            </a:r>
          </a:p>
        </p:txBody>
      </p:sp>
      <p:sp>
        <p:nvSpPr>
          <p:cNvPr id="18438" name="Объект 5"/>
          <p:cNvSpPr>
            <a:spLocks noGrp="1"/>
          </p:cNvSpPr>
          <p:nvPr>
            <p:ph sz="quarter" idx="4"/>
          </p:nvPr>
        </p:nvSpPr>
        <p:spPr>
          <a:xfrm>
            <a:off x="5868144" y="2129971"/>
            <a:ext cx="2982317" cy="4899429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Char char="•"/>
            </a:pPr>
            <a:r>
              <a:rPr lang="ru-RU" dirty="0"/>
              <a:t>Быстрый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Чуткий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Добрый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Способный жертвовать успехами в учёбе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Выносливый</a:t>
            </a:r>
          </a:p>
          <a:p>
            <a:pPr marL="0" indent="0">
              <a:buFont typeface="Arial" charset="0"/>
              <a:buChar char="•"/>
            </a:pPr>
            <a:r>
              <a:rPr lang="ru-RU" dirty="0"/>
              <a:t>Проделывает огромный путь со своими питомцами</a:t>
            </a:r>
          </a:p>
          <a:p>
            <a:pPr marL="0" indent="0"/>
            <a:endParaRPr lang="ru-RU" dirty="0"/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10D821C6-6B7F-E153-6D73-01C15D5A8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96" y="328611"/>
            <a:ext cx="2786063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113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000364" y="2857496"/>
            <a:ext cx="2286016" cy="114300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err="1"/>
              <a:t>Коста</a:t>
            </a:r>
            <a:endParaRPr lang="ru-RU" sz="2200" dirty="0"/>
          </a:p>
        </p:txBody>
      </p:sp>
      <p:sp>
        <p:nvSpPr>
          <p:cNvPr id="5" name="Овал 4"/>
          <p:cNvSpPr/>
          <p:nvPr/>
        </p:nvSpPr>
        <p:spPr>
          <a:xfrm>
            <a:off x="1457006" y="1575108"/>
            <a:ext cx="1571636" cy="107157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Странный</a:t>
            </a:r>
            <a:endParaRPr lang="ru-RU" sz="1500" dirty="0"/>
          </a:p>
        </p:txBody>
      </p:sp>
      <p:sp>
        <p:nvSpPr>
          <p:cNvPr id="6" name="Овал 5"/>
          <p:cNvSpPr/>
          <p:nvPr/>
        </p:nvSpPr>
        <p:spPr>
          <a:xfrm>
            <a:off x="3870401" y="929806"/>
            <a:ext cx="1643074" cy="107157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Молчаливый</a:t>
            </a:r>
          </a:p>
        </p:txBody>
      </p:sp>
      <p:sp>
        <p:nvSpPr>
          <p:cNvPr id="7" name="Овал 6"/>
          <p:cNvSpPr/>
          <p:nvPr/>
        </p:nvSpPr>
        <p:spPr>
          <a:xfrm rot="619196">
            <a:off x="759518" y="220461"/>
            <a:ext cx="1643074" cy="107157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Сонный</a:t>
            </a:r>
          </a:p>
        </p:txBody>
      </p:sp>
      <p:sp>
        <p:nvSpPr>
          <p:cNvPr id="8" name="Овал 7"/>
          <p:cNvSpPr/>
          <p:nvPr/>
        </p:nvSpPr>
        <p:spPr>
          <a:xfrm>
            <a:off x="2458270" y="621892"/>
            <a:ext cx="1643074" cy="107157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Скрыт</a:t>
            </a:r>
          </a:p>
          <a:p>
            <a:pPr algn="ctr"/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ный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8894877">
            <a:off x="5035289" y="2654794"/>
            <a:ext cx="571504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3432667">
            <a:off x="2339660" y="2658998"/>
            <a:ext cx="101404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5215398">
            <a:off x="1904966" y="1178703"/>
            <a:ext cx="595682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9045063">
            <a:off x="2434566" y="1521143"/>
            <a:ext cx="525971" cy="3481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3528" y="2873656"/>
            <a:ext cx="1728192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Нелюди</a:t>
            </a:r>
          </a:p>
          <a:p>
            <a:pPr algn="ctr"/>
            <a:r>
              <a:rPr lang="ru-RU" dirty="0" err="1"/>
              <a:t>мый</a:t>
            </a:r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 rot="2513241">
            <a:off x="1438331" y="2358241"/>
            <a:ext cx="434228" cy="5812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 rot="16674960">
            <a:off x="3814067" y="2306312"/>
            <a:ext cx="1078762" cy="227330"/>
          </a:xfrm>
          <a:prstGeom prst="rightArrow">
            <a:avLst>
              <a:gd name="adj1" fmla="val 50000"/>
              <a:gd name="adj2" fmla="val 490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5440730" y="1669679"/>
            <a:ext cx="150753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Интересный</a:t>
            </a:r>
          </a:p>
        </p:txBody>
      </p:sp>
      <p:sp>
        <p:nvSpPr>
          <p:cNvPr id="18" name="Стрелка вниз 17"/>
          <p:cNvSpPr/>
          <p:nvPr/>
        </p:nvSpPr>
        <p:spPr>
          <a:xfrm rot="15070091">
            <a:off x="6937044" y="1472555"/>
            <a:ext cx="484632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164288" y="757641"/>
            <a:ext cx="151216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Волшебный</a:t>
            </a:r>
          </a:p>
        </p:txBody>
      </p:sp>
      <p:sp>
        <p:nvSpPr>
          <p:cNvPr id="20" name="Овал 19"/>
          <p:cNvSpPr/>
          <p:nvPr/>
        </p:nvSpPr>
        <p:spPr>
          <a:xfrm>
            <a:off x="6012160" y="2763783"/>
            <a:ext cx="134973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Настойчивый</a:t>
            </a:r>
          </a:p>
        </p:txBody>
      </p:sp>
      <p:sp>
        <p:nvSpPr>
          <p:cNvPr id="21" name="Стрелка вправо 20"/>
          <p:cNvSpPr/>
          <p:nvPr/>
        </p:nvSpPr>
        <p:spPr>
          <a:xfrm>
            <a:off x="5216089" y="3149291"/>
            <a:ext cx="796071" cy="3517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7164288" y="3082833"/>
            <a:ext cx="489204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653492" y="2746791"/>
            <a:ext cx="149050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Неот</a:t>
            </a:r>
            <a:endParaRPr lang="ru-RU" dirty="0"/>
          </a:p>
          <a:p>
            <a:pPr algn="ctr"/>
            <a:r>
              <a:rPr lang="ru-RU" dirty="0" err="1"/>
              <a:t>ступный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7011062" y="3789040"/>
            <a:ext cx="152137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Терпеливый</a:t>
            </a:r>
          </a:p>
        </p:txBody>
      </p:sp>
      <p:sp>
        <p:nvSpPr>
          <p:cNvPr id="25" name="Стрелка вниз 24"/>
          <p:cNvSpPr/>
          <p:nvPr/>
        </p:nvSpPr>
        <p:spPr>
          <a:xfrm rot="19905147">
            <a:off x="6695367" y="3670854"/>
            <a:ext cx="375434" cy="5532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низ 1"/>
          <p:cNvSpPr/>
          <p:nvPr/>
        </p:nvSpPr>
        <p:spPr>
          <a:xfrm rot="20319195">
            <a:off x="4972875" y="3703745"/>
            <a:ext cx="341257" cy="5701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188629" y="3897409"/>
            <a:ext cx="153010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Сильный</a:t>
            </a:r>
          </a:p>
        </p:txBody>
      </p:sp>
      <p:sp>
        <p:nvSpPr>
          <p:cNvPr id="9" name="Овал 8"/>
          <p:cNvSpPr/>
          <p:nvPr/>
        </p:nvSpPr>
        <p:spPr>
          <a:xfrm>
            <a:off x="6586806" y="4777195"/>
            <a:ext cx="1811939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Стойкий</a:t>
            </a:r>
          </a:p>
        </p:txBody>
      </p:sp>
      <p:sp>
        <p:nvSpPr>
          <p:cNvPr id="26" name="Овал 25"/>
          <p:cNvSpPr/>
          <p:nvPr/>
        </p:nvSpPr>
        <p:spPr>
          <a:xfrm>
            <a:off x="5143503" y="5390361"/>
            <a:ext cx="160892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Выносливый</a:t>
            </a:r>
          </a:p>
        </p:txBody>
      </p:sp>
      <p:sp>
        <p:nvSpPr>
          <p:cNvPr id="27" name="Овал 26"/>
          <p:cNvSpPr/>
          <p:nvPr/>
        </p:nvSpPr>
        <p:spPr>
          <a:xfrm>
            <a:off x="3988756" y="4534272"/>
            <a:ext cx="1482977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Добрый</a:t>
            </a:r>
          </a:p>
        </p:txBody>
      </p:sp>
      <p:sp>
        <p:nvSpPr>
          <p:cNvPr id="28" name="Овал 27"/>
          <p:cNvSpPr/>
          <p:nvPr/>
        </p:nvSpPr>
        <p:spPr>
          <a:xfrm rot="1486320">
            <a:off x="2609544" y="4848383"/>
            <a:ext cx="146303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Отзывчивый</a:t>
            </a:r>
          </a:p>
        </p:txBody>
      </p:sp>
      <p:sp>
        <p:nvSpPr>
          <p:cNvPr id="29" name="Овал 28"/>
          <p:cNvSpPr/>
          <p:nvPr/>
        </p:nvSpPr>
        <p:spPr>
          <a:xfrm>
            <a:off x="1483218" y="4004080"/>
            <a:ext cx="174840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Милосердный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4487928" y="3919436"/>
            <a:ext cx="242316" cy="6616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 rot="1620266">
            <a:off x="2842026" y="3679568"/>
            <a:ext cx="316674" cy="4797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1065034">
            <a:off x="3385769" y="390699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335C73-118E-A23A-DED3-7EF913266A5A}"/>
              </a:ext>
            </a:extLst>
          </p:cNvPr>
          <p:cNvSpPr txBox="1"/>
          <p:nvPr/>
        </p:nvSpPr>
        <p:spPr>
          <a:xfrm>
            <a:off x="2485285" y="127664"/>
            <a:ext cx="64375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Какие черты характера присущи герою?</a:t>
            </a:r>
          </a:p>
        </p:txBody>
      </p:sp>
    </p:spTree>
    <p:extLst>
      <p:ext uri="{BB962C8B-B14F-4D97-AF65-F5344CB8AC3E}">
        <p14:creationId xmlns:p14="http://schemas.microsoft.com/office/powerpoint/2010/main" val="41044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1FCA07-6D0F-E7E3-2A46-E36CD880C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48" y="404664"/>
            <a:ext cx="9083352" cy="1739280"/>
          </a:xfrm>
        </p:spPr>
        <p:txBody>
          <a:bodyPr/>
          <a:lstStyle/>
          <a:p>
            <a:pPr algn="ctr"/>
            <a:r>
              <a:rPr lang="ru-RU" dirty="0"/>
              <a:t>Знакомство с термином «милосердие».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3ADDE9-7857-44CE-45EE-59B7E5376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296" y="1556792"/>
            <a:ext cx="8962056" cy="5544616"/>
          </a:xfrm>
        </p:spPr>
        <p:txBody>
          <a:bodyPr>
            <a:normAutofit fontScale="40000" lnSpcReduction="20000"/>
          </a:bodyPr>
          <a:lstStyle/>
          <a:p>
            <a:r>
              <a:rPr lang="ru-RU" sz="5900" b="1" dirty="0"/>
              <a:t>Милосердие</a:t>
            </a:r>
            <a:r>
              <a:rPr lang="ru-RU" sz="5900" dirty="0"/>
              <a:t> – готовность помочь кому-нибудь и простить кого-нибудь из сострадания, человеколюбия.</a:t>
            </a:r>
          </a:p>
          <a:p>
            <a:pPr marL="930402" indent="-857250">
              <a:buFontTx/>
              <a:buChar char="-"/>
            </a:pPr>
            <a:r>
              <a:rPr lang="ru-RU" sz="5900" dirty="0"/>
              <a:t>Можно ли сказать, что Коста проявляет милосердие?</a:t>
            </a:r>
          </a:p>
          <a:p>
            <a:endParaRPr lang="ru-RU" sz="5900" dirty="0"/>
          </a:p>
          <a:p>
            <a:pPr marL="930402" indent="-857250">
              <a:buFontTx/>
              <a:buChar char="-"/>
            </a:pPr>
            <a:r>
              <a:rPr lang="ru-RU" sz="5900" dirty="0"/>
              <a:t>Скажите, как автор показывает нам характер Косты: через его слова, переживания или через его поступки?</a:t>
            </a:r>
          </a:p>
          <a:p>
            <a:pPr marL="930402" indent="-857250">
              <a:buFontTx/>
              <a:buChar char="-"/>
            </a:pPr>
            <a:endParaRPr lang="ru-RU" sz="5900" dirty="0"/>
          </a:p>
          <a:p>
            <a:pPr marL="930402" indent="-857250">
              <a:buFontTx/>
              <a:buChar char="-"/>
            </a:pPr>
            <a:r>
              <a:rPr lang="ru-RU" sz="5900" dirty="0"/>
              <a:t>Как характеризуют мальчика эти поступки?</a:t>
            </a:r>
          </a:p>
          <a:p>
            <a:pPr marL="930402" indent="-857250">
              <a:buFontTx/>
              <a:buChar char="-"/>
            </a:pPr>
            <a:endParaRPr lang="ru-RU" sz="5900" dirty="0"/>
          </a:p>
          <a:p>
            <a:r>
              <a:rPr lang="ru-RU" sz="5900" dirty="0"/>
              <a:t>- Объясните смысл последнего предложения первой части:</a:t>
            </a:r>
          </a:p>
          <a:p>
            <a:pPr algn="ctr"/>
            <a:r>
              <a:rPr lang="ru-RU" sz="5900" b="1" dirty="0"/>
              <a:t>Теперь он менялся в её глазах, как веточка багульника.</a:t>
            </a:r>
          </a:p>
          <a:p>
            <a:pPr marL="930402" indent="-857250">
              <a:buFontTx/>
              <a:buChar char="-"/>
            </a:pPr>
            <a:r>
              <a:rPr lang="ru-RU" sz="5900" dirty="0"/>
              <a:t>Почему рассказ назвали Багульник?</a:t>
            </a:r>
          </a:p>
          <a:p>
            <a:pPr marL="930402" indent="-857250">
              <a:buFontTx/>
              <a:buChar char="-"/>
            </a:pPr>
            <a:r>
              <a:rPr lang="ru-RU" sz="6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«Человек-багульник… Я такого (не) встречал…»?</a:t>
            </a:r>
            <a:endParaRPr lang="ru-RU" sz="5900" dirty="0"/>
          </a:p>
          <a:p>
            <a:pPr algn="ctr"/>
            <a:endParaRPr lang="ru-RU" sz="5900" b="1" dirty="0"/>
          </a:p>
          <a:p>
            <a:pPr algn="ctr"/>
            <a:endParaRPr lang="ru-RU" sz="59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163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76B7185-1D64-E63B-98CB-9531960D0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57200"/>
            <a:ext cx="8640960" cy="811560"/>
          </a:xfrm>
        </p:spPr>
        <p:txBody>
          <a:bodyPr>
            <a:normAutofit fontScale="90000"/>
          </a:bodyPr>
          <a:lstStyle/>
          <a:p>
            <a:r>
              <a:rPr lang="ru-RU" dirty="0"/>
              <a:t>Стихотворение Евгения Евтушенко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899B79C-036A-27B4-810B-5DC924F7A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431" y="1027584"/>
            <a:ext cx="8820472" cy="5373216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i="1" dirty="0"/>
              <a:t>Людей неинтересных в мире нет.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Их судьбы – как история планет.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У каждой все особое, свое,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И нет планет, похожих на нее.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    А если кто-то незаметно жил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    И с этой незаметностью дружил,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   Он интересен был среди людей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    Самою незаметностью своей.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У каждого – свой тайный личный мир.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Есть в мире этом самый лучший миг.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Есть в мире этом самый страшный час,</a:t>
            </a:r>
            <a:endParaRPr lang="ru-RU" dirty="0"/>
          </a:p>
          <a:p>
            <a:pPr marL="137160" indent="0">
              <a:buNone/>
            </a:pPr>
            <a:r>
              <a:rPr lang="ru-RU" i="1" dirty="0"/>
              <a:t>Но это всё неведомо для нас.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516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91722"/>
          </a:xfrm>
        </p:spPr>
        <p:txBody>
          <a:bodyPr/>
          <a:lstStyle/>
          <a:p>
            <a:r>
              <a:rPr lang="ru-RU" dirty="0"/>
              <a:t>Дочитать рассказ Ю.Яковлева Багульник</a:t>
            </a:r>
          </a:p>
          <a:p>
            <a:r>
              <a:rPr lang="ru-RU" dirty="0"/>
              <a:t>Ответить на все вопросы</a:t>
            </a:r>
          </a:p>
          <a:p>
            <a:r>
              <a:rPr lang="ru-RU" dirty="0"/>
              <a:t>Нарисовать цветы на веточках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23DFA-4F51-A184-4A22-AEB49B09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Проверка домашнего задания.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571284-3D5D-6669-B54B-60820B17E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864" y="1268760"/>
            <a:ext cx="5796136" cy="576064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200" dirty="0"/>
              <a:t>- Что было задано на дом?</a:t>
            </a:r>
          </a:p>
          <a:p>
            <a:pPr marL="137160" indent="0">
              <a:buNone/>
            </a:pPr>
            <a:r>
              <a:rPr lang="ru-RU" sz="3200" dirty="0"/>
              <a:t>- Как называется рассказ?</a:t>
            </a:r>
          </a:p>
          <a:p>
            <a:pPr marL="137160" indent="0">
              <a:buNone/>
            </a:pPr>
            <a:r>
              <a:rPr lang="ru-RU" sz="3200" dirty="0"/>
              <a:t>- Что такое багульник? </a:t>
            </a:r>
          </a:p>
          <a:p>
            <a:pPr marL="137160" indent="0">
              <a:buNone/>
            </a:pPr>
            <a:r>
              <a:rPr lang="ru-RU" sz="3200" dirty="0"/>
              <a:t>- Кто автор рассказа?</a:t>
            </a:r>
          </a:p>
          <a:p>
            <a:pPr marL="137160" indent="0">
              <a:buNone/>
            </a:pPr>
            <a:r>
              <a:rPr lang="ru-RU" sz="3200" dirty="0"/>
              <a:t>- Что ты знаешь о писателе?</a:t>
            </a:r>
          </a:p>
          <a:p>
            <a:pPr marL="137160" indent="0">
              <a:buNone/>
            </a:pPr>
            <a:r>
              <a:rPr lang="ru-RU" sz="3200" dirty="0"/>
              <a:t>- Кому адресованы рассказы Ю. Яковлева?</a:t>
            </a:r>
          </a:p>
          <a:p>
            <a:pPr marL="137160" indent="0">
              <a:buNone/>
            </a:pPr>
            <a:r>
              <a:rPr lang="ru-RU" sz="3200" dirty="0"/>
              <a:t>- Назови главного героя рассказа.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8058779-D38C-3542-64A5-DF4E136CD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2936"/>
            <a:ext cx="2376264" cy="314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8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8D229-9517-E1FE-4471-C839B441D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«Верно-неверно»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3378D2-8F69-1948-E079-32204E7BD5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6048672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ru-RU" dirty="0"/>
              <a:t>1. Он вызывающе зевал на уроках: зажмуривал глаза, отвратительно морщил нос и открывал пасть – другого слова тут не подберешь.</a:t>
            </a:r>
          </a:p>
          <a:p>
            <a:pPr marL="137160" indent="0">
              <a:buNone/>
            </a:pPr>
            <a:r>
              <a:rPr lang="ru-RU" dirty="0"/>
              <a:t>2. Однажды он принес в класс пучок тонких прутиков и поставил их в банку с водой.</a:t>
            </a:r>
          </a:p>
          <a:p>
            <a:pPr marL="137160" indent="0">
              <a:buNone/>
            </a:pPr>
            <a:r>
              <a:rPr lang="ru-RU" dirty="0"/>
              <a:t>3. Однажды случилось невероятное, веник зацвел.</a:t>
            </a:r>
          </a:p>
          <a:p>
            <a:pPr marL="137160" indent="0">
              <a:buNone/>
            </a:pPr>
            <a:r>
              <a:rPr lang="ru-RU" dirty="0"/>
              <a:t>4. Когда багульник зацвел, все забыли, что Коста молчальник, подумали, что он волшебник.</a:t>
            </a:r>
          </a:p>
          <a:p>
            <a:pPr marL="137160" indent="0">
              <a:buNone/>
            </a:pPr>
            <a:r>
              <a:rPr lang="ru-RU" dirty="0"/>
              <a:t>5. Женечку за глаза звали Евгенией Николаевной?</a:t>
            </a:r>
          </a:p>
          <a:p>
            <a:pPr marL="137160" indent="0">
              <a:buNone/>
            </a:pPr>
            <a:r>
              <a:rPr lang="ru-RU" dirty="0"/>
              <a:t>6. Женечка обратила внимание, что каждый раз, когда раздавался звонок с последнего урока, Коста нехотя вставал с места и не спеша выходил из класса.</a:t>
            </a:r>
          </a:p>
          <a:p>
            <a:pPr marL="137160" indent="0">
              <a:buNone/>
            </a:pPr>
            <a:r>
              <a:rPr lang="ru-RU" dirty="0"/>
              <a:t>7. Он держал трех собак</a:t>
            </a:r>
          </a:p>
          <a:p>
            <a:pPr marL="137160" indent="0">
              <a:buNone/>
            </a:pPr>
            <a:r>
              <a:rPr lang="ru-RU" dirty="0"/>
              <a:t>                                                                      ОЦЕНКА 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742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91345-D7B2-33B6-13C1-B67BABD4A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Перед прочтением вопрос?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F8D2E6-0494-DB4B-D352-7AF745CDF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52578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500" dirty="0"/>
              <a:t>Мы узнаем, почему Коста постоянно хотел спать.</a:t>
            </a:r>
          </a:p>
          <a:p>
            <a:pPr>
              <a:buFontTx/>
              <a:buChar char="-"/>
            </a:pPr>
            <a:r>
              <a:rPr lang="ru-RU" sz="3500" dirty="0"/>
              <a:t>Как звали собак, с которыми встречался Коста?</a:t>
            </a:r>
          </a:p>
          <a:p>
            <a:pPr>
              <a:buFontTx/>
              <a:buChar char="-"/>
            </a:pPr>
            <a:endParaRPr lang="ru-RU" dirty="0"/>
          </a:p>
          <a:p>
            <a:pPr marL="137160" indent="0">
              <a:buNone/>
            </a:pPr>
            <a:r>
              <a:rPr lang="ru-RU" dirty="0"/>
              <a:t>- Нужно будет расположить фото собак в той последовательности, в какой встречался с ними Коста.</a:t>
            </a:r>
          </a:p>
          <a:p>
            <a:pPr marL="137160" indent="0">
              <a:buNone/>
            </a:pPr>
            <a:r>
              <a:rPr lang="ru-RU" dirty="0"/>
              <a:t>- Назвать и подписать их клички.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753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2C1470-0B04-BD52-A55E-047CB0C7B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Артикуляционная гимнастика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1DA140-096B-8592-F21A-A59F7D452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579296" cy="5256624"/>
          </a:xfrm>
        </p:spPr>
        <p:txBody>
          <a:bodyPr/>
          <a:lstStyle/>
          <a:p>
            <a:pPr marL="137160" indent="0">
              <a:buNone/>
            </a:pPr>
            <a:r>
              <a:rPr lang="ru-RU" b="1" dirty="0"/>
              <a:t>Читаем:</a:t>
            </a:r>
          </a:p>
          <a:p>
            <a:pPr marL="137160" indent="0" algn="ctr">
              <a:buNone/>
            </a:pPr>
            <a:r>
              <a:rPr lang="ru-RU" dirty="0"/>
              <a:t> - про себя;</a:t>
            </a:r>
          </a:p>
          <a:p>
            <a:pPr marL="137160" indent="0" algn="ctr">
              <a:buNone/>
            </a:pPr>
            <a:r>
              <a:rPr lang="ru-RU" dirty="0"/>
              <a:t>- вполголоса;</a:t>
            </a:r>
          </a:p>
          <a:p>
            <a:pPr marL="137160" indent="0" algn="ctr">
              <a:buNone/>
            </a:pPr>
            <a:r>
              <a:rPr lang="ru-RU" dirty="0"/>
              <a:t>- громко, медленно;</a:t>
            </a:r>
          </a:p>
          <a:p>
            <a:pPr marL="137160" indent="0" algn="ctr">
              <a:buNone/>
            </a:pPr>
            <a:r>
              <a:rPr lang="ru-RU" dirty="0"/>
              <a:t>- громко, быстро (2 раза)</a:t>
            </a:r>
          </a:p>
          <a:p>
            <a:pPr marL="137160" indent="0">
              <a:buNone/>
            </a:pPr>
            <a:endParaRPr lang="ru-RU" dirty="0"/>
          </a:p>
          <a:p>
            <a:pPr marL="137160" indent="0">
              <a:buNone/>
            </a:pPr>
            <a:r>
              <a:rPr lang="ru-RU" sz="3600" dirty="0"/>
              <a:t>         </a:t>
            </a:r>
            <a:r>
              <a:rPr lang="ru-RU" sz="4000" b="1" dirty="0"/>
              <a:t>Мокрый носик, громкий лай,</a:t>
            </a:r>
          </a:p>
          <a:p>
            <a:pPr marL="137160" indent="0">
              <a:buNone/>
            </a:pPr>
            <a:r>
              <a:rPr lang="ru-RU" sz="4000" b="1" dirty="0"/>
              <a:t>         Это – пёсик, так и знай!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915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72ACB-3E96-E9F8-BF42-09590ADD0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Речевая разминка – чистоговорка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C30565-A81C-7C6E-A04F-B0C439F44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838" y="2276872"/>
            <a:ext cx="8075240" cy="3960480"/>
          </a:xfrm>
        </p:spPr>
        <p:txBody>
          <a:bodyPr/>
          <a:lstStyle/>
          <a:p>
            <a:pPr marL="137160" indent="0" algn="ctr">
              <a:buNone/>
            </a:pPr>
            <a:r>
              <a:rPr lang="ru-RU" sz="4400" dirty="0"/>
              <a:t>Труба трубит, труба поёт, трубач по улице идёт.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532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952500" y="-43271"/>
            <a:ext cx="7239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4400" dirty="0">
                <a:solidFill>
                  <a:srgbClr val="000000"/>
                </a:solidFill>
                <a:latin typeface="Calibri" pitchFamily="32" charset="0"/>
              </a:rPr>
              <a:t>Толковый словарь</a:t>
            </a:r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73434" y="2937220"/>
            <a:ext cx="3855628" cy="2161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1313"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sz="3200" b="1" dirty="0">
                <a:solidFill>
                  <a:srgbClr val="000000"/>
                </a:solidFill>
                <a:latin typeface="Calibri" pitchFamily="32" charset="0"/>
              </a:rPr>
              <a:t>	</a:t>
            </a:r>
            <a:r>
              <a:rPr lang="ru-RU" sz="2400" dirty="0">
                <a:solidFill>
                  <a:srgbClr val="000000"/>
                </a:solidFill>
                <a:latin typeface="Corbel" pitchFamily="32" charset="0"/>
              </a:rPr>
              <a:t>нервное состояние, недовольство и злость.</a:t>
            </a:r>
          </a:p>
        </p:txBody>
      </p:sp>
      <p:sp>
        <p:nvSpPr>
          <p:cNvPr id="7174" name="Text Box 5"/>
          <p:cNvSpPr txBox="1">
            <a:spLocks noChangeArrowheads="1"/>
          </p:cNvSpPr>
          <p:nvPr/>
        </p:nvSpPr>
        <p:spPr bwMode="auto">
          <a:xfrm>
            <a:off x="1071563" y="1500188"/>
            <a:ext cx="28575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2028" y="1256882"/>
            <a:ext cx="4250531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Corbel" pitchFamily="32" charset="0"/>
              </a:rPr>
              <a:t>нелюдимый, скрытный человек, никто не знает, что у него на уме: хорошее или плохое.</a:t>
            </a:r>
          </a:p>
        </p:txBody>
      </p:sp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1333838" y="901227"/>
            <a:ext cx="2128291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2400" b="1" dirty="0">
                <a:solidFill>
                  <a:srgbClr val="000000"/>
                </a:solidFill>
                <a:latin typeface="Corbel" pitchFamily="32" charset="0"/>
              </a:rPr>
              <a:t>Молчальник - 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291306" y="2675390"/>
            <a:ext cx="324036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2400" b="1" dirty="0">
                <a:solidFill>
                  <a:srgbClr val="000000"/>
                </a:solidFill>
                <a:latin typeface="Corbel" pitchFamily="32" charset="0"/>
              </a:rPr>
              <a:t>Раздражение -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9" y="4029277"/>
            <a:ext cx="38810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orbel" pitchFamily="32" charset="0"/>
              </a:rPr>
              <a:t>Личность</a:t>
            </a:r>
            <a:r>
              <a:rPr lang="ru-RU" sz="2400" dirty="0">
                <a:latin typeface="Corbel" pitchFamily="32" charset="0"/>
              </a:rPr>
              <a:t> – человек, имеющий свое лицо, свои взгляды на жизнь, свое мнение, совершающий значимые поступки. </a:t>
            </a:r>
          </a:p>
          <a:p>
            <a:r>
              <a:rPr lang="ru-RU" sz="2400" dirty="0"/>
              <a:t>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6378AE-2D2B-4851-794C-9A8EF5023C43}"/>
              </a:ext>
            </a:extLst>
          </p:cNvPr>
          <p:cNvSpPr txBox="1"/>
          <p:nvPr/>
        </p:nvSpPr>
        <p:spPr>
          <a:xfrm>
            <a:off x="4778042" y="675510"/>
            <a:ext cx="4429125" cy="5533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Следопыт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выслеживающий по следам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парадном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главный вход многоквартирного дома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неимоверной (скоростью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 очень большой скоростью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Скуластый боксер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 большими выдающимися скулами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5230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378492" y="225132"/>
            <a:ext cx="4176463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Calibri" pitchFamily="32" charset="0"/>
              </a:rPr>
              <a:t>У него ирландский сеттер…</a:t>
            </a: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871" y="920586"/>
            <a:ext cx="3369704" cy="220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94515" y="3198167"/>
            <a:ext cx="3960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Calibri" pitchFamily="32" charset="0"/>
              </a:rPr>
              <a:t>Настоящий боксёр…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104" y="3810367"/>
            <a:ext cx="2833261" cy="283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45B899F-58E3-A140-4AD2-239032CB0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60" y="4640650"/>
            <a:ext cx="3384376" cy="221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 Box 1">
            <a:extLst>
              <a:ext uri="{FF2B5EF4-FFF2-40B4-BE49-F238E27FC236}">
                <a16:creationId xmlns:a16="http://schemas.microsoft.com/office/drawing/2014/main" id="{F3DF5196-FE48-1494-7845-78FB02609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4005064"/>
            <a:ext cx="2674640" cy="67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sz="2400" dirty="0">
                <a:solidFill>
                  <a:srgbClr val="000000"/>
                </a:solidFill>
                <a:latin typeface="Calibri" pitchFamily="32" charset="0"/>
              </a:rPr>
              <a:t>Нет, такса…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5969B9A-363D-C52B-CCB6-4C964832F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27" y="841916"/>
            <a:ext cx="2392494" cy="299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7EE926D-21B5-B233-8AA1-1057405CC67F}"/>
              </a:ext>
            </a:extLst>
          </p:cNvPr>
          <p:cNvSpPr/>
          <p:nvPr/>
        </p:nvSpPr>
        <p:spPr>
          <a:xfrm>
            <a:off x="40668" y="380251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Calibri" pitchFamily="32" charset="0"/>
              </a:rPr>
              <a:t>Была ещё и </a:t>
            </a:r>
            <a:r>
              <a:rPr lang="ru-RU" sz="2400" dirty="0">
                <a:solidFill>
                  <a:srgbClr val="0000FF"/>
                </a:solidFill>
                <a:latin typeface="Calibri" pitchFamily="32" charset="0"/>
                <a:hlinkClick r:id="rId7"/>
              </a:rPr>
              <a:t>четвёртая…</a:t>
            </a:r>
          </a:p>
        </p:txBody>
      </p:sp>
    </p:spTree>
    <p:extLst>
      <p:ext uri="{BB962C8B-B14F-4D97-AF65-F5344CB8AC3E}">
        <p14:creationId xmlns:p14="http://schemas.microsoft.com/office/powerpoint/2010/main" val="471116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22D91-C684-16C5-0DBB-8C3A99678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1196752"/>
            <a:ext cx="8054652" cy="1091208"/>
          </a:xfrm>
        </p:spPr>
        <p:txBody>
          <a:bodyPr/>
          <a:lstStyle/>
          <a:p>
            <a:r>
              <a:rPr lang="ru-RU" dirty="0"/>
              <a:t>Работа над содержанием. Беседа по содержанию.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EB4259-845C-64AF-1829-C93D23974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1764" y="1916832"/>
            <a:ext cx="8620472" cy="5544616"/>
          </a:xfrm>
        </p:spPr>
        <p:txBody>
          <a:bodyPr>
            <a:normAutofit/>
          </a:bodyPr>
          <a:lstStyle/>
          <a:p>
            <a:r>
              <a:rPr lang="ru-RU" sz="2800" dirty="0"/>
              <a:t>- Что значил для Косты звонок с последнего урока?</a:t>
            </a:r>
          </a:p>
          <a:p>
            <a:r>
              <a:rPr lang="ru-RU" sz="2800" dirty="0"/>
              <a:t>- Куда так спешил Коста после уроков?</a:t>
            </a:r>
          </a:p>
          <a:p>
            <a:r>
              <a:rPr lang="ru-RU" sz="2800" dirty="0"/>
              <a:t>- Кто заинтересовался жизнью Косты и следил за ним?</a:t>
            </a:r>
          </a:p>
          <a:p>
            <a:r>
              <a:rPr lang="ru-RU" sz="2800" dirty="0"/>
              <a:t>- Почему учительницу Евгению Ивановну автор называет Женечкой?</a:t>
            </a:r>
          </a:p>
          <a:p>
            <a:r>
              <a:rPr lang="ru-RU" sz="2800" dirty="0"/>
              <a:t>- Каких собак выгуливал Коста?</a:t>
            </a:r>
          </a:p>
          <a:p>
            <a:r>
              <a:rPr lang="ru-RU" sz="2800" dirty="0"/>
              <a:t>- Что вы узнали о боксере?</a:t>
            </a:r>
          </a:p>
          <a:p>
            <a:r>
              <a:rPr lang="ru-RU" sz="2800" dirty="0"/>
              <a:t>- Что сказала дворничиха о хозяевах боксера?</a:t>
            </a:r>
          </a:p>
          <a:p>
            <a:r>
              <a:rPr lang="ru-RU" sz="2800" dirty="0"/>
              <a:t>- Какое несчастье постигло хозяина таксы?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2244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723</TotalTime>
  <Words>741</Words>
  <Application>Microsoft Office PowerPoint</Application>
  <PresentationFormat>Экран (4:3)</PresentationFormat>
  <Paragraphs>134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Arial</vt:lpstr>
      <vt:lpstr>Book Antiqua</vt:lpstr>
      <vt:lpstr>Calibri</vt:lpstr>
      <vt:lpstr>Corbel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Проверка домашнего задания. </vt:lpstr>
      <vt:lpstr>Игра «Верно-неверно» </vt:lpstr>
      <vt:lpstr>Перед прочтением вопрос?</vt:lpstr>
      <vt:lpstr>Артикуляционная гимнастика </vt:lpstr>
      <vt:lpstr>Речевая разминка – чистоговорка </vt:lpstr>
      <vt:lpstr>Презентация PowerPoint</vt:lpstr>
      <vt:lpstr>Презентация PowerPoint</vt:lpstr>
      <vt:lpstr>Работа над содержанием. Беседа по содержанию. </vt:lpstr>
      <vt:lpstr>Выборочное чтение. </vt:lpstr>
      <vt:lpstr>Поведение Косты</vt:lpstr>
      <vt:lpstr>Презентация PowerPoint</vt:lpstr>
      <vt:lpstr>Знакомство с термином «милосердие». </vt:lpstr>
      <vt:lpstr>Стихотворение Евгения Евтушенко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Оксана</cp:lastModifiedBy>
  <cp:revision>55</cp:revision>
  <dcterms:created xsi:type="dcterms:W3CDTF">2013-10-16T18:09:37Z</dcterms:created>
  <dcterms:modified xsi:type="dcterms:W3CDTF">2026-04-28T18:56:04Z</dcterms:modified>
</cp:coreProperties>
</file>