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9" r:id="rId4"/>
    <p:sldId id="276" r:id="rId5"/>
    <p:sldId id="261" r:id="rId6"/>
    <p:sldId id="273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1" r:id="rId15"/>
    <p:sldId id="274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D9A2"/>
    <a:srgbClr val="F2E7C4"/>
    <a:srgbClr val="FBBF7D"/>
    <a:srgbClr val="F5ECCF"/>
    <a:srgbClr val="D7DBE1"/>
    <a:srgbClr val="B5C0A4"/>
    <a:srgbClr val="8C9D71"/>
    <a:srgbClr val="B2BAC5"/>
    <a:srgbClr val="F9F6F2"/>
    <a:srgbClr val="BECF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25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11/21/2025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11/21/2025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11/21/2025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11/21/2025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11/21/2025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11/21/2025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11/21/2025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9.xml"/><Relationship Id="rId5" Type="http://schemas.microsoft.com/office/2007/relationships/hdphoto" Target="../media/hdphoto5.wdp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C825392E-9372-49A6-A82A-9A40522B68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88165" y="2027650"/>
            <a:ext cx="6815669" cy="1515533"/>
          </a:xfrm>
        </p:spPr>
        <p:txBody>
          <a:bodyPr/>
          <a:lstStyle/>
          <a:p>
            <a:r>
              <a:rPr lang="ru-RU" sz="4000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Литературно-музыкальная гостиная</a:t>
            </a:r>
            <a:br>
              <a:rPr lang="ru-RU" sz="4000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4000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Рубцовская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осень»</a:t>
            </a:r>
          </a:p>
        </p:txBody>
      </p:sp>
      <p:sp>
        <p:nvSpPr>
          <p:cNvPr id="8" name="Подзаголовок 7">
            <a:extLst>
              <a:ext uri="{FF2B5EF4-FFF2-40B4-BE49-F238E27FC236}">
                <a16:creationId xmlns:a16="http://schemas.microsoft.com/office/drawing/2014/main" id="{BB34EE56-59F9-4837-A3D8-80667DDB48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88165" y="3797641"/>
            <a:ext cx="6815669" cy="1320802"/>
          </a:xfrm>
        </p:spPr>
        <p:txBody>
          <a:bodyPr>
            <a:normAutofit fontScale="77500" lnSpcReduction="20000"/>
          </a:bodyPr>
          <a:lstStyle/>
          <a:p>
            <a:pPr algn="r"/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Автор: Захарчук Н.Б., </a:t>
            </a:r>
          </a:p>
          <a:p>
            <a:pPr algn="r"/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музыкальный руководитель </a:t>
            </a:r>
          </a:p>
          <a:p>
            <a:pPr algn="r"/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МАДОУ «Детский сад №15» </a:t>
            </a:r>
          </a:p>
          <a:p>
            <a:pPr algn="r"/>
            <a:r>
              <a:rPr lang="ru-RU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г.Череповец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6741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0D1E80A-70A2-40B1-9973-9EDFA85BBEFF}"/>
              </a:ext>
            </a:extLst>
          </p:cNvPr>
          <p:cNvSpPr/>
          <p:nvPr/>
        </p:nvSpPr>
        <p:spPr>
          <a:xfrm>
            <a:off x="486562" y="469783"/>
            <a:ext cx="11249636" cy="5905850"/>
          </a:xfrm>
          <a:prstGeom prst="rect">
            <a:avLst/>
          </a:prstGeom>
          <a:solidFill>
            <a:srgbClr val="F2E7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 descr="760.jpg">
            <a:extLst>
              <a:ext uri="{FF2B5EF4-FFF2-40B4-BE49-F238E27FC236}">
                <a16:creationId xmlns:a16="http://schemas.microsoft.com/office/drawing/2014/main" id="{2B07373C-45AF-4B47-A330-7EB1DB117EA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1788" y="807364"/>
            <a:ext cx="4911978" cy="4930374"/>
          </a:xfrm>
          <a:prstGeom prst="rect">
            <a:avLst/>
          </a:prstGeom>
          <a:effectLst/>
        </p:spPr>
      </p:pic>
      <p:pic>
        <p:nvPicPr>
          <p:cNvPr id="3" name="Рисунок 2" descr="воробей.jpg">
            <a:extLst>
              <a:ext uri="{FF2B5EF4-FFF2-40B4-BE49-F238E27FC236}">
                <a16:creationId xmlns:a16="http://schemas.microsoft.com/office/drawing/2014/main" id="{CA323201-8229-4BC5-8E89-C5D66A91D36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14078" r="24401"/>
          <a:stretch>
            <a:fillRect/>
          </a:stretch>
        </p:blipFill>
        <p:spPr>
          <a:xfrm flipH="1">
            <a:off x="6403769" y="1515454"/>
            <a:ext cx="5016443" cy="3827091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5902465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 descr="966207_a7ad5c647561be32.jpg">
            <a:extLst>
              <a:ext uri="{FF2B5EF4-FFF2-40B4-BE49-F238E27FC236}">
                <a16:creationId xmlns:a16="http://schemas.microsoft.com/office/drawing/2014/main" id="{292481AB-4067-4B78-B1D4-6C52E55CBC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111" y="689978"/>
            <a:ext cx="5092700" cy="335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5" descr="82534564_4514961_14.jpg">
            <a:extLst>
              <a:ext uri="{FF2B5EF4-FFF2-40B4-BE49-F238E27FC236}">
                <a16:creationId xmlns:a16="http://schemas.microsoft.com/office/drawing/2014/main" id="{571D5B05-4A85-4974-A7A7-70508DB010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583" r="21022"/>
          <a:stretch>
            <a:fillRect/>
          </a:stretch>
        </p:blipFill>
        <p:spPr bwMode="auto">
          <a:xfrm>
            <a:off x="7088382" y="689978"/>
            <a:ext cx="3874713" cy="5478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693C4BE-B2F4-4BF5-B25B-F8A94F105A52}"/>
              </a:ext>
            </a:extLst>
          </p:cNvPr>
          <p:cNvSpPr txBox="1"/>
          <p:nvPr/>
        </p:nvSpPr>
        <p:spPr>
          <a:xfrm>
            <a:off x="1296343" y="5277989"/>
            <a:ext cx="52204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Любимые музыкальные инструменты </a:t>
            </a:r>
          </a:p>
          <a:p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Н.Рубцова</a:t>
            </a:r>
            <a:endParaRPr lang="ru-RU" sz="2400" dirty="0">
              <a:solidFill>
                <a:schemeClr val="accent4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01059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648190.jpeg">
            <a:extLst>
              <a:ext uri="{FF2B5EF4-FFF2-40B4-BE49-F238E27FC236}">
                <a16:creationId xmlns:a16="http://schemas.microsoft.com/office/drawing/2014/main" id="{4BEB7138-A4C1-40BB-982C-687104A670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399" y="1269351"/>
            <a:ext cx="6271404" cy="4703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C0C020-62B2-44EC-94D9-56F2698D6725}"/>
              </a:ext>
            </a:extLst>
          </p:cNvPr>
          <p:cNvSpPr txBox="1"/>
          <p:nvPr/>
        </p:nvSpPr>
        <p:spPr>
          <a:xfrm>
            <a:off x="7630637" y="796361"/>
            <a:ext cx="3893117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chemeClr val="accent4">
                    <a:lumMod val="50000"/>
                  </a:schemeClr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Я буду долго гнать велосипед, </a:t>
            </a:r>
          </a:p>
          <a:p>
            <a:r>
              <a:rPr lang="ru-RU" b="0" i="0" dirty="0">
                <a:solidFill>
                  <a:schemeClr val="accent4">
                    <a:lumMod val="50000"/>
                  </a:schemeClr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В глухих лугах его остановлю. </a:t>
            </a:r>
          </a:p>
          <a:p>
            <a:r>
              <a:rPr lang="ru-RU" b="0" i="0" dirty="0">
                <a:solidFill>
                  <a:schemeClr val="accent4">
                    <a:lumMod val="50000"/>
                  </a:schemeClr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Нарву цветов и подарю букет </a:t>
            </a:r>
          </a:p>
          <a:p>
            <a:r>
              <a:rPr lang="ru-RU" b="0" i="0" dirty="0">
                <a:solidFill>
                  <a:schemeClr val="accent4">
                    <a:lumMod val="50000"/>
                  </a:schemeClr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Той девушке, которую люблю. </a:t>
            </a:r>
          </a:p>
          <a:p>
            <a:endParaRPr lang="ru-RU" b="0" i="0" dirty="0">
              <a:solidFill>
                <a:schemeClr val="accent4">
                  <a:lumMod val="50000"/>
                </a:schemeClr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b="0" i="0" dirty="0">
                <a:solidFill>
                  <a:schemeClr val="accent4">
                    <a:lumMod val="50000"/>
                  </a:schemeClr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Я ей скажу: — С другим наедине </a:t>
            </a:r>
          </a:p>
          <a:p>
            <a:r>
              <a:rPr lang="ru-RU" b="0" i="0" dirty="0">
                <a:solidFill>
                  <a:schemeClr val="accent4">
                    <a:lumMod val="50000"/>
                  </a:schemeClr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О наших встречах позабыла ты. </a:t>
            </a:r>
          </a:p>
          <a:p>
            <a:r>
              <a:rPr lang="ru-RU" b="0" i="0" dirty="0">
                <a:solidFill>
                  <a:schemeClr val="accent4">
                    <a:lumMod val="50000"/>
                  </a:schemeClr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И потому на память обо мне </a:t>
            </a:r>
          </a:p>
          <a:p>
            <a:r>
              <a:rPr lang="ru-RU" b="0" i="0" dirty="0">
                <a:solidFill>
                  <a:schemeClr val="accent4">
                    <a:lumMod val="50000"/>
                  </a:schemeClr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Возьми вот эти скромные цветы. </a:t>
            </a:r>
          </a:p>
          <a:p>
            <a:endParaRPr lang="ru-RU" b="0" i="0" dirty="0">
              <a:solidFill>
                <a:schemeClr val="accent4">
                  <a:lumMod val="50000"/>
                </a:schemeClr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b="0" i="0" dirty="0">
                <a:solidFill>
                  <a:schemeClr val="accent4">
                    <a:lumMod val="50000"/>
                  </a:schemeClr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Она возьмет. Но снова в поздний час, </a:t>
            </a:r>
          </a:p>
          <a:p>
            <a:r>
              <a:rPr lang="ru-RU" b="0" i="0" dirty="0">
                <a:solidFill>
                  <a:schemeClr val="accent4">
                    <a:lumMod val="50000"/>
                  </a:schemeClr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Когда туман сгущается и грусть, </a:t>
            </a:r>
          </a:p>
          <a:p>
            <a:r>
              <a:rPr lang="ru-RU" b="0" i="0" dirty="0">
                <a:solidFill>
                  <a:schemeClr val="accent4">
                    <a:lumMod val="50000"/>
                  </a:schemeClr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Она пройдет, не поднимая глаз, </a:t>
            </a:r>
          </a:p>
          <a:p>
            <a:r>
              <a:rPr lang="ru-RU" b="0" i="0" dirty="0">
                <a:solidFill>
                  <a:schemeClr val="accent4">
                    <a:lumMod val="50000"/>
                  </a:schemeClr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Не улыбнется даже… Ну и пусть. </a:t>
            </a:r>
          </a:p>
          <a:p>
            <a:endParaRPr lang="ru-RU" b="0" i="0" dirty="0">
              <a:solidFill>
                <a:schemeClr val="accent4">
                  <a:lumMod val="50000"/>
                </a:schemeClr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b="0" i="0" dirty="0">
                <a:solidFill>
                  <a:schemeClr val="accent4">
                    <a:lumMod val="50000"/>
                  </a:schemeClr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Я буду долго гнать велосипед, </a:t>
            </a:r>
          </a:p>
          <a:p>
            <a:r>
              <a:rPr lang="ru-RU" b="0" i="0" dirty="0">
                <a:solidFill>
                  <a:schemeClr val="accent4">
                    <a:lumMod val="50000"/>
                  </a:schemeClr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В глухих лугах его остановлю. </a:t>
            </a:r>
          </a:p>
          <a:p>
            <a:r>
              <a:rPr lang="ru-RU" b="0" i="0" dirty="0">
                <a:solidFill>
                  <a:schemeClr val="accent4">
                    <a:lumMod val="50000"/>
                  </a:schemeClr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Я лишь хочу, чтобы взяла букет </a:t>
            </a:r>
          </a:p>
          <a:p>
            <a:r>
              <a:rPr lang="ru-RU" b="0" i="0" dirty="0">
                <a:solidFill>
                  <a:schemeClr val="accent4">
                    <a:lumMod val="50000"/>
                  </a:schemeClr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Та девушка, которую люблю. </a:t>
            </a:r>
          </a:p>
          <a:p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48B95B1-9118-4D25-A8AD-5CCF2442205F}"/>
              </a:ext>
            </a:extLst>
          </p:cNvPr>
          <p:cNvSpPr txBox="1"/>
          <p:nvPr/>
        </p:nvSpPr>
        <p:spPr>
          <a:xfrm>
            <a:off x="840258" y="700430"/>
            <a:ext cx="52913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Букет 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муз.А.Барыкина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сл.Н.Рубцова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9296601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C1EB9DB5-7998-40E5-9162-D56F1A83DE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16" r="29210"/>
          <a:stretch>
            <a:fillRect/>
          </a:stretch>
        </p:blipFill>
        <p:spPr bwMode="auto">
          <a:xfrm>
            <a:off x="815546" y="909795"/>
            <a:ext cx="2347784" cy="3389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8B5B7CED-5DAA-4788-8D67-4B1D7F55F8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432" t="3989" r="31059" b="7214"/>
          <a:stretch>
            <a:fillRect/>
          </a:stretch>
        </p:blipFill>
        <p:spPr bwMode="auto">
          <a:xfrm>
            <a:off x="3576875" y="1518915"/>
            <a:ext cx="2250770" cy="3389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4B06902-6A6B-42DB-9ECF-ED7165038D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27" r="20325"/>
          <a:stretch>
            <a:fillRect/>
          </a:stretch>
        </p:blipFill>
        <p:spPr bwMode="auto">
          <a:xfrm>
            <a:off x="6226018" y="1518915"/>
            <a:ext cx="2321358" cy="338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AE25085E-CCF1-477F-962D-DE35BD735D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13" r="14429" b="11578"/>
          <a:stretch>
            <a:fillRect/>
          </a:stretch>
        </p:blipFill>
        <p:spPr bwMode="auto">
          <a:xfrm>
            <a:off x="8945749" y="909795"/>
            <a:ext cx="2265404" cy="3384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6">
            <a:extLst>
              <a:ext uri="{FF2B5EF4-FFF2-40B4-BE49-F238E27FC236}">
                <a16:creationId xmlns:a16="http://schemas.microsoft.com/office/drawing/2014/main" id="{821F171C-DE57-4B30-86C3-07EA1DAAF4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75887" y="4447110"/>
            <a:ext cx="14051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 eaLnBrk="1" hangingPunct="1"/>
            <a:r>
              <a:rPr lang="ru-RU" altLang="ru-RU" sz="2400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г.Вологда</a:t>
            </a:r>
            <a:endParaRPr lang="ru-RU" altLang="ru-RU" sz="2400" dirty="0">
              <a:solidFill>
                <a:schemeClr val="accent4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5">
            <a:extLst>
              <a:ext uri="{FF2B5EF4-FFF2-40B4-BE49-F238E27FC236}">
                <a16:creationId xmlns:a16="http://schemas.microsoft.com/office/drawing/2014/main" id="{61C15473-B1DE-4A4E-9A64-D960F7DCFC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4241" y="5108252"/>
            <a:ext cx="17849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 eaLnBrk="1" hangingPunct="1"/>
            <a:r>
              <a:rPr lang="ru-RU" altLang="ru-RU" sz="2400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г.Череповец</a:t>
            </a:r>
            <a:endParaRPr lang="ru-RU" altLang="ru-RU" sz="2400" dirty="0">
              <a:solidFill>
                <a:schemeClr val="accent4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3E0EBDC4-9A95-4815-B889-140D5375D2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7091" y="5108252"/>
            <a:ext cx="19303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 eaLnBrk="1" hangingPunct="1"/>
            <a:r>
              <a:rPr lang="ru-RU" altLang="ru-RU" sz="2400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с.Никольское</a:t>
            </a:r>
            <a:endParaRPr lang="ru-RU" altLang="ru-RU" sz="2400" dirty="0">
              <a:solidFill>
                <a:schemeClr val="accent4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id="{10271460-F315-46C2-93CC-11D4F716B0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2151" y="4438851"/>
            <a:ext cx="12545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 eaLnBrk="1" hangingPunct="1"/>
            <a:r>
              <a:rPr lang="ru-RU" altLang="ru-RU" sz="2400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г.Тотьма</a:t>
            </a:r>
            <a:endParaRPr lang="ru-RU" altLang="ru-RU" sz="2400" dirty="0">
              <a:solidFill>
                <a:schemeClr val="accent4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74564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лит инстит">
            <a:extLst>
              <a:ext uri="{FF2B5EF4-FFF2-40B4-BE49-F238E27FC236}">
                <a16:creationId xmlns:a16="http://schemas.microsoft.com/office/drawing/2014/main" id="{8D993D50-7D48-4537-91E0-AF99CB60866C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4718" r="4718"/>
          <a:stretch>
            <a:fillRect/>
          </a:stretch>
        </p:blipFill>
        <p:spPr bwMode="auto">
          <a:xfrm>
            <a:off x="851183" y="896264"/>
            <a:ext cx="3063875" cy="4775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1">
            <a:extLst>
              <a:ext uri="{FF2B5EF4-FFF2-40B4-BE49-F238E27FC236}">
                <a16:creationId xmlns:a16="http://schemas.microsoft.com/office/drawing/2014/main" id="{FACE91AD-A729-433D-8B13-98C2843E82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9126" y="2213696"/>
            <a:ext cx="903605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1">
                    <a:lumMod val="25000"/>
                  </a:schemeClr>
                </a:solidFill>
                <a:latin typeface="+mj-lt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3200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 все добро расплатимся добром,</a:t>
            </a:r>
            <a:endParaRPr lang="ru-RU" sz="3200" dirty="0">
              <a:solidFill>
                <a:schemeClr val="accent4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За всю любовь расплатимся любовью».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3600" dirty="0">
              <a:latin typeface="+mn-lt"/>
            </a:endParaRPr>
          </a:p>
        </p:txBody>
      </p:sp>
      <p:pic>
        <p:nvPicPr>
          <p:cNvPr id="7" name="Picture 10" descr="Fdnjuhfa">
            <a:extLst>
              <a:ext uri="{FF2B5EF4-FFF2-40B4-BE49-F238E27FC236}">
                <a16:creationId xmlns:a16="http://schemas.microsoft.com/office/drawing/2014/main" id="{6468942C-C01A-41F8-AD68-58EC25BFDE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1128">
            <a:off x="6391006" y="3729486"/>
            <a:ext cx="2347912" cy="187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71670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5F58499-4A34-441C-AC4D-FA8A3E792F1E}"/>
              </a:ext>
            </a:extLst>
          </p:cNvPr>
          <p:cNvSpPr txBox="1"/>
          <p:nvPr/>
        </p:nvSpPr>
        <p:spPr>
          <a:xfrm>
            <a:off x="1286029" y="2295335"/>
            <a:ext cx="96199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32717658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46675_77.jpg">
            <a:extLst>
              <a:ext uri="{FF2B5EF4-FFF2-40B4-BE49-F238E27FC236}">
                <a16:creationId xmlns:a16="http://schemas.microsoft.com/office/drawing/2014/main" id="{A9908F35-A3C8-4D67-A107-592DB7BB19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" t="1796" r="1962" b="1726"/>
          <a:stretch>
            <a:fillRect/>
          </a:stretch>
        </p:blipFill>
        <p:spPr bwMode="auto">
          <a:xfrm>
            <a:off x="494269" y="494270"/>
            <a:ext cx="11228173" cy="5898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32547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photo108">
            <a:extLst>
              <a:ext uri="{FF2B5EF4-FFF2-40B4-BE49-F238E27FC236}">
                <a16:creationId xmlns:a16="http://schemas.microsoft.com/office/drawing/2014/main" id="{76F24FDF-CBEB-4CC9-AC37-07D550B74C0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557760"/>
            <a:ext cx="4160108" cy="5742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Текст 5">
            <a:extLst>
              <a:ext uri="{FF2B5EF4-FFF2-40B4-BE49-F238E27FC236}">
                <a16:creationId xmlns:a16="http://schemas.microsoft.com/office/drawing/2014/main" id="{FEAC37D3-5DAC-46C3-AA58-21BEC21C52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85576" y="1160549"/>
            <a:ext cx="3717925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1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Николай Михайлович Рубцов</a:t>
            </a:r>
            <a:endParaRPr lang="en-US" sz="3200" b="1" dirty="0">
              <a:solidFill>
                <a:schemeClr val="accent1">
                  <a:lumMod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br>
              <a:rPr lang="ru-RU" sz="3200" b="1" dirty="0">
                <a:solidFill>
                  <a:schemeClr val="accent1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200" b="1" dirty="0">
                <a:solidFill>
                  <a:schemeClr val="accent1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(1936-1971)</a:t>
            </a:r>
          </a:p>
        </p:txBody>
      </p:sp>
    </p:spTree>
    <p:extLst>
      <p:ext uri="{BB962C8B-B14F-4D97-AF65-F5344CB8AC3E}">
        <p14:creationId xmlns:p14="http://schemas.microsoft.com/office/powerpoint/2010/main" val="35960731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A01A0A2-BF49-44A4-A300-AED153448094}"/>
              </a:ext>
            </a:extLst>
          </p:cNvPr>
          <p:cNvSpPr/>
          <p:nvPr/>
        </p:nvSpPr>
        <p:spPr>
          <a:xfrm>
            <a:off x="453098" y="486032"/>
            <a:ext cx="11310534" cy="5947719"/>
          </a:xfrm>
          <a:prstGeom prst="rect">
            <a:avLst/>
          </a:prstGeom>
          <a:solidFill>
            <a:srgbClr val="F2E7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EF8FFA2E-8D5E-45AF-BAF1-90005D08A1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516" y="481043"/>
            <a:ext cx="8884968" cy="5952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86761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9BAB362-1178-480D-A25D-D65449FFC4AF}"/>
              </a:ext>
            </a:extLst>
          </p:cNvPr>
          <p:cNvSpPr/>
          <p:nvPr/>
        </p:nvSpPr>
        <p:spPr>
          <a:xfrm>
            <a:off x="403654" y="461320"/>
            <a:ext cx="11359977" cy="5931242"/>
          </a:xfrm>
          <a:prstGeom prst="rect">
            <a:avLst/>
          </a:prstGeom>
          <a:solidFill>
            <a:srgbClr val="ECD9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2" descr="3454976_large.jpg">
            <a:extLst>
              <a:ext uri="{FF2B5EF4-FFF2-40B4-BE49-F238E27FC236}">
                <a16:creationId xmlns:a16="http://schemas.microsoft.com/office/drawing/2014/main" id="{80CDADCF-072A-4A6A-8177-403FB84BE8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486" y="461320"/>
            <a:ext cx="8868146" cy="5931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84840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A01A0A2-BF49-44A4-A300-AED153448094}"/>
              </a:ext>
            </a:extLst>
          </p:cNvPr>
          <p:cNvSpPr/>
          <p:nvPr/>
        </p:nvSpPr>
        <p:spPr>
          <a:xfrm>
            <a:off x="453098" y="486032"/>
            <a:ext cx="11310534" cy="5947719"/>
          </a:xfrm>
          <a:prstGeom prst="rect">
            <a:avLst/>
          </a:prstGeom>
          <a:solidFill>
            <a:srgbClr val="F2E7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61813B2-4ACE-4BBC-9A08-4DAC036990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404" y="562908"/>
            <a:ext cx="10251298" cy="5732184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59393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1" descr="62833634_Zolotaya_osen.jpg">
            <a:extLst>
              <a:ext uri="{FF2B5EF4-FFF2-40B4-BE49-F238E27FC236}">
                <a16:creationId xmlns:a16="http://schemas.microsoft.com/office/drawing/2014/main" id="{ECE1A706-B9BC-447A-835C-E078E891D8FC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901" y="2590027"/>
            <a:ext cx="5129935" cy="3251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3" descr="Левитан осень октябрь.jpg">
            <a:extLst>
              <a:ext uri="{FF2B5EF4-FFF2-40B4-BE49-F238E27FC236}">
                <a16:creationId xmlns:a16="http://schemas.microsoft.com/office/drawing/2014/main" id="{27F8ADC1-2C4E-4FDA-96AD-BE3AD656157F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5" t="4140" r="6688" b="10851"/>
          <a:stretch>
            <a:fillRect/>
          </a:stretch>
        </p:blipFill>
        <p:spPr bwMode="auto">
          <a:xfrm>
            <a:off x="6470049" y="2590027"/>
            <a:ext cx="4718050" cy="325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5">
            <a:extLst>
              <a:ext uri="{FF2B5EF4-FFF2-40B4-BE49-F238E27FC236}">
                <a16:creationId xmlns:a16="http://schemas.microsoft.com/office/drawing/2014/main" id="{B97A130B-4099-41D1-86E3-5361F3EE2238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7568599" y="1320292"/>
            <a:ext cx="283579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Gill Sans MT" panose="020B0502020104020203" pitchFamily="34" charset="0"/>
              </a:defRPr>
            </a:lvl1pPr>
            <a:lvl2pPr marL="742950" indent="-285750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>
                <a:solidFill>
                  <a:srgbClr val="595959"/>
                </a:solidFill>
                <a:latin typeface="Gill Sans MT" panose="020B0502020104020203" pitchFamily="34" charset="0"/>
              </a:defRPr>
            </a:lvl2pPr>
            <a:lvl3pPr marL="1143000" indent="-228600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>
                <a:solidFill>
                  <a:srgbClr val="595959"/>
                </a:solidFill>
                <a:latin typeface="Gill Sans MT" panose="020B0502020104020203" pitchFamily="34" charset="0"/>
              </a:defRPr>
            </a:lvl3pPr>
            <a:lvl4pPr marL="1600200" indent="-228600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>
                <a:solidFill>
                  <a:srgbClr val="595959"/>
                </a:solidFill>
                <a:latin typeface="Gill Sans MT" panose="020B0502020104020203" pitchFamily="34" charset="0"/>
              </a:defRPr>
            </a:lvl4pPr>
            <a:lvl5pPr marL="2057400" indent="-228600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>
                <a:solidFill>
                  <a:srgbClr val="595959"/>
                </a:solidFill>
                <a:latin typeface="Gill Sans MT" panose="020B0502020104020203" pitchFamily="34" charset="0"/>
              </a:defRPr>
            </a:lvl5pPr>
            <a:lvl6pPr marL="2514600" indent="-228600" defTabSz="457200" fontAlgn="base">
              <a:lnSpc>
                <a:spcPct val="110000"/>
              </a:lnSpc>
              <a:spcBef>
                <a:spcPts val="7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400">
                <a:solidFill>
                  <a:srgbClr val="595959"/>
                </a:solidFill>
                <a:latin typeface="Gill Sans MT" panose="020B0502020104020203" pitchFamily="34" charset="0"/>
              </a:defRPr>
            </a:lvl6pPr>
            <a:lvl7pPr marL="2971800" indent="-228600" defTabSz="457200" fontAlgn="base">
              <a:lnSpc>
                <a:spcPct val="110000"/>
              </a:lnSpc>
              <a:spcBef>
                <a:spcPts val="7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400">
                <a:solidFill>
                  <a:srgbClr val="595959"/>
                </a:solidFill>
                <a:latin typeface="Gill Sans MT" panose="020B0502020104020203" pitchFamily="34" charset="0"/>
              </a:defRPr>
            </a:lvl7pPr>
            <a:lvl8pPr marL="3429000" indent="-228600" defTabSz="457200" fontAlgn="base">
              <a:lnSpc>
                <a:spcPct val="110000"/>
              </a:lnSpc>
              <a:spcBef>
                <a:spcPts val="7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400">
                <a:solidFill>
                  <a:srgbClr val="595959"/>
                </a:solidFill>
                <a:latin typeface="Gill Sans MT" panose="020B0502020104020203" pitchFamily="34" charset="0"/>
              </a:defRPr>
            </a:lvl8pPr>
            <a:lvl9pPr marL="3886200" indent="-228600" defTabSz="457200" fontAlgn="base">
              <a:lnSpc>
                <a:spcPct val="110000"/>
              </a:lnSpc>
              <a:spcBef>
                <a:spcPts val="7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400">
                <a:solidFill>
                  <a:srgbClr val="595959"/>
                </a:solidFill>
                <a:latin typeface="Gill Sans MT" panose="020B0502020104020203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ru-RU" altLang="ru-RU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И.Левитан</a:t>
            </a:r>
            <a:r>
              <a:rPr lang="ru-RU" altLang="ru-RU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ru-RU" altLang="ru-RU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Осень. Октябрь</a:t>
            </a:r>
          </a:p>
        </p:txBody>
      </p:sp>
      <p:sp>
        <p:nvSpPr>
          <p:cNvPr id="8" name="TextBox 4">
            <a:extLst>
              <a:ext uri="{FF2B5EF4-FFF2-40B4-BE49-F238E27FC236}">
                <a16:creationId xmlns:a16="http://schemas.microsoft.com/office/drawing/2014/main" id="{B8EC02D6-4983-45D6-9049-7026BEB54C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9669" y="1320292"/>
            <a:ext cx="240027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Gill Sans MT" panose="020B0502020104020203" pitchFamily="34" charset="0"/>
              </a:defRPr>
            </a:lvl1pPr>
            <a:lvl2pPr marL="742950" indent="-285750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>
                <a:solidFill>
                  <a:srgbClr val="595959"/>
                </a:solidFill>
                <a:latin typeface="Gill Sans MT" panose="020B0502020104020203" pitchFamily="34" charset="0"/>
              </a:defRPr>
            </a:lvl2pPr>
            <a:lvl3pPr marL="1143000" indent="-228600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>
                <a:solidFill>
                  <a:srgbClr val="595959"/>
                </a:solidFill>
                <a:latin typeface="Gill Sans MT" panose="020B0502020104020203" pitchFamily="34" charset="0"/>
              </a:defRPr>
            </a:lvl3pPr>
            <a:lvl4pPr marL="1600200" indent="-228600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>
                <a:solidFill>
                  <a:srgbClr val="595959"/>
                </a:solidFill>
                <a:latin typeface="Gill Sans MT" panose="020B0502020104020203" pitchFamily="34" charset="0"/>
              </a:defRPr>
            </a:lvl4pPr>
            <a:lvl5pPr marL="2057400" indent="-228600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>
                <a:solidFill>
                  <a:srgbClr val="595959"/>
                </a:solidFill>
                <a:latin typeface="Gill Sans MT" panose="020B0502020104020203" pitchFamily="34" charset="0"/>
              </a:defRPr>
            </a:lvl5pPr>
            <a:lvl6pPr marL="2514600" indent="-228600" defTabSz="457200" fontAlgn="base">
              <a:lnSpc>
                <a:spcPct val="110000"/>
              </a:lnSpc>
              <a:spcBef>
                <a:spcPts val="7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400">
                <a:solidFill>
                  <a:srgbClr val="595959"/>
                </a:solidFill>
                <a:latin typeface="Gill Sans MT" panose="020B0502020104020203" pitchFamily="34" charset="0"/>
              </a:defRPr>
            </a:lvl6pPr>
            <a:lvl7pPr marL="2971800" indent="-228600" defTabSz="457200" fontAlgn="base">
              <a:lnSpc>
                <a:spcPct val="110000"/>
              </a:lnSpc>
              <a:spcBef>
                <a:spcPts val="7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400">
                <a:solidFill>
                  <a:srgbClr val="595959"/>
                </a:solidFill>
                <a:latin typeface="Gill Sans MT" panose="020B0502020104020203" pitchFamily="34" charset="0"/>
              </a:defRPr>
            </a:lvl7pPr>
            <a:lvl8pPr marL="3429000" indent="-228600" defTabSz="457200" fontAlgn="base">
              <a:lnSpc>
                <a:spcPct val="110000"/>
              </a:lnSpc>
              <a:spcBef>
                <a:spcPts val="7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400">
                <a:solidFill>
                  <a:srgbClr val="595959"/>
                </a:solidFill>
                <a:latin typeface="Gill Sans MT" panose="020B0502020104020203" pitchFamily="34" charset="0"/>
              </a:defRPr>
            </a:lvl8pPr>
            <a:lvl9pPr marL="3886200" indent="-228600" defTabSz="457200" fontAlgn="base">
              <a:lnSpc>
                <a:spcPct val="110000"/>
              </a:lnSpc>
              <a:spcBef>
                <a:spcPts val="7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400">
                <a:solidFill>
                  <a:srgbClr val="595959"/>
                </a:solidFill>
                <a:latin typeface="Gill Sans MT" panose="020B0502020104020203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ru-RU" altLang="ru-RU" sz="2800" b="1" dirty="0" err="1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И.Левитан</a:t>
            </a:r>
            <a:r>
              <a:rPr lang="ru-RU" altLang="ru-RU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ru-RU" altLang="ru-RU" sz="28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Золотая осень</a:t>
            </a:r>
          </a:p>
        </p:txBody>
      </p:sp>
    </p:spTree>
    <p:extLst>
      <p:ext uri="{BB962C8B-B14F-4D97-AF65-F5344CB8AC3E}">
        <p14:creationId xmlns:p14="http://schemas.microsoft.com/office/powerpoint/2010/main" val="7088034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CDD699E-5BD0-4691-B1F1-D863E2F8AE1F}"/>
              </a:ext>
            </a:extLst>
          </p:cNvPr>
          <p:cNvSpPr/>
          <p:nvPr/>
        </p:nvSpPr>
        <p:spPr>
          <a:xfrm>
            <a:off x="494270" y="486033"/>
            <a:ext cx="11203460" cy="587357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4" descr="-L-XVMHSv.jpeg">
            <a:extLst>
              <a:ext uri="{FF2B5EF4-FFF2-40B4-BE49-F238E27FC236}">
                <a16:creationId xmlns:a16="http://schemas.microsoft.com/office/drawing/2014/main" id="{D14799DD-977C-4F28-9B29-F4954E8E7F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001"/>
          <a:stretch>
            <a:fillRect/>
          </a:stretch>
        </p:blipFill>
        <p:spPr bwMode="auto">
          <a:xfrm>
            <a:off x="494270" y="732183"/>
            <a:ext cx="4061254" cy="4905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3" descr="look.com.ua_61385.jpg">
            <a:extLst>
              <a:ext uri="{FF2B5EF4-FFF2-40B4-BE49-F238E27FC236}">
                <a16:creationId xmlns:a16="http://schemas.microsoft.com/office/drawing/2014/main" id="{9A4ACC9A-308B-4F23-96CF-CF6C0FCF19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0789" y="726513"/>
            <a:ext cx="6546941" cy="491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92060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E2F14A8-0FE9-4AD6-B87A-0A41C4ED1DAD}"/>
              </a:ext>
            </a:extLst>
          </p:cNvPr>
          <p:cNvSpPr/>
          <p:nvPr/>
        </p:nvSpPr>
        <p:spPr>
          <a:xfrm>
            <a:off x="422030" y="444844"/>
            <a:ext cx="11347942" cy="6040838"/>
          </a:xfrm>
          <a:prstGeom prst="rect">
            <a:avLst/>
          </a:prstGeom>
          <a:solidFill>
            <a:srgbClr val="F5EC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3840x2400 т.jpg">
            <a:extLst>
              <a:ext uri="{FF2B5EF4-FFF2-40B4-BE49-F238E27FC236}">
                <a16:creationId xmlns:a16="http://schemas.microsoft.com/office/drawing/2014/main" id="{EE212115-32A2-4B66-B2A9-EF6592FEED0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 l="14201" r="6531"/>
          <a:stretch>
            <a:fillRect/>
          </a:stretch>
        </p:blipFill>
        <p:spPr>
          <a:xfrm>
            <a:off x="4351910" y="1638320"/>
            <a:ext cx="3405916" cy="2685434"/>
          </a:xfrm>
          <a:prstGeom prst="rect">
            <a:avLst/>
          </a:prstGeom>
          <a:effectLst/>
        </p:spPr>
      </p:pic>
      <p:pic>
        <p:nvPicPr>
          <p:cNvPr id="9" name="Рисунок 8" descr="3840x2400.jpg">
            <a:extLst>
              <a:ext uri="{FF2B5EF4-FFF2-40B4-BE49-F238E27FC236}">
                <a16:creationId xmlns:a16="http://schemas.microsoft.com/office/drawing/2014/main" id="{2D5CF139-184A-4210-AE59-BD06D67A4D7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l="9470" r="16667"/>
          <a:stretch>
            <a:fillRect/>
          </a:stretch>
        </p:blipFill>
        <p:spPr>
          <a:xfrm>
            <a:off x="8126666" y="292962"/>
            <a:ext cx="3714744" cy="3143248"/>
          </a:xfrm>
          <a:prstGeom prst="rect">
            <a:avLst/>
          </a:prstGeom>
          <a:effectLst/>
        </p:spPr>
      </p:pic>
      <p:pic>
        <p:nvPicPr>
          <p:cNvPr id="10" name="Рисунок 9" descr="456051.jpg">
            <a:extLst>
              <a:ext uri="{FF2B5EF4-FFF2-40B4-BE49-F238E27FC236}">
                <a16:creationId xmlns:a16="http://schemas.microsoft.com/office/drawing/2014/main" id="{035E1B03-C211-4E49-9FFB-799DA5DFD478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rcRect l="19531" r="5468" b="8984"/>
          <a:stretch>
            <a:fillRect/>
          </a:stretch>
        </p:blipFill>
        <p:spPr>
          <a:xfrm flipH="1">
            <a:off x="422029" y="292962"/>
            <a:ext cx="3643306" cy="2947524"/>
          </a:xfrm>
          <a:prstGeom prst="rect">
            <a:avLst/>
          </a:prstGeom>
          <a:effectLst/>
        </p:spPr>
      </p:pic>
      <p:pic>
        <p:nvPicPr>
          <p:cNvPr id="11" name="Рисунок 10" descr="5807666380_2e3137075b_o.jpg">
            <a:extLst>
              <a:ext uri="{FF2B5EF4-FFF2-40B4-BE49-F238E27FC236}">
                <a16:creationId xmlns:a16="http://schemas.microsoft.com/office/drawing/2014/main" id="{300C98E4-167E-4759-8837-6132E2054734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rcRect b="16278"/>
          <a:stretch>
            <a:fillRect/>
          </a:stretch>
        </p:blipFill>
        <p:spPr>
          <a:xfrm flipH="1">
            <a:off x="8075498" y="4092233"/>
            <a:ext cx="3817080" cy="2496656"/>
          </a:xfrm>
          <a:prstGeom prst="rect">
            <a:avLst/>
          </a:prstGeom>
          <a:effectLst/>
        </p:spPr>
      </p:pic>
      <p:pic>
        <p:nvPicPr>
          <p:cNvPr id="12" name="Рисунок 11" descr="1.jpg">
            <a:extLst>
              <a:ext uri="{FF2B5EF4-FFF2-40B4-BE49-F238E27FC236}">
                <a16:creationId xmlns:a16="http://schemas.microsoft.com/office/drawing/2014/main" id="{B2B6A08B-7B68-4E58-A838-8DAF98213B1A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453126" y="3817108"/>
            <a:ext cx="3581112" cy="2771781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3370170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105</TotalTime>
  <Words>202</Words>
  <Application>Microsoft Office PowerPoint</Application>
  <PresentationFormat>Широкоэкранный</PresentationFormat>
  <Paragraphs>42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Garamond</vt:lpstr>
      <vt:lpstr>Times New Roman</vt:lpstr>
      <vt:lpstr>Натуральные материалы</vt:lpstr>
      <vt:lpstr>Литературно-музыкальная гостиная «Рубцовская осень»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Литературно-музыкальная встреча</dc:title>
  <dc:creator>Nata</dc:creator>
  <cp:lastModifiedBy>Nata</cp:lastModifiedBy>
  <cp:revision>9</cp:revision>
  <dcterms:created xsi:type="dcterms:W3CDTF">2023-12-09T21:04:58Z</dcterms:created>
  <dcterms:modified xsi:type="dcterms:W3CDTF">2025-11-21T12:51:15Z</dcterms:modified>
</cp:coreProperties>
</file>