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327" r:id="rId2"/>
    <p:sldId id="317" r:id="rId3"/>
    <p:sldId id="328" r:id="rId4"/>
    <p:sldId id="335" r:id="rId5"/>
    <p:sldId id="322" r:id="rId6"/>
    <p:sldId id="323" r:id="rId7"/>
    <p:sldId id="321" r:id="rId8"/>
    <p:sldId id="288" r:id="rId9"/>
    <p:sldId id="330" r:id="rId10"/>
    <p:sldId id="331" r:id="rId11"/>
    <p:sldId id="334" r:id="rId12"/>
    <p:sldId id="332" r:id="rId13"/>
    <p:sldId id="337" r:id="rId14"/>
    <p:sldId id="348" r:id="rId15"/>
    <p:sldId id="349" r:id="rId16"/>
    <p:sldId id="350" r:id="rId17"/>
    <p:sldId id="341" r:id="rId18"/>
    <p:sldId id="343" r:id="rId19"/>
    <p:sldId id="315" r:id="rId20"/>
    <p:sldId id="347" r:id="rId21"/>
    <p:sldId id="345" r:id="rId22"/>
    <p:sldId id="346" r:id="rId23"/>
    <p:sldId id="311" r:id="rId24"/>
    <p:sldId id="313" r:id="rId25"/>
    <p:sldId id="305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89F"/>
    <a:srgbClr val="3399FF"/>
    <a:srgbClr val="0086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679" autoAdjust="0"/>
  </p:normalViewPr>
  <p:slideViewPr>
    <p:cSldViewPr>
      <p:cViewPr>
        <p:scale>
          <a:sx n="87" d="100"/>
          <a:sy n="87" d="100"/>
        </p:scale>
        <p:origin x="-180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63AF7F-F9C8-49B6-81D4-4EE8460821CA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1B2F68-B52D-4A05-9B7E-6C69870DF9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21417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80666-FB37-4B36-9149-507F3B0178E3}" type="datetimeFigureOut">
              <a:rPr lang="en-US" smtClean="0"/>
              <a:pPr/>
              <a:t>10/22/2018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63A33-8271-4DD0-9C48-789913D7C11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3" Type="http://schemas.openxmlformats.org/officeDocument/2006/relationships/image" Target="../media/image13.png"/><Relationship Id="rId7" Type="http://schemas.openxmlformats.org/officeDocument/2006/relationships/image" Target="../media/image17.gif"/><Relationship Id="rId12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84;&#1072;&#1090;&#1077;&#1088;&#1080;&#1072;&#1083;%20&#1082;%20&#1091;&#1088;&#1086;&#1082;&#1091;\&#1084;&#1086;&#1081;%20&#1091;&#1088;&#1086;&#1082;%20&#1089;&#1077;&#1084;&#1100;&#1103;%20&#8212;%20&#1082;&#1086;&#1087;&#1080;&#1103;\Detskaya+pesenka+-+Pro+moyu+sem_yu.mp3" TargetMode="External"/><Relationship Id="rId6" Type="http://schemas.openxmlformats.org/officeDocument/2006/relationships/image" Target="../media/image16.gif"/><Relationship Id="rId11" Type="http://schemas.openxmlformats.org/officeDocument/2006/relationships/image" Target="../media/image21.png"/><Relationship Id="rId5" Type="http://schemas.openxmlformats.org/officeDocument/2006/relationships/image" Target="../media/image15.gif"/><Relationship Id="rId10" Type="http://schemas.openxmlformats.org/officeDocument/2006/relationships/image" Target="../media/image20.png"/><Relationship Id="rId4" Type="http://schemas.openxmlformats.org/officeDocument/2006/relationships/image" Target="../media/image14.gif"/><Relationship Id="rId9" Type="http://schemas.openxmlformats.org/officeDocument/2006/relationships/image" Target="../media/image19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61;&#1088;&#1080;&#1089;&#1090;&#1080;&#1072;&#1085;&#1089;&#1082;&#1072;&#1103;%20&#1089;&#1077;&#1084;&#1100;&#1103;\&#1057;&#1074;&#1077;&#1090;&#1083;&#1072;&#1085;&#1072;%20&#1050;&#1086;&#1087;&#1099;&#1083;&#1086;&#1074;&#1072;%20&#1041;&#1072;&#1083;&#1083;&#1072;&#1076;&#1072;%20&#1086;%20&#1055;&#1077;&#1090;&#1088;&#1077;%20&#1080;%20&#1060;&#1077;&#1074;&#1088;&#1086;&#1085;&#1080;&#1080;.mp4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61;&#1088;&#1080;&#1089;&#1090;&#1080;&#1072;&#1085;&#1089;&#1082;&#1072;&#1103;%20&#1089;&#1077;&#1084;&#1100;&#1103;\&#1048;&#1085;&#1100;-&#1071;&#1085;_-_&#1043;&#1080;&#1084;&#1085;_&#1089;&#1077;&#1084;&#1100;&#1077;_2_(-)%20(mp3cut.ru).mp3" TargetMode="External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&#1061;&#1088;&#1080;&#1089;&#1090;&#1080;&#1072;&#1085;&#1089;&#1082;&#1072;&#1103;%20&#1089;&#1077;&#1084;&#1100;&#1103;\&#1053;&#1086;&#1074;&#1099;&#1081;%20&#1087;&#1088;&#1086;&#1077;&#1082;&#1090;.avi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929058" y="3214686"/>
            <a:ext cx="5214941" cy="3000395"/>
          </a:xfrm>
        </p:spPr>
        <p:txBody>
          <a:bodyPr>
            <a:normAutofit/>
          </a:bodyPr>
          <a:lstStyle/>
          <a:p>
            <a:r>
              <a:rPr lang="ru-RU" dirty="0" smtClean="0"/>
              <a:t>Презентацию подготовила </a:t>
            </a:r>
          </a:p>
          <a:p>
            <a:r>
              <a:rPr lang="ru-RU" dirty="0" smtClean="0"/>
              <a:t>учитель начальных классов</a:t>
            </a:r>
          </a:p>
          <a:p>
            <a:r>
              <a:rPr lang="ru-RU" dirty="0" smtClean="0"/>
              <a:t> ГБОУ школы №459 </a:t>
            </a:r>
          </a:p>
          <a:p>
            <a:r>
              <a:rPr lang="ru-RU" dirty="0" smtClean="0"/>
              <a:t>Пушкинского района</a:t>
            </a:r>
          </a:p>
          <a:p>
            <a:r>
              <a:rPr lang="ru-RU" dirty="0" smtClean="0"/>
              <a:t>Дубкова Наталия Васильевна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714349" y="285729"/>
            <a:ext cx="7278584" cy="228601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Урок №27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500063"/>
            <a:ext cx="8229600" cy="5748337"/>
          </a:xfrm>
          <a:prstGeom prst="rect">
            <a:avLst/>
          </a:prstGeom>
        </p:spPr>
        <p:txBody>
          <a:bodyPr/>
          <a:lstStyle/>
          <a:p>
            <a:pPr>
              <a:buNone/>
            </a:pPr>
            <a:r>
              <a:rPr lang="ru-RU" sz="3600" b="1" i="1" dirty="0" smtClean="0">
                <a:solidFill>
                  <a:srgbClr val="CC0066"/>
                </a:solidFill>
                <a:latin typeface="Georgia" pitchFamily="18" charset="0"/>
              </a:rPr>
              <a:t>Таинство брака- венчание</a:t>
            </a:r>
          </a:p>
          <a:p>
            <a:pPr eaLnBrk="1" hangingPunct="1">
              <a:buNone/>
            </a:pPr>
            <a:endParaRPr lang="ru-RU" sz="3600" b="1" dirty="0" smtClean="0">
              <a:solidFill>
                <a:schemeClr val="bg2"/>
              </a:solidFill>
            </a:endParaRPr>
          </a:p>
        </p:txBody>
      </p:sp>
      <p:pic>
        <p:nvPicPr>
          <p:cNvPr id="849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8399463" cy="551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4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0" y="928669"/>
          <a:ext cx="9143999" cy="5143535"/>
        </p:xfrm>
        <a:graphic>
          <a:graphicData uri="http://schemas.openxmlformats.org/drawingml/2006/table">
            <a:tbl>
              <a:tblPr/>
              <a:tblGrid>
                <a:gridCol w="2000232"/>
                <a:gridCol w="1624502"/>
                <a:gridCol w="5519265"/>
              </a:tblGrid>
              <a:tr h="857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Анаграмма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>
                          <a:latin typeface="Times New Roman"/>
                          <a:ea typeface="Times New Roman"/>
                          <a:cs typeface="Times New Roman"/>
                        </a:rPr>
                        <a:t>Термин</a:t>
                      </a:r>
                      <a:endParaRPr lang="ru-RU" sz="28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>
                          <a:latin typeface="Times New Roman"/>
                          <a:ea typeface="Times New Roman"/>
                          <a:cs typeface="Times New Roman"/>
                        </a:rPr>
                        <a:t>Значение</a:t>
                      </a:r>
                      <a:endParaRPr lang="ru-RU" sz="28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 вокгеч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ковчег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прибежище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невачине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венчание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вступление в брак в православии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локьоц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кольцо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знак вечности и неразрывности брачного союза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1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ценев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>
                          <a:latin typeface="Times New Roman"/>
                          <a:ea typeface="Times New Roman"/>
                          <a:cs typeface="Times New Roman"/>
                        </a:rPr>
                        <a:t>венец</a:t>
                      </a:r>
                      <a:endParaRPr lang="ru-RU" sz="2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знак, что жених и невеста готовы всё претерпеть ради сохранения семьи</a:t>
                      </a:r>
                      <a:endParaRPr lang="ru-RU" sz="28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://kadilo.com.ua/files/church_utils/Tserkovnaya_utvar/Ventsyi/1-6-008-400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276872" y="260648"/>
            <a:ext cx="3143272" cy="3324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Картинки по запросу необычные обручальные кольца на руках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68544" y="0"/>
            <a:ext cx="3785415" cy="3785415"/>
          </a:xfrm>
          <a:prstGeom prst="rect">
            <a:avLst/>
          </a:prstGeom>
          <a:noFill/>
        </p:spPr>
      </p:pic>
      <p:pic>
        <p:nvPicPr>
          <p:cNvPr id="66562" name="Picture 2" descr="C:\Users\andrei\Desktop\1896493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6858000"/>
            <a:ext cx="3233726" cy="195149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07407E-6 L 0.44236 -0.0113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" y="-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173 -0.02801 L -0.57691 -0.02801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7037E-7 L -0.00347 -0.4321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665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2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День семьи &quot; Открытки &quot; Анимашки &quot; Пожелания Поздравления Знаки внимания Аним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4282" y="142853"/>
            <a:ext cx="89297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dirty="0" smtClean="0">
                <a:latin typeface="Georgia" pitchFamily="18" charset="0"/>
              </a:rPr>
              <a:t>Святые равноапостольные Петр и </a:t>
            </a:r>
            <a:r>
              <a:rPr lang="ru-RU" sz="3600" b="1" i="1" dirty="0" err="1" smtClean="0">
                <a:latin typeface="Georgia" pitchFamily="18" charset="0"/>
              </a:rPr>
              <a:t>Феврония</a:t>
            </a:r>
            <a:r>
              <a:rPr lang="ru-RU" sz="3600" b="1" i="1" dirty="0" smtClean="0">
                <a:latin typeface="Georgia" pitchFamily="18" charset="0"/>
              </a:rPr>
              <a:t> Муромские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357166"/>
            <a:ext cx="4303959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4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</a:rPr>
              <a:t>Физминутка</a:t>
            </a:r>
            <a:endParaRPr lang="ru-RU" sz="5400" dirty="0">
              <a:solidFill>
                <a:schemeClr val="accent4">
                  <a:lumMod val="50000"/>
                </a:schemeClr>
              </a:solidFill>
              <a:latin typeface="Arial" pitchFamily="34" charset="0"/>
            </a:endParaRPr>
          </a:p>
        </p:txBody>
      </p:sp>
      <p:pic>
        <p:nvPicPr>
          <p:cNvPr id="30723" name="Picture 18" descr="Без названия - Наталья Ивановна Агибалова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575" y="2133600"/>
            <a:ext cx="2592388" cy="345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1" descr="http://s15.radikal.ru/i188/1004/da/159c9363a9f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5072063"/>
            <a:ext cx="47720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9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63" y="3071813"/>
            <a:ext cx="1373187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38" y="2714625"/>
            <a:ext cx="3571875" cy="34766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5608638" y="2714625"/>
            <a:ext cx="3535362" cy="33702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pic>
        <p:nvPicPr>
          <p:cNvPr id="8" name="Picture 2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43563" y="2447925"/>
            <a:ext cx="3500437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57813" y="2357438"/>
            <a:ext cx="3500437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5572125" y="2357438"/>
            <a:ext cx="357187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15000" y="2643188"/>
            <a:ext cx="37147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5" descr="6e512718eb4ddfdeb3be803fc4e3f797.gif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429375" y="3143250"/>
            <a:ext cx="2071688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Detskaya+pesenka+-+Pro+moyu+sem_y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643938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Detskaya+pesenka+-+Pro+moyu+sem_y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144000" y="6858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Detskaya+pesenka+-+Pro+moyu+sem_y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144000" y="616530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Detskaya+pesenka+-+Pro+moyu+sem_y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91440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7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88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9" presetClass="exit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38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44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50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nodeType="withEffect">
                                  <p:stCondLst>
                                    <p:cond delay="58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nodeType="withEffect">
                                  <p:stCondLst>
                                    <p:cond delay="80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24882"/>
                            </p:stCondLst>
                            <p:childTnLst>
                              <p:par>
                                <p:cTn id="6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8" dur="224882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49764"/>
                            </p:stCondLst>
                            <p:childTnLst>
                              <p:par>
                                <p:cTn id="7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1" dur="22488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7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>
                <p:cTn id="7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showWhenStopped="0"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000364" y="0"/>
            <a:ext cx="10840164" cy="4010531"/>
          </a:xfrm>
          <a:prstGeom prst="rect">
            <a:avLst/>
          </a:prstGeom>
        </p:spPr>
        <p:txBody>
          <a:bodyPr lIns="100783" tIns="50392" rIns="100783" bIns="50392">
            <a:spAutoFit/>
            <a:scene3d>
              <a:camera prst="perspectiveContrastingRightFacing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700" b="1" dirty="0">
                <a:ln w="1905"/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Будьте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700" b="1" dirty="0">
                <a:ln w="1905"/>
                <a:solidFill>
                  <a:srgbClr val="C00000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sessor" pitchFamily="82" charset="0"/>
              </a:rPr>
              <a:t>здоровы!</a:t>
            </a:r>
          </a:p>
        </p:txBody>
      </p:sp>
      <p:pic>
        <p:nvPicPr>
          <p:cNvPr id="32771" name="Рисунок 11" descr="http://s15.radikal.ru/i188/1004/da/159c9363a9f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5072063"/>
            <a:ext cx="47720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78000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ветлана Копылова Баллада о Петре и Февронии.mp4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http://www.tsarev.biz/wp-content/uploads/2013/05/romashk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792961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Рисунок 3" descr="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0825" y="188913"/>
            <a:ext cx="3025775" cy="15700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rgbClr val="FFFF00"/>
                </a:solidFill>
                <a:latin typeface="+mn-lt"/>
              </a:rPr>
              <a:t>Тактичность</a:t>
            </a:r>
            <a:r>
              <a:rPr lang="ru-RU" sz="3200" dirty="0">
                <a:solidFill>
                  <a:srgbClr val="FFFF00"/>
                </a:solidFill>
                <a:latin typeface="+mn-lt"/>
              </a:rPr>
              <a:t> -</a:t>
            </a:r>
          </a:p>
          <a:p>
            <a:pPr>
              <a:defRPr/>
            </a:pPr>
            <a:endParaRPr lang="ru-RU" sz="3200" dirty="0">
              <a:latin typeface="+mn-lt"/>
            </a:endParaRPr>
          </a:p>
          <a:p>
            <a:pPr>
              <a:defRPr/>
            </a:pPr>
            <a:endParaRPr lang="ru-RU" sz="3200" dirty="0"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288" y="1341438"/>
            <a:ext cx="2160587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ru-RU" sz="3200" b="1" dirty="0">
              <a:latin typeface="+mn-lt"/>
            </a:endParaRPr>
          </a:p>
          <a:p>
            <a:pPr>
              <a:defRPr/>
            </a:pPr>
            <a:r>
              <a:rPr lang="ru-RU" sz="3200" b="1" dirty="0">
                <a:solidFill>
                  <a:srgbClr val="FFFF00"/>
                </a:solidFill>
                <a:latin typeface="+mn-lt"/>
              </a:rPr>
              <a:t>Бремя </a:t>
            </a:r>
            <a:r>
              <a:rPr lang="ru-RU" sz="3200" dirty="0">
                <a:solidFill>
                  <a:srgbClr val="FFFF00"/>
                </a:solidFill>
                <a:latin typeface="+mn-lt"/>
              </a:rPr>
              <a:t>-</a:t>
            </a:r>
          </a:p>
        </p:txBody>
      </p:sp>
      <p:sp>
        <p:nvSpPr>
          <p:cNvPr id="49156" name="TextBox 8"/>
          <p:cNvSpPr txBox="1">
            <a:spLocks noChangeArrowheads="1"/>
          </p:cNvSpPr>
          <p:nvPr/>
        </p:nvSpPr>
        <p:spPr bwMode="auto">
          <a:xfrm>
            <a:off x="3779838" y="76517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771775" y="188913"/>
            <a:ext cx="61928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FF00"/>
                </a:solidFill>
              </a:rPr>
              <a:t>умение заранее замечать, что может причинить боль дорогому человеку.</a:t>
            </a:r>
            <a:endParaRPr lang="ru-RU" sz="320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08175" y="1844675"/>
            <a:ext cx="3732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solidFill>
                  <a:srgbClr val="FFFF00"/>
                </a:solidFill>
              </a:rPr>
              <a:t>тяжесть, тягота.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304800" y="1371600"/>
            <a:ext cx="624840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Сегодня наш урок, друзья,</a:t>
            </a:r>
          </a:p>
          <a:p>
            <a:pPr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Про удивительных семь «Я»!</a:t>
            </a:r>
          </a:p>
          <a:p>
            <a:pPr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Кто они мне подскажите?</a:t>
            </a:r>
          </a:p>
          <a:p>
            <a:pPr>
              <a:defRPr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</a:rPr>
              <a:t>И тему вы определите!</a:t>
            </a:r>
          </a:p>
        </p:txBody>
      </p:sp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04800" y="4343400"/>
            <a:ext cx="4343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 b="1" i="1">
                <a:solidFill>
                  <a:srgbClr val="FF0066"/>
                </a:solidFill>
                <a:latin typeface="Verdana" pitchFamily="34" charset="0"/>
              </a:rPr>
              <a:t>Семья</a:t>
            </a:r>
          </a:p>
        </p:txBody>
      </p: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4071938" y="2743200"/>
            <a:ext cx="3786187" cy="375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sz="9600" b="1" i="1">
                <a:solidFill>
                  <a:srgbClr val="FF0066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FF9900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FCF600"/>
                </a:solidFill>
                <a:latin typeface="Monotype Corsiva" pitchFamily="66" charset="0"/>
              </a:rPr>
              <a:t>Я</a:t>
            </a:r>
          </a:p>
          <a:p>
            <a:pPr algn="r">
              <a:spcBef>
                <a:spcPct val="50000"/>
              </a:spcBef>
            </a:pPr>
            <a:r>
              <a:rPr lang="ru-RU" sz="9600" b="1" i="1">
                <a:solidFill>
                  <a:schemeClr val="hlink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3399FF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0000FF"/>
                </a:solidFill>
                <a:latin typeface="Monotype Corsiva" pitchFamily="66" charset="0"/>
              </a:rPr>
              <a:t>Я</a:t>
            </a:r>
            <a:r>
              <a:rPr lang="ru-RU" sz="9600" b="1" i="1">
                <a:latin typeface="Monotype Corsiva" pitchFamily="66" charset="0"/>
              </a:rPr>
              <a:t> </a:t>
            </a:r>
            <a:r>
              <a:rPr lang="ru-RU" sz="9600" b="1" i="1">
                <a:solidFill>
                  <a:srgbClr val="6600CC"/>
                </a:solidFill>
                <a:latin typeface="Monotype Corsiva" pitchFamily="66" charset="0"/>
              </a:rPr>
              <a:t>Я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0"/>
            <a:ext cx="8305800" cy="1428736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buNone/>
              <a:defRPr/>
            </a:pPr>
            <a:r>
              <a:rPr lang="ru-RU" sz="7200" b="1" i="1" dirty="0" smtClean="0">
                <a:solidFill>
                  <a:srgbClr val="FF0066"/>
                </a:solidFill>
              </a:rPr>
              <a:t>Семья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4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7643834" cy="537172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374" y="285728"/>
            <a:ext cx="90726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Почитай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отца твоего и мать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твою!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29809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571472" y="731520"/>
            <a:ext cx="8572528" cy="469774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Прием «</a:t>
            </a:r>
            <a:r>
              <a:rPr lang="ru-RU" sz="4000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Буквомикс</a:t>
            </a:r>
            <a:r>
              <a:rPr lang="ru-RU" sz="4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»: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сорханинея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дунржой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смьеи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онечь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внажо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чобты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в ней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блыи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ощбие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сыботия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пдразкини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солбюладись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смейеыне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тидарции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285720" y="731520"/>
            <a:ext cx="8858280" cy="34747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 i="1" dirty="0" smtClean="0">
                <a:solidFill>
                  <a:srgbClr val="C00000"/>
                </a:solidFill>
                <a:latin typeface="Georgia" pitchFamily="18" charset="0"/>
              </a:rPr>
              <a:t>«Архитектурное бюро»</a:t>
            </a:r>
            <a:endParaRPr lang="ru-RU" sz="7200" i="1" dirty="0">
              <a:solidFill>
                <a:srgbClr val="C0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4"/>
          <p:cNvSpPr txBox="1">
            <a:spLocks noChangeArrowheads="1"/>
          </p:cNvSpPr>
          <p:nvPr/>
        </p:nvSpPr>
        <p:spPr bwMode="auto">
          <a:xfrm>
            <a:off x="395288" y="333375"/>
            <a:ext cx="4752975" cy="713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altLang="ru-RU" sz="2800" b="1" i="1" dirty="0">
                <a:solidFill>
                  <a:srgbClr val="000066"/>
                </a:solidFill>
                <a:latin typeface="Times New Roman" pitchFamily="18" charset="0"/>
              </a:rPr>
              <a:t>Дерево держится корнями, </a:t>
            </a:r>
          </a:p>
          <a:p>
            <a:r>
              <a:rPr lang="ru-RU" altLang="ru-RU" sz="2800" b="1" i="1" dirty="0">
                <a:solidFill>
                  <a:srgbClr val="000066"/>
                </a:solidFill>
                <a:latin typeface="Times New Roman" pitchFamily="18" charset="0"/>
              </a:rPr>
              <a:t>а </a:t>
            </a:r>
            <a:r>
              <a:rPr lang="ru-RU" altLang="ru-RU" sz="2800" b="1" i="1" dirty="0" smtClean="0">
                <a:solidFill>
                  <a:srgbClr val="000066"/>
                </a:solidFill>
                <a:latin typeface="Times New Roman" pitchFamily="18" charset="0"/>
              </a:rPr>
              <a:t>семья - традициями.</a:t>
            </a:r>
            <a:endParaRPr lang="ru-RU" altLang="ru-RU" sz="28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endParaRPr lang="ru-RU" altLang="ru-RU" sz="28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altLang="ru-RU" sz="2800" b="1" i="1" dirty="0">
                <a:solidFill>
                  <a:srgbClr val="000066"/>
                </a:solidFill>
                <a:latin typeface="Times New Roman" pitchFamily="18" charset="0"/>
              </a:rPr>
              <a:t>В дружной семье и в холод тепло.</a:t>
            </a:r>
          </a:p>
          <a:p>
            <a:endParaRPr lang="ru-RU" altLang="ru-RU" sz="28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altLang="ru-RU" sz="2800" b="1" i="1" dirty="0">
                <a:solidFill>
                  <a:srgbClr val="000066"/>
                </a:solidFill>
                <a:latin typeface="Times New Roman" pitchFamily="18" charset="0"/>
              </a:rPr>
              <a:t>В семье, где нет согласия,</a:t>
            </a:r>
          </a:p>
          <a:p>
            <a:r>
              <a:rPr lang="ru-RU" altLang="ru-RU" sz="2800" b="1" i="1" dirty="0">
                <a:solidFill>
                  <a:srgbClr val="000066"/>
                </a:solidFill>
                <a:latin typeface="Times New Roman" pitchFamily="18" charset="0"/>
              </a:rPr>
              <a:t> добра не бывает.</a:t>
            </a:r>
          </a:p>
          <a:p>
            <a:endParaRPr lang="ru-RU" altLang="ru-RU" sz="28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altLang="ru-RU" sz="2800" b="1" i="1" dirty="0">
                <a:solidFill>
                  <a:srgbClr val="000066"/>
                </a:solidFill>
                <a:latin typeface="Times New Roman" pitchFamily="18" charset="0"/>
              </a:rPr>
              <a:t>В семье любовь да совет, </a:t>
            </a:r>
          </a:p>
          <a:p>
            <a:r>
              <a:rPr lang="ru-RU" altLang="ru-RU" sz="2800" b="1" i="1" dirty="0">
                <a:solidFill>
                  <a:srgbClr val="000066"/>
                </a:solidFill>
                <a:latin typeface="Times New Roman" pitchFamily="18" charset="0"/>
              </a:rPr>
              <a:t>так и нужды нет.</a:t>
            </a:r>
          </a:p>
          <a:p>
            <a:endParaRPr lang="ru-RU" altLang="ru-RU" sz="28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r>
              <a:rPr lang="ru-RU" altLang="ru-RU" sz="2800" b="1" i="1" dirty="0">
                <a:solidFill>
                  <a:srgbClr val="000066"/>
                </a:solidFill>
                <a:latin typeface="Times New Roman" pitchFamily="18" charset="0"/>
              </a:rPr>
              <a:t>В мире жить – с миром жить.</a:t>
            </a:r>
          </a:p>
          <a:p>
            <a:endParaRPr lang="ru-RU" altLang="ru-RU" sz="2800" b="1" i="1" dirty="0">
              <a:solidFill>
                <a:srgbClr val="000066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lang="ru-RU" altLang="ru-RU" sz="2800" dirty="0">
              <a:latin typeface="Times New Roman" pitchFamily="18" charset="0"/>
            </a:endParaRP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6000761" y="549275"/>
            <a:ext cx="22431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dirty="0" smtClean="0">
                <a:solidFill>
                  <a:srgbClr val="A50021"/>
                </a:solidFill>
                <a:latin typeface="Times New Roman" pitchFamily="18" charset="0"/>
              </a:rPr>
              <a:t>традиции</a:t>
            </a:r>
            <a:endParaRPr lang="ru-RU" altLang="ru-RU" sz="2800" b="1" dirty="0">
              <a:solidFill>
                <a:srgbClr val="A50021"/>
              </a:solidFill>
              <a:latin typeface="Times New Roman" pitchFamily="18" charset="0"/>
            </a:endParaRP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6516688" y="1628775"/>
            <a:ext cx="15113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latin typeface="Times New Roman" pitchFamily="18" charset="0"/>
              </a:rPr>
              <a:t>дружба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6516688" y="2997200"/>
            <a:ext cx="172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solidFill>
                  <a:srgbClr val="0000CC"/>
                </a:solidFill>
                <a:latin typeface="Times New Roman" pitchFamily="18" charset="0"/>
              </a:rPr>
              <a:t>согласие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6516688" y="4365625"/>
            <a:ext cx="1727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solidFill>
                  <a:srgbClr val="CC0099"/>
                </a:solidFill>
                <a:latin typeface="Times New Roman" pitchFamily="18" charset="0"/>
              </a:rPr>
              <a:t>любовь</a:t>
            </a:r>
          </a:p>
        </p:txBody>
      </p:sp>
      <p:sp>
        <p:nvSpPr>
          <p:cNvPr id="52233" name="Text Box 9"/>
          <p:cNvSpPr txBox="1">
            <a:spLocks noChangeArrowheads="1"/>
          </p:cNvSpPr>
          <p:nvPr/>
        </p:nvSpPr>
        <p:spPr bwMode="auto">
          <a:xfrm>
            <a:off x="6588125" y="5516563"/>
            <a:ext cx="18716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solidFill>
                  <a:srgbClr val="006600"/>
                </a:solidFill>
                <a:latin typeface="Times New Roman" pitchFamily="18" charset="0"/>
              </a:rPr>
              <a:t>мир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0" grpId="0"/>
      <p:bldP spid="52231" grpId="0"/>
      <p:bldP spid="52232" grpId="0"/>
      <p:bldP spid="5223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"/>
          <p:cNvSpPr>
            <a:spLocks noChangeArrowheads="1"/>
          </p:cNvSpPr>
          <p:nvPr/>
        </p:nvSpPr>
        <p:spPr bwMode="auto">
          <a:xfrm>
            <a:off x="3203575" y="2708275"/>
            <a:ext cx="3097213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7" name="Rectangle 5"/>
          <p:cNvSpPr>
            <a:spLocks noChangeArrowheads="1"/>
          </p:cNvSpPr>
          <p:nvPr/>
        </p:nvSpPr>
        <p:spPr bwMode="auto">
          <a:xfrm>
            <a:off x="3203575" y="3644900"/>
            <a:ext cx="3097213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268" name="Rectangle 6"/>
          <p:cNvSpPr>
            <a:spLocks noChangeArrowheads="1"/>
          </p:cNvSpPr>
          <p:nvPr/>
        </p:nvSpPr>
        <p:spPr bwMode="auto">
          <a:xfrm>
            <a:off x="3203575" y="4581525"/>
            <a:ext cx="3097213" cy="576263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altLang="ru-RU" sz="2800" b="1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1269" name="AutoShape 7"/>
          <p:cNvSpPr>
            <a:spLocks noChangeArrowheads="1"/>
          </p:cNvSpPr>
          <p:nvPr/>
        </p:nvSpPr>
        <p:spPr bwMode="auto">
          <a:xfrm>
            <a:off x="2890838" y="981075"/>
            <a:ext cx="3649662" cy="1706563"/>
          </a:xfrm>
          <a:prstGeom prst="triangle">
            <a:avLst>
              <a:gd name="adj" fmla="val 50000"/>
            </a:avLst>
          </a:prstGeom>
          <a:solidFill>
            <a:srgbClr val="66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92D050"/>
              </a:solidFill>
            </a:endParaRPr>
          </a:p>
        </p:txBody>
      </p:sp>
      <p:sp>
        <p:nvSpPr>
          <p:cNvPr id="11270" name="Rectangle 8"/>
          <p:cNvSpPr>
            <a:spLocks noChangeArrowheads="1"/>
          </p:cNvSpPr>
          <p:nvPr/>
        </p:nvSpPr>
        <p:spPr bwMode="auto">
          <a:xfrm>
            <a:off x="4211638" y="3141663"/>
            <a:ext cx="914400" cy="914400"/>
          </a:xfrm>
          <a:prstGeom prst="rect">
            <a:avLst/>
          </a:prstGeom>
          <a:solidFill>
            <a:srgbClr val="66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53257" name="Text Box 9"/>
          <p:cNvSpPr txBox="1">
            <a:spLocks noChangeArrowheads="1"/>
          </p:cNvSpPr>
          <p:nvPr/>
        </p:nvSpPr>
        <p:spPr bwMode="auto">
          <a:xfrm>
            <a:off x="3924300" y="2420938"/>
            <a:ext cx="1584325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/>
              <a:t>  </a:t>
            </a:r>
            <a:r>
              <a:rPr lang="ru-RU" altLang="ru-RU" sz="2800" b="1">
                <a:latin typeface="Times New Roman" pitchFamily="18" charset="0"/>
              </a:rPr>
              <a:t>согласие</a:t>
            </a:r>
          </a:p>
        </p:txBody>
      </p:sp>
      <p:sp>
        <p:nvSpPr>
          <p:cNvPr id="53258" name="Text Box 10"/>
          <p:cNvSpPr txBox="1">
            <a:spLocks noChangeArrowheads="1"/>
          </p:cNvSpPr>
          <p:nvPr/>
        </p:nvSpPr>
        <p:spPr bwMode="auto">
          <a:xfrm>
            <a:off x="3995738" y="3933825"/>
            <a:ext cx="1944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dirty="0">
                <a:latin typeface="Times New Roman" pitchFamily="18" charset="0"/>
              </a:rPr>
              <a:t>дружба</a:t>
            </a:r>
          </a:p>
        </p:txBody>
      </p:sp>
      <p:sp>
        <p:nvSpPr>
          <p:cNvPr id="53259" name="Text Box 11"/>
          <p:cNvSpPr txBox="1">
            <a:spLocks noChangeArrowheads="1"/>
          </p:cNvSpPr>
          <p:nvPr/>
        </p:nvSpPr>
        <p:spPr bwMode="auto">
          <a:xfrm>
            <a:off x="3995738" y="1844675"/>
            <a:ext cx="1512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>
                <a:solidFill>
                  <a:srgbClr val="A50021"/>
                </a:solidFill>
                <a:latin typeface="Times New Roman" pitchFamily="18" charset="0"/>
              </a:rPr>
              <a:t>любовь</a:t>
            </a:r>
          </a:p>
        </p:txBody>
      </p:sp>
      <p:sp>
        <p:nvSpPr>
          <p:cNvPr id="53260" name="Text Box 12"/>
          <p:cNvSpPr txBox="1">
            <a:spLocks noChangeArrowheads="1"/>
          </p:cNvSpPr>
          <p:nvPr/>
        </p:nvSpPr>
        <p:spPr bwMode="auto">
          <a:xfrm>
            <a:off x="4211638" y="3281363"/>
            <a:ext cx="14398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dirty="0">
                <a:solidFill>
                  <a:srgbClr val="006600"/>
                </a:solidFill>
                <a:latin typeface="Times New Roman" pitchFamily="18" charset="0"/>
              </a:rPr>
              <a:t>мир</a:t>
            </a:r>
          </a:p>
        </p:txBody>
      </p:sp>
      <p:sp>
        <p:nvSpPr>
          <p:cNvPr id="53261" name="Text Box 13"/>
          <p:cNvSpPr txBox="1">
            <a:spLocks noChangeArrowheads="1"/>
          </p:cNvSpPr>
          <p:nvPr/>
        </p:nvSpPr>
        <p:spPr bwMode="auto">
          <a:xfrm>
            <a:off x="1763713" y="5229225"/>
            <a:ext cx="6624637" cy="137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400" b="1" i="1">
                <a:solidFill>
                  <a:srgbClr val="000066"/>
                </a:solidFill>
                <a:latin typeface="Times New Roman" pitchFamily="18" charset="0"/>
              </a:rPr>
              <a:t>В здании человеческого счастья дружба возводит стены, а любовь образует купол.</a:t>
            </a:r>
          </a:p>
          <a:p>
            <a:pPr>
              <a:spcBef>
                <a:spcPct val="50000"/>
              </a:spcBef>
            </a:pPr>
            <a:r>
              <a:rPr lang="ru-RU" altLang="ru-RU" sz="2400" b="1" i="1">
                <a:solidFill>
                  <a:srgbClr val="000066"/>
                </a:solidFill>
                <a:latin typeface="Times New Roman" pitchFamily="18" charset="0"/>
              </a:rPr>
              <a:t>                                                            </a:t>
            </a:r>
            <a:r>
              <a:rPr lang="ru-RU" altLang="ru-RU" b="1">
                <a:solidFill>
                  <a:srgbClr val="000066"/>
                </a:solidFill>
                <a:latin typeface="Times New Roman" pitchFamily="18" charset="0"/>
              </a:rPr>
              <a:t>Козьма Прутков</a:t>
            </a:r>
          </a:p>
        </p:txBody>
      </p:sp>
      <p:sp>
        <p:nvSpPr>
          <p:cNvPr id="53262" name="Text Box 14"/>
          <p:cNvSpPr txBox="1">
            <a:spLocks noChangeArrowheads="1"/>
          </p:cNvSpPr>
          <p:nvPr/>
        </p:nvSpPr>
        <p:spPr bwMode="auto">
          <a:xfrm>
            <a:off x="3635896" y="4508500"/>
            <a:ext cx="20886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altLang="ru-RU" sz="2800" b="1" dirty="0" smtClean="0">
                <a:solidFill>
                  <a:srgbClr val="0000CC"/>
                </a:solidFill>
              </a:rPr>
              <a:t>традиции</a:t>
            </a:r>
            <a:endParaRPr lang="ru-RU" altLang="ru-RU" sz="2800" b="1" dirty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3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7" grpId="0"/>
      <p:bldP spid="53258" grpId="0"/>
      <p:bldP spid="53259" grpId="0"/>
      <p:bldP spid="53260" grpId="0"/>
      <p:bldP spid="53261" grpId="0"/>
      <p:bldP spid="532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www.joyreactor.ru/uploads/12796080502178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0"/>
            <a:ext cx="6408737" cy="688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85918" y="5090993"/>
            <a:ext cx="721523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Georgia" pitchFamily="18" charset="0"/>
              </a:rPr>
              <a:t>Всегда будьте вместе, любовь берегите, </a:t>
            </a:r>
            <a:br>
              <a:rPr lang="ru-RU" sz="2000" b="1" dirty="0" smtClean="0">
                <a:latin typeface="Georgia" pitchFamily="18" charset="0"/>
              </a:rPr>
            </a:br>
            <a:r>
              <a:rPr lang="ru-RU" sz="2000" b="1" dirty="0" smtClean="0">
                <a:latin typeface="Georgia" pitchFamily="18" charset="0"/>
              </a:rPr>
              <a:t>Обиды и ссоры подальше гоните,</a:t>
            </a:r>
            <a:br>
              <a:rPr lang="ru-RU" sz="2000" b="1" dirty="0" smtClean="0">
                <a:latin typeface="Georgia" pitchFamily="18" charset="0"/>
              </a:rPr>
            </a:br>
            <a:r>
              <a:rPr lang="ru-RU" sz="2000" b="1" dirty="0" smtClean="0">
                <a:latin typeface="Georgia" pitchFamily="18" charset="0"/>
              </a:rPr>
              <a:t>Хочу, чтоб про вас говорили друзья:</a:t>
            </a:r>
            <a:br>
              <a:rPr lang="ru-RU" sz="2000" b="1" dirty="0" smtClean="0">
                <a:latin typeface="Georgia" pitchFamily="18" charset="0"/>
              </a:rPr>
            </a:br>
            <a:r>
              <a:rPr lang="ru-RU" sz="2000" b="1" dirty="0" smtClean="0">
                <a:latin typeface="Georgia" pitchFamily="18" charset="0"/>
              </a:rPr>
              <a:t>Какая хорошая Ваша семья!</a:t>
            </a:r>
            <a:endParaRPr lang="ru-RU" sz="2000" dirty="0">
              <a:latin typeface="Georgia" pitchFamily="18" charset="0"/>
            </a:endParaRPr>
          </a:p>
        </p:txBody>
      </p:sp>
      <p:pic>
        <p:nvPicPr>
          <p:cNvPr id="6" name="Инь-Ян_-_Гимн_семье_2_(-) (mp3cut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72462" y="550070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60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00166" y="285728"/>
            <a:ext cx="55721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b="1" i="1" dirty="0" smtClean="0">
                <a:solidFill>
                  <a:srgbClr val="CC0066"/>
                </a:solidFill>
                <a:latin typeface="Georgia" pitchFamily="18" charset="0"/>
              </a:rPr>
              <a:t>Мы узнаем:</a:t>
            </a:r>
          </a:p>
        </p:txBody>
      </p:sp>
      <p:pic>
        <p:nvPicPr>
          <p:cNvPr id="8" name="Рисунок 7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292893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144000" y="1268760"/>
            <a:ext cx="55633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Семья. Христианская семья.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144000" y="1916832"/>
            <a:ext cx="81966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С чего начинается семья? Обряд венчание. </a:t>
            </a:r>
            <a:endParaRPr lang="ru-RU" sz="32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144000" y="2564904"/>
            <a:ext cx="42410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Семейные ценности</a:t>
            </a:r>
            <a:r>
              <a:rPr lang="en-US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635 -0.00047 L -0.94826 -0.0004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92 -0.00046 L -0.91111 -0.0004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434 -0.0007 L -0.83437 -0.000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Новый проект.avi">
            <a:hlinkClick r:id="" action="ppaction://media"/>
          </p:cNvPr>
          <p:cNvPicPr>
            <a:picLocks noGrp="1" noRot="1" noChangeAspect="1"/>
          </p:cNvPicPr>
          <p:nvPr>
            <p:ph sz="quarter" idx="13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000108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User\Рабочий стол\Lovely_illustration_of_Happy_family_at_tea_time_wallcoo.co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3550" y="-98425"/>
            <a:ext cx="9607550" cy="695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1"/>
          <p:cNvSpPr txBox="1">
            <a:spLocks noChangeArrowheads="1"/>
          </p:cNvSpPr>
          <p:nvPr/>
        </p:nvSpPr>
        <p:spPr bwMode="auto">
          <a:xfrm>
            <a:off x="0" y="-242888"/>
            <a:ext cx="9572625" cy="2800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endParaRPr lang="ru-RU" altLang="ru-RU" sz="2400" b="1">
              <a:solidFill>
                <a:srgbClr val="002060"/>
              </a:solidFill>
              <a:latin typeface="Comic Sans MS" pitchFamily="66" charset="0"/>
            </a:endParaRPr>
          </a:p>
          <a:p>
            <a:pPr algn="ctr">
              <a:buFont typeface="Arial" pitchFamily="34" charset="0"/>
              <a:buNone/>
            </a:pPr>
            <a:r>
              <a:rPr lang="ru-RU" altLang="ru-RU" sz="3200" b="1">
                <a:solidFill>
                  <a:srgbClr val="C00000"/>
                </a:solidFill>
                <a:latin typeface="Comic Sans MS" pitchFamily="66" charset="0"/>
              </a:rPr>
              <a:t>Семья </a:t>
            </a:r>
            <a:r>
              <a:rPr lang="ru-RU" altLang="ru-RU" sz="3200">
                <a:solidFill>
                  <a:srgbClr val="C00000"/>
                </a:solidFill>
                <a:latin typeface="Comic Sans MS" pitchFamily="66" charset="0"/>
              </a:rPr>
              <a:t>-</a:t>
            </a:r>
            <a:r>
              <a:rPr lang="ru-RU" altLang="ru-RU" sz="3200">
                <a:solidFill>
                  <a:srgbClr val="7030A0"/>
                </a:solidFill>
                <a:latin typeface="Comic Sans MS" pitchFamily="66" charset="0"/>
              </a:rPr>
              <a:t> </a:t>
            </a:r>
            <a:r>
              <a:rPr lang="ru-RU" altLang="ru-RU" sz="3200" b="1">
                <a:solidFill>
                  <a:srgbClr val="7030A0"/>
                </a:solidFill>
                <a:latin typeface="Comic Sans MS" pitchFamily="66" charset="0"/>
              </a:rPr>
              <a:t>группа живущих вместе близких родственников, сплоченных общими интересами. </a:t>
            </a:r>
          </a:p>
          <a:p>
            <a:pPr algn="ctr">
              <a:buFont typeface="Arial" pitchFamily="34" charset="0"/>
              <a:buNone/>
            </a:pPr>
            <a:r>
              <a:rPr lang="ru-RU" altLang="ru-RU" sz="3200" b="1">
                <a:solidFill>
                  <a:srgbClr val="7030A0"/>
                </a:solidFill>
                <a:latin typeface="Comic Sans MS" pitchFamily="66" charset="0"/>
              </a:rPr>
              <a:t>                                   С.И.Ожегов</a:t>
            </a:r>
          </a:p>
          <a:p>
            <a:endParaRPr lang="ru-RU" altLang="ru-RU" sz="2400">
              <a:latin typeface="Calibri" pitchFamily="34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3" descr="C:\Documents and Settings\User\Рабочий стол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44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3324225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 smtClean="0">
                <a:solidFill>
                  <a:srgbClr val="C00000"/>
                </a:solidFill>
                <a:latin typeface="Comic Sans MS" pitchFamily="66" charset="0"/>
              </a:rPr>
              <a:t>Семья </a:t>
            </a:r>
            <a:r>
              <a:rPr lang="ru-RU" altLang="ru-RU" sz="2800" dirty="0" smtClean="0">
                <a:solidFill>
                  <a:srgbClr val="C00000"/>
                </a:solidFill>
                <a:latin typeface="Comic Sans MS" pitchFamily="66" charset="0"/>
              </a:rPr>
              <a:t>-</a:t>
            </a:r>
            <a:r>
              <a:rPr lang="ru-RU" sz="2800" dirty="0" smtClean="0"/>
              <a:t> </a:t>
            </a: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группа людей, состоящая из родителей, детей, внуков и ближних родственников, живущих вместе .</a:t>
            </a:r>
          </a:p>
          <a:p>
            <a:pPr algn="r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Ушаков Д.Н.</a:t>
            </a:r>
            <a:endParaRPr lang="ru-RU" altLang="ru-RU" sz="2800" b="1" dirty="0" smtClean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800" b="1" dirty="0" smtClean="0">
                <a:solidFill>
                  <a:srgbClr val="00B050"/>
                </a:solidFill>
                <a:latin typeface="Comic Sans MS" pitchFamily="66" charset="0"/>
              </a:rPr>
              <a:t>                                           </a:t>
            </a:r>
            <a:endParaRPr lang="ru-RU" altLang="ru-RU" sz="2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28925"/>
            <a:ext cx="4286250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6"/>
          <p:cNvSpPr txBox="1">
            <a:spLocks noChangeArrowheads="1"/>
          </p:cNvSpPr>
          <p:nvPr/>
        </p:nvSpPr>
        <p:spPr bwMode="auto">
          <a:xfrm>
            <a:off x="214313" y="500063"/>
            <a:ext cx="871537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 b="1" dirty="0">
              <a:solidFill>
                <a:srgbClr val="10253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solidFill>
                <a:srgbClr val="10253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0761" y="3284984"/>
            <a:ext cx="4073239" cy="3573016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0" y="0"/>
            <a:ext cx="9144000" cy="550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-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 -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 -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Ь -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–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42852"/>
            <a:ext cx="735811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400" b="1" i="1" dirty="0" smtClean="0">
                <a:solidFill>
                  <a:srgbClr val="CC0066"/>
                </a:solidFill>
                <a:latin typeface="Georgia" pitchFamily="18" charset="0"/>
              </a:rPr>
              <a:t>«Подбери слова»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Картинки по запросу ковчег семь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45783"/>
            <a:ext cx="9144000" cy="720378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7101408"/>
            <a:ext cx="7500990" cy="8572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прибежище, ограждающее детей от беды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33333E-6 L -0.0007 -0.1884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0" y="0"/>
            <a:ext cx="9144000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dirty="0" smtClean="0">
                <a:solidFill>
                  <a:srgbClr val="CC0066"/>
                </a:solidFill>
                <a:latin typeface="Georgia" pitchFamily="18" charset="0"/>
              </a:rPr>
              <a:t>Прием « </a:t>
            </a:r>
            <a:r>
              <a:rPr lang="ru-RU" sz="4000" b="1" i="1" dirty="0" err="1" smtClean="0">
                <a:solidFill>
                  <a:srgbClr val="CC0066"/>
                </a:solidFill>
                <a:latin typeface="Georgia" pitchFamily="18" charset="0"/>
              </a:rPr>
              <a:t>Инсерт</a:t>
            </a:r>
            <a:r>
              <a:rPr lang="ru-RU" sz="4000" b="1" i="1" dirty="0" smtClean="0">
                <a:solidFill>
                  <a:srgbClr val="CC0066"/>
                </a:solidFill>
                <a:latin typeface="Georgia" pitchFamily="18" charset="0"/>
              </a:rPr>
              <a:t>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уже знал,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новое,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думал иначе,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kumimoji="0" lang="ru-RU" sz="5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не понял, есть вопросы.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48033" y="4357694"/>
            <a:ext cx="3095967" cy="2715760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tf00001176</Template>
  <TotalTime>2226</TotalTime>
  <Words>346</Words>
  <Application>Microsoft Office PowerPoint</Application>
  <PresentationFormat>Экран (4:3)</PresentationFormat>
  <Paragraphs>95</Paragraphs>
  <Slides>25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Slipstream</vt:lpstr>
      <vt:lpstr>Урок №27</vt:lpstr>
      <vt:lpstr>Семья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</dc:creator>
  <cp:lastModifiedBy>Ученик</cp:lastModifiedBy>
  <cp:revision>186</cp:revision>
  <dcterms:created xsi:type="dcterms:W3CDTF">2013-02-05T07:20:04Z</dcterms:created>
  <dcterms:modified xsi:type="dcterms:W3CDTF">2018-10-22T15:51:51Z</dcterms:modified>
</cp:coreProperties>
</file>