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8FF3A11-E963-42D2-9258-32F9A40DD0C8}" type="datetimeFigureOut">
              <a:rPr lang="ru-RU" smtClean="0"/>
              <a:t>28.04.2018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8984A7E-81C4-4725-9FFE-46B1644BBDC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736525"/>
            <a:ext cx="4968552" cy="1004843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Проект </a:t>
            </a:r>
            <a:r>
              <a:rPr lang="ru-RU" sz="2400" b="1" dirty="0" smtClean="0">
                <a:solidFill>
                  <a:srgbClr val="7030A0"/>
                </a:solidFill>
              </a:rPr>
              <a:t>выполнила:</a:t>
            </a:r>
            <a:endParaRPr lang="ru-RU" sz="2400" b="1" dirty="0">
              <a:solidFill>
                <a:srgbClr val="7030A0"/>
              </a:solidFill>
            </a:endParaRPr>
          </a:p>
          <a:p>
            <a:r>
              <a:rPr lang="ru-RU" sz="2400" b="1" dirty="0" err="1" smtClean="0">
                <a:solidFill>
                  <a:srgbClr val="7030A0"/>
                </a:solidFill>
              </a:rPr>
              <a:t>Бурко</a:t>
            </a:r>
            <a:r>
              <a:rPr lang="ru-RU" sz="2400" b="1" dirty="0" smtClean="0">
                <a:solidFill>
                  <a:srgbClr val="7030A0"/>
                </a:solidFill>
              </a:rPr>
              <a:t> Надежда Сергеевна</a:t>
            </a:r>
            <a:endParaRPr lang="ru-RU" sz="2400" b="1" dirty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воспитатель </a:t>
            </a:r>
            <a:r>
              <a:rPr lang="ru-RU" sz="2400" b="1">
                <a:solidFill>
                  <a:srgbClr val="7030A0"/>
                </a:solidFill>
              </a:rPr>
              <a:t>МБДОУ </a:t>
            </a:r>
            <a:r>
              <a:rPr lang="ru-RU" sz="2400" b="1" smtClean="0">
                <a:solidFill>
                  <a:srgbClr val="7030A0"/>
                </a:solidFill>
              </a:rPr>
              <a:t>№ 16 </a:t>
            </a:r>
            <a:r>
              <a:rPr lang="ru-RU" sz="2400" b="1" dirty="0">
                <a:solidFill>
                  <a:srgbClr val="7030A0"/>
                </a:solidFill>
              </a:rPr>
              <a:t>«Золотой ключик»</a:t>
            </a:r>
          </a:p>
          <a:p>
            <a:endParaRPr lang="ru-RU" dirty="0"/>
          </a:p>
        </p:txBody>
      </p:sp>
      <p:pic>
        <p:nvPicPr>
          <p:cNvPr id="1027" name="Picture 3" descr="G:\картинки домашние животные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5779"/>
            <a:ext cx="8712968" cy="568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44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640960" cy="6192688"/>
          </a:xfrm>
        </p:spPr>
        <p:txBody>
          <a:bodyPr>
            <a:normAutofit lnSpcReduction="10000"/>
          </a:bodyPr>
          <a:lstStyle/>
          <a:p>
            <a:r>
              <a:rPr lang="ru-RU" sz="3200" b="1" i="1" u="sng" dirty="0">
                <a:solidFill>
                  <a:srgbClr val="002060"/>
                </a:solidFill>
              </a:rPr>
              <a:t>Основной  этап: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Беседа с детьми о домашних животных;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Чтение рассказов, сказок о домашних животных;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Заучивание </a:t>
            </a:r>
            <a:r>
              <a:rPr lang="ru-RU" sz="2400" dirty="0" err="1">
                <a:solidFill>
                  <a:srgbClr val="7030A0"/>
                </a:solidFill>
              </a:rPr>
              <a:t>потешек</a:t>
            </a:r>
            <a:r>
              <a:rPr lang="ru-RU" sz="2400" dirty="0">
                <a:solidFill>
                  <a:srgbClr val="7030A0"/>
                </a:solidFill>
              </a:rPr>
              <a:t>, стихотворений;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Рассматривание картин, альбомов на тему «Домашние животные и их детёныши».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Игры- дидактические, словесные, настольные, сюжетно- ролевые, подвижные.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Практическая деятельность по решению проблемы, планирование совместной деятельности, вызвать положительное отношение к выполнению практических навыков в рисовании, лепке.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Ситуационные разговоры с детьми о домашних животных.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Создание развивающей предметно- пространственной среды.</a:t>
            </a:r>
          </a:p>
          <a:p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120680"/>
          </a:xfrm>
        </p:spPr>
        <p:txBody>
          <a:bodyPr>
            <a:normAutofit lnSpcReduction="10000"/>
          </a:bodyPr>
          <a:lstStyle/>
          <a:p>
            <a:endParaRPr lang="ru-RU" sz="3600" b="1" i="1" u="sng" dirty="0" smtClean="0">
              <a:solidFill>
                <a:srgbClr val="002060"/>
              </a:solidFill>
            </a:endParaRPr>
          </a:p>
          <a:p>
            <a:r>
              <a:rPr lang="ru-RU" sz="3600" b="1" i="1" u="sng" dirty="0" smtClean="0">
                <a:solidFill>
                  <a:srgbClr val="002060"/>
                </a:solidFill>
              </a:rPr>
              <a:t>Заключительный  </a:t>
            </a:r>
            <a:r>
              <a:rPr lang="ru-RU" sz="3600" b="1" i="1" u="sng" dirty="0">
                <a:solidFill>
                  <a:srgbClr val="002060"/>
                </a:solidFill>
              </a:rPr>
              <a:t>этап:</a:t>
            </a:r>
          </a:p>
          <a:p>
            <a:endParaRPr lang="ru-RU" sz="3600" dirty="0" smtClean="0">
              <a:solidFill>
                <a:srgbClr val="7030A0"/>
              </a:solidFill>
            </a:endParaRPr>
          </a:p>
          <a:p>
            <a:pPr algn="l"/>
            <a:r>
              <a:rPr lang="ru-RU" sz="3600" dirty="0" smtClean="0">
                <a:solidFill>
                  <a:srgbClr val="7030A0"/>
                </a:solidFill>
              </a:rPr>
              <a:t>•</a:t>
            </a:r>
            <a:r>
              <a:rPr lang="ru-RU" sz="3600" dirty="0">
                <a:solidFill>
                  <a:srgbClr val="7030A0"/>
                </a:solidFill>
              </a:rPr>
              <a:t>	Презентация «Домашние животные и их </a:t>
            </a:r>
            <a:r>
              <a:rPr lang="ru-RU" sz="3600" dirty="0" err="1">
                <a:solidFill>
                  <a:srgbClr val="7030A0"/>
                </a:solidFill>
              </a:rPr>
              <a:t>детёными</a:t>
            </a:r>
            <a:r>
              <a:rPr lang="ru-RU" sz="3600" dirty="0" smtClean="0">
                <a:solidFill>
                  <a:srgbClr val="7030A0"/>
                </a:solidFill>
              </a:rPr>
              <a:t>»;</a:t>
            </a:r>
          </a:p>
          <a:p>
            <a:pPr algn="l"/>
            <a:r>
              <a:rPr lang="ru-RU" sz="3600" dirty="0" smtClean="0">
                <a:solidFill>
                  <a:srgbClr val="7030A0"/>
                </a:solidFill>
              </a:rPr>
              <a:t>•</a:t>
            </a:r>
            <a:r>
              <a:rPr lang="ru-RU" sz="3600" dirty="0">
                <a:solidFill>
                  <a:srgbClr val="7030A0"/>
                </a:solidFill>
              </a:rPr>
              <a:t>	Итоговая организованная образовательная деятельность «Мамины детки»;</a:t>
            </a:r>
          </a:p>
          <a:p>
            <a:pPr algn="l"/>
            <a:r>
              <a:rPr lang="ru-RU" sz="3600" dirty="0">
                <a:solidFill>
                  <a:srgbClr val="7030A0"/>
                </a:solidFill>
              </a:rPr>
              <a:t>•	Повышение уровня знания о домашних животных.</a:t>
            </a:r>
          </a:p>
          <a:p>
            <a:pPr algn="l"/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55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44016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План реализации проекта: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8640960" cy="4824536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002060"/>
                </a:solidFill>
              </a:rPr>
              <a:t>Познавательное развитие: </a:t>
            </a:r>
            <a:r>
              <a:rPr lang="ru-RU" dirty="0">
                <a:solidFill>
                  <a:srgbClr val="7030A0"/>
                </a:solidFill>
              </a:rPr>
              <a:t>Формирование целостной картины мира «Кто живёт в будке?»</a:t>
            </a:r>
          </a:p>
          <a:p>
            <a:pPr algn="l"/>
            <a:r>
              <a:rPr lang="ru-RU" b="1" dirty="0" smtClean="0">
                <a:solidFill>
                  <a:srgbClr val="002060"/>
                </a:solidFill>
              </a:rPr>
              <a:t>Дидактические игры: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«Чей хвост?», «Назови детёнышей», «Назови ласково», «Самый внимательный». Цель – закрепить знания о домашних животных и их детёнышей.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  <a:p>
            <a:pPr algn="l"/>
            <a:r>
              <a:rPr lang="ru-RU" b="1" dirty="0">
                <a:solidFill>
                  <a:srgbClr val="002060"/>
                </a:solidFill>
              </a:rPr>
              <a:t>Художественно- эстетическое развитие: </a:t>
            </a:r>
            <a:r>
              <a:rPr lang="ru-RU" dirty="0">
                <a:solidFill>
                  <a:srgbClr val="7030A0"/>
                </a:solidFill>
              </a:rPr>
              <a:t>рисование «Кошечка», лепка «Киска». Цель- закрепить знания о домашних животных, желание создавать образ любимого животного, закрепить приём лепки и рисования</a:t>
            </a:r>
            <a:r>
              <a:rPr lang="ru-RU" dirty="0" smtClean="0">
                <a:solidFill>
                  <a:srgbClr val="7030A0"/>
                </a:solidFill>
              </a:rPr>
              <a:t>. </a:t>
            </a:r>
            <a:endParaRPr lang="ru-RU" dirty="0">
              <a:solidFill>
                <a:srgbClr val="7030A0"/>
              </a:solidFill>
            </a:endParaRPr>
          </a:p>
          <a:p>
            <a:pPr algn="l"/>
            <a:r>
              <a:rPr lang="ru-RU" b="1" dirty="0">
                <a:solidFill>
                  <a:srgbClr val="002060"/>
                </a:solidFill>
              </a:rPr>
              <a:t>Речевое развитие: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Развитие речи- рассматривание и обсуждение картины «Домашние животные». Игра «Послушай и назови»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  <a:p>
            <a:pPr algn="l"/>
            <a:r>
              <a:rPr lang="ru-RU" b="1" dirty="0">
                <a:solidFill>
                  <a:srgbClr val="002060"/>
                </a:solidFill>
              </a:rPr>
              <a:t>Физическое развитие: </a:t>
            </a:r>
            <a:r>
              <a:rPr lang="ru-RU" dirty="0">
                <a:solidFill>
                  <a:srgbClr val="7030A0"/>
                </a:solidFill>
              </a:rPr>
              <a:t>п/и «Воробушки и кот», «Лохматый пёс», «Кот и мыши», «Лошадки». Цель- активизировать двигательную активность детей. </a:t>
            </a:r>
          </a:p>
        </p:txBody>
      </p:sp>
    </p:spTree>
    <p:extLst>
      <p:ext uri="{BB962C8B-B14F-4D97-AF65-F5344CB8AC3E}">
        <p14:creationId xmlns:p14="http://schemas.microsoft.com/office/powerpoint/2010/main" val="333488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296144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План реализации проекта: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72816"/>
            <a:ext cx="8640960" cy="468052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</a:rPr>
              <a:t>Социально- коммуникативное развитие: </a:t>
            </a:r>
            <a:r>
              <a:rPr lang="ru-RU" sz="2400" dirty="0">
                <a:solidFill>
                  <a:srgbClr val="7030A0"/>
                </a:solidFill>
              </a:rPr>
              <a:t>д/и «Кто в домике живёт?», «Чьи детки?», «Отгадай, кто это?», «Кто чем питается?», «Чей голос?». Цель- закрепление знаний о домашних животных. </a:t>
            </a:r>
            <a:r>
              <a:rPr lang="ru-RU" sz="2400" dirty="0" smtClean="0">
                <a:solidFill>
                  <a:srgbClr val="7030A0"/>
                </a:solidFill>
              </a:rPr>
              <a:t> </a:t>
            </a:r>
            <a:endParaRPr lang="ru-RU" sz="2400" dirty="0">
              <a:solidFill>
                <a:srgbClr val="7030A0"/>
              </a:solidFill>
            </a:endParaRPr>
          </a:p>
          <a:p>
            <a:pPr algn="l"/>
            <a:r>
              <a:rPr lang="ru-RU" sz="2400" b="1" dirty="0">
                <a:solidFill>
                  <a:srgbClr val="002060"/>
                </a:solidFill>
              </a:rPr>
              <a:t>Чтение </a:t>
            </a:r>
            <a:r>
              <a:rPr lang="ru-RU" sz="2400" b="1" dirty="0" err="1">
                <a:solidFill>
                  <a:srgbClr val="002060"/>
                </a:solidFill>
              </a:rPr>
              <a:t>потешек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7030A0"/>
                </a:solidFill>
              </a:rPr>
              <a:t>о домашних животных. </a:t>
            </a:r>
            <a:r>
              <a:rPr lang="ru-RU" sz="2400" dirty="0" smtClean="0">
                <a:solidFill>
                  <a:srgbClr val="7030A0"/>
                </a:solidFill>
              </a:rPr>
              <a:t> </a:t>
            </a:r>
            <a:endParaRPr lang="ru-RU" sz="2400" dirty="0">
              <a:solidFill>
                <a:srgbClr val="7030A0"/>
              </a:solidFill>
            </a:endParaRPr>
          </a:p>
          <a:p>
            <a:pPr algn="l"/>
            <a:r>
              <a:rPr lang="ru-RU" sz="2400" b="1" dirty="0">
                <a:solidFill>
                  <a:srgbClr val="002060"/>
                </a:solidFill>
              </a:rPr>
              <a:t>Беседы</a:t>
            </a:r>
            <a:r>
              <a:rPr lang="ru-RU" sz="2400" dirty="0">
                <a:solidFill>
                  <a:srgbClr val="7030A0"/>
                </a:solidFill>
              </a:rPr>
              <a:t> «Домашние животные. Корова.», «Домашние животные и их детёныши», «Как надо обращаться с домашними животными», «О домашних животных</a:t>
            </a:r>
            <a:r>
              <a:rPr lang="ru-RU" sz="2400" dirty="0" smtClean="0">
                <a:solidFill>
                  <a:srgbClr val="7030A0"/>
                </a:solidFill>
              </a:rPr>
              <a:t>». </a:t>
            </a:r>
            <a:endParaRPr lang="ru-RU" sz="2400" dirty="0">
              <a:solidFill>
                <a:srgbClr val="7030A0"/>
              </a:solidFill>
            </a:endParaRPr>
          </a:p>
          <a:p>
            <a:pPr algn="l"/>
            <a:r>
              <a:rPr lang="ru-RU" sz="2400" b="1" dirty="0">
                <a:solidFill>
                  <a:srgbClr val="002060"/>
                </a:solidFill>
              </a:rPr>
              <a:t>Безопасность:  </a:t>
            </a:r>
            <a:r>
              <a:rPr lang="ru-RU" sz="2400" dirty="0">
                <a:solidFill>
                  <a:srgbClr val="7030A0"/>
                </a:solidFill>
              </a:rPr>
              <a:t>«Домашние животные в жизни ребёнка».</a:t>
            </a:r>
          </a:p>
        </p:txBody>
      </p:sp>
    </p:spTree>
    <p:extLst>
      <p:ext uri="{BB962C8B-B14F-4D97-AF65-F5344CB8AC3E}">
        <p14:creationId xmlns:p14="http://schemas.microsoft.com/office/powerpoint/2010/main" val="407912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400600"/>
          </a:xfrm>
        </p:spPr>
        <p:txBody>
          <a:bodyPr>
            <a:normAutofit/>
          </a:bodyPr>
          <a:lstStyle/>
          <a:p>
            <a:endParaRPr lang="ru-RU" sz="32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Памятка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>
                <a:solidFill>
                  <a:srgbClr val="7030A0"/>
                </a:solidFill>
              </a:rPr>
              <a:t>«Правила безопасного  поведения с  </a:t>
            </a:r>
            <a:r>
              <a:rPr lang="ru-RU" sz="3200" dirty="0" smtClean="0">
                <a:solidFill>
                  <a:srgbClr val="7030A0"/>
                </a:solidFill>
              </a:rPr>
              <a:t> животными</a:t>
            </a:r>
            <a:r>
              <a:rPr lang="ru-RU" sz="3200" dirty="0">
                <a:solidFill>
                  <a:srgbClr val="7030A0"/>
                </a:solidFill>
              </a:rPr>
              <a:t>».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Анкета</a:t>
            </a:r>
            <a:r>
              <a:rPr lang="ru-RU" sz="3200" b="1" i="1" dirty="0" smtClean="0">
                <a:solidFill>
                  <a:srgbClr val="7030A0"/>
                </a:solidFill>
              </a:rPr>
              <a:t> </a:t>
            </a:r>
            <a:r>
              <a:rPr lang="ru-RU" sz="3200" dirty="0">
                <a:solidFill>
                  <a:srgbClr val="7030A0"/>
                </a:solidFill>
              </a:rPr>
              <a:t>« Моё отношение к домашним животным».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</a:rPr>
              <a:t>Цель</a:t>
            </a:r>
            <a:r>
              <a:rPr lang="ru-RU" sz="3200" b="1" i="1" dirty="0">
                <a:solidFill>
                  <a:srgbClr val="002060"/>
                </a:solidFill>
              </a:rPr>
              <a:t>: </a:t>
            </a:r>
            <a:r>
              <a:rPr lang="ru-RU" sz="3200" dirty="0">
                <a:solidFill>
                  <a:srgbClr val="7030A0"/>
                </a:solidFill>
              </a:rPr>
              <a:t>повышение знаний родителей о жизни </a:t>
            </a:r>
            <a:r>
              <a:rPr lang="ru-RU" sz="3200" dirty="0" smtClean="0">
                <a:solidFill>
                  <a:srgbClr val="7030A0"/>
                </a:solidFill>
              </a:rPr>
              <a:t>домашних </a:t>
            </a:r>
            <a:r>
              <a:rPr lang="ru-RU" sz="3200" dirty="0">
                <a:solidFill>
                  <a:srgbClr val="7030A0"/>
                </a:solidFill>
              </a:rPr>
              <a:t>животных, получение информации </a:t>
            </a:r>
            <a:r>
              <a:rPr lang="ru-RU" sz="3200" dirty="0" smtClean="0">
                <a:solidFill>
                  <a:srgbClr val="7030A0"/>
                </a:solidFill>
              </a:rPr>
              <a:t>по </a:t>
            </a:r>
            <a:r>
              <a:rPr lang="ru-RU" sz="3200" dirty="0">
                <a:solidFill>
                  <a:srgbClr val="7030A0"/>
                </a:solidFill>
              </a:rPr>
              <a:t>данной теме в виде наглядной информации.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64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Работа с родителями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6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1224136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Достигнутые результаты.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8640960" cy="4968552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002060"/>
                </a:solidFill>
              </a:rPr>
              <a:t>Дети: </a:t>
            </a:r>
            <a:r>
              <a:rPr lang="ru-RU" sz="2800" dirty="0">
                <a:solidFill>
                  <a:srgbClr val="7030A0"/>
                </a:solidFill>
              </a:rPr>
              <a:t>с помощью взрослых у детей появился интерес к домашним животным; появились навыки и умения, знания об уходе за домашними животными; развили творческое мышление из различных источников; с поставленными целями и задачами справились.</a:t>
            </a:r>
          </a:p>
          <a:p>
            <a:pPr algn="l"/>
            <a:r>
              <a:rPr lang="ru-RU" sz="2800" b="1" dirty="0">
                <a:solidFill>
                  <a:srgbClr val="002060"/>
                </a:solidFill>
              </a:rPr>
              <a:t>Родители: </a:t>
            </a:r>
            <a:r>
              <a:rPr lang="ru-RU" sz="2800" dirty="0">
                <a:solidFill>
                  <a:srgbClr val="7030A0"/>
                </a:solidFill>
              </a:rPr>
              <a:t>вместе с детьми укрепили знания о домашних животных; активно интересовались жизнью детей в детском саду по ознакомлению с домашними животными; ознакомились с памятками, консультациями; провели анкетирование; взаимодействовали между детским садом и семьёй.</a:t>
            </a:r>
          </a:p>
        </p:txBody>
      </p:sp>
    </p:spTree>
    <p:extLst>
      <p:ext uri="{BB962C8B-B14F-4D97-AF65-F5344CB8AC3E}">
        <p14:creationId xmlns:p14="http://schemas.microsoft.com/office/powerpoint/2010/main" val="149492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08012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Продукты реализации проекта: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84784"/>
            <a:ext cx="8640960" cy="4680520"/>
          </a:xfrm>
        </p:spPr>
        <p:txBody>
          <a:bodyPr>
            <a:noAutofit/>
          </a:bodyPr>
          <a:lstStyle/>
          <a:p>
            <a:pPr algn="l"/>
            <a:r>
              <a:rPr lang="ru-RU" sz="3600" dirty="0">
                <a:solidFill>
                  <a:srgbClr val="7030A0"/>
                </a:solidFill>
              </a:rPr>
              <a:t>•	Наглядная информация для родителей;</a:t>
            </a:r>
          </a:p>
          <a:p>
            <a:pPr algn="l"/>
            <a:r>
              <a:rPr lang="ru-RU" sz="3600" dirty="0">
                <a:solidFill>
                  <a:srgbClr val="7030A0"/>
                </a:solidFill>
              </a:rPr>
              <a:t>•	Картотека дидактических игр, подвижных игр по знакомству с домашними животными;</a:t>
            </a:r>
          </a:p>
          <a:p>
            <a:pPr algn="l"/>
            <a:r>
              <a:rPr lang="ru-RU" sz="3600" dirty="0">
                <a:solidFill>
                  <a:srgbClr val="7030A0"/>
                </a:solidFill>
              </a:rPr>
              <a:t>•	Презентация «Домашние животные и их детёныши».</a:t>
            </a:r>
          </a:p>
          <a:p>
            <a:pPr algn="l"/>
            <a:r>
              <a:rPr lang="ru-RU" sz="3600" dirty="0">
                <a:solidFill>
                  <a:srgbClr val="7030A0"/>
                </a:solidFill>
              </a:rPr>
              <a:t>•	Альбом «Домашние животные».</a:t>
            </a:r>
          </a:p>
        </p:txBody>
      </p:sp>
    </p:spTree>
    <p:extLst>
      <p:ext uri="{BB962C8B-B14F-4D97-AF65-F5344CB8AC3E}">
        <p14:creationId xmlns:p14="http://schemas.microsoft.com/office/powerpoint/2010/main" val="420662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15212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Заключение.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640960" cy="4248472"/>
          </a:xfrm>
        </p:spPr>
        <p:txBody>
          <a:bodyPr>
            <a:normAutofit/>
          </a:bodyPr>
          <a:lstStyle/>
          <a:p>
            <a:pPr algn="l"/>
            <a:r>
              <a:rPr lang="ru-RU" sz="4000" dirty="0">
                <a:solidFill>
                  <a:srgbClr val="7030A0"/>
                </a:solidFill>
              </a:rPr>
              <a:t>Можно сделать вывод, что благодаря проделанной работе, произошло закрепление и улучшение знаний, обогатился словарь детей по данной теме проекта «Домашние животные».</a:t>
            </a:r>
          </a:p>
        </p:txBody>
      </p:sp>
    </p:spTree>
    <p:extLst>
      <p:ext uri="{BB962C8B-B14F-4D97-AF65-F5344CB8AC3E}">
        <p14:creationId xmlns:p14="http://schemas.microsoft.com/office/powerpoint/2010/main" val="14916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93610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Пояснительная записка.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8568952" cy="4608512"/>
          </a:xfrm>
        </p:spPr>
        <p:txBody>
          <a:bodyPr>
            <a:noAutofit/>
          </a:bodyPr>
          <a:lstStyle/>
          <a:p>
            <a:pPr algn="l"/>
            <a:r>
              <a:rPr lang="ru-RU" sz="3200" dirty="0">
                <a:solidFill>
                  <a:srgbClr val="7030A0"/>
                </a:solidFill>
              </a:rPr>
              <a:t>Знакомство детей с домашними животными </a:t>
            </a:r>
            <a:r>
              <a:rPr lang="ru-RU" sz="3200" dirty="0" smtClean="0">
                <a:solidFill>
                  <a:srgbClr val="7030A0"/>
                </a:solidFill>
              </a:rPr>
              <a:t>и их </a:t>
            </a:r>
            <a:r>
              <a:rPr lang="ru-RU" sz="3200" dirty="0">
                <a:solidFill>
                  <a:srgbClr val="7030A0"/>
                </a:solidFill>
              </a:rPr>
              <a:t>детёнышами - играет огромную роль в жизни человека. И мы, взрослые, должны научить ребёнка правильному общению с животными.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40481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79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818"/>
            <a:ext cx="7772400" cy="129614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Актуальность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640960" cy="518457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rgbClr val="7030A0"/>
                </a:solidFill>
              </a:rPr>
              <a:t>- Воспитание </a:t>
            </a:r>
            <a:r>
              <a:rPr lang="ru-RU" sz="3600" dirty="0">
                <a:solidFill>
                  <a:srgbClr val="7030A0"/>
                </a:solidFill>
              </a:rPr>
              <a:t>бережного и </a:t>
            </a:r>
            <a:r>
              <a:rPr lang="ru-RU" sz="3600" dirty="0" smtClean="0">
                <a:solidFill>
                  <a:srgbClr val="7030A0"/>
                </a:solidFill>
              </a:rPr>
              <a:t>	заботливого </a:t>
            </a:r>
            <a:r>
              <a:rPr lang="ru-RU" sz="3600" dirty="0">
                <a:solidFill>
                  <a:srgbClr val="7030A0"/>
                </a:solidFill>
              </a:rPr>
              <a:t>отношения к животным- </a:t>
            </a:r>
            <a:r>
              <a:rPr lang="ru-RU" sz="3600" dirty="0" smtClean="0">
                <a:solidFill>
                  <a:srgbClr val="7030A0"/>
                </a:solidFill>
              </a:rPr>
              <a:t>это </a:t>
            </a:r>
            <a:r>
              <a:rPr lang="ru-RU" sz="3600" dirty="0">
                <a:solidFill>
                  <a:srgbClr val="7030A0"/>
                </a:solidFill>
              </a:rPr>
              <a:t>большое значение в жизни </a:t>
            </a:r>
            <a:r>
              <a:rPr lang="ru-RU" sz="3600" dirty="0" smtClean="0">
                <a:solidFill>
                  <a:srgbClr val="7030A0"/>
                </a:solidFill>
              </a:rPr>
              <a:t>	ребёнка</a:t>
            </a:r>
            <a:r>
              <a:rPr lang="ru-RU" sz="3600" dirty="0">
                <a:solidFill>
                  <a:srgbClr val="7030A0"/>
                </a:solidFill>
              </a:rPr>
              <a:t>!</a:t>
            </a:r>
          </a:p>
          <a:p>
            <a:pPr algn="l"/>
            <a:r>
              <a:rPr lang="ru-RU" sz="3600" dirty="0" smtClean="0">
                <a:solidFill>
                  <a:srgbClr val="7030A0"/>
                </a:solidFill>
              </a:rPr>
              <a:t>- Животные </a:t>
            </a:r>
            <a:r>
              <a:rPr lang="ru-RU" sz="3600" dirty="0">
                <a:solidFill>
                  <a:srgbClr val="7030A0"/>
                </a:solidFill>
              </a:rPr>
              <a:t>в  доме- важный фактор </a:t>
            </a:r>
            <a:r>
              <a:rPr lang="ru-RU" sz="3600" dirty="0" smtClean="0">
                <a:solidFill>
                  <a:srgbClr val="7030A0"/>
                </a:solidFill>
              </a:rPr>
              <a:t>воспитания</a:t>
            </a:r>
            <a:r>
              <a:rPr lang="ru-RU" sz="3600" dirty="0">
                <a:solidFill>
                  <a:srgbClr val="7030A0"/>
                </a:solidFill>
              </a:rPr>
              <a:t>, и мы хотим, чтобы наши </a:t>
            </a:r>
            <a:r>
              <a:rPr lang="ru-RU" sz="3600" dirty="0" smtClean="0">
                <a:solidFill>
                  <a:srgbClr val="7030A0"/>
                </a:solidFill>
              </a:rPr>
              <a:t>дети </a:t>
            </a:r>
            <a:r>
              <a:rPr lang="ru-RU" sz="3600" dirty="0">
                <a:solidFill>
                  <a:srgbClr val="7030A0"/>
                </a:solidFill>
              </a:rPr>
              <a:t>росли добрыми, </a:t>
            </a:r>
            <a:r>
              <a:rPr lang="ru-RU" sz="3600" dirty="0" smtClean="0">
                <a:solidFill>
                  <a:srgbClr val="7030A0"/>
                </a:solidFill>
              </a:rPr>
              <a:t>отзывчивыми, сердечными</a:t>
            </a:r>
            <a:r>
              <a:rPr lang="ru-RU" sz="3600" dirty="0">
                <a:solidFill>
                  <a:srgbClr val="7030A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086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1296144"/>
          </a:xfrm>
        </p:spPr>
        <p:txBody>
          <a:bodyPr>
            <a:normAutofit/>
          </a:bodyPr>
          <a:lstStyle/>
          <a:p>
            <a:r>
              <a:rPr lang="ru-RU" dirty="0"/>
              <a:t>	</a:t>
            </a:r>
            <a:r>
              <a:rPr lang="ru-RU" b="1" dirty="0">
                <a:solidFill>
                  <a:srgbClr val="002060"/>
                </a:solidFill>
              </a:rPr>
              <a:t>Новизна </a:t>
            </a:r>
            <a:r>
              <a:rPr lang="ru-RU" b="1" dirty="0" smtClean="0">
                <a:solidFill>
                  <a:srgbClr val="002060"/>
                </a:solidFill>
              </a:rPr>
              <a:t>проекта: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633048" cy="504056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7030A0"/>
                </a:solidFill>
              </a:rPr>
              <a:t>- Заключается </a:t>
            </a:r>
            <a:r>
              <a:rPr lang="ru-RU" sz="2800" dirty="0">
                <a:solidFill>
                  <a:srgbClr val="7030A0"/>
                </a:solidFill>
              </a:rPr>
              <a:t>в интеграции образовательных областей при организации образовательного процесса</a:t>
            </a:r>
            <a:r>
              <a:rPr lang="ru-RU" sz="2800" dirty="0" smtClean="0">
                <a:solidFill>
                  <a:srgbClr val="7030A0"/>
                </a:solidFill>
              </a:rPr>
              <a:t>;</a:t>
            </a:r>
          </a:p>
          <a:p>
            <a:pPr algn="l"/>
            <a:r>
              <a:rPr lang="ru-RU" sz="2800" dirty="0" smtClean="0">
                <a:solidFill>
                  <a:srgbClr val="7030A0"/>
                </a:solidFill>
              </a:rPr>
              <a:t>- В  </a:t>
            </a:r>
            <a:r>
              <a:rPr lang="ru-RU" sz="2800" dirty="0">
                <a:solidFill>
                  <a:srgbClr val="7030A0"/>
                </a:solidFill>
              </a:rPr>
              <a:t>применении принципов личностно- ориентированного подхода при организации воспитательной работы; </a:t>
            </a:r>
            <a:endParaRPr lang="ru-RU" sz="2800" dirty="0" smtClean="0">
              <a:solidFill>
                <a:srgbClr val="7030A0"/>
              </a:solidFill>
            </a:endParaRPr>
          </a:p>
          <a:p>
            <a:pPr algn="l"/>
            <a:r>
              <a:rPr lang="ru-RU" sz="2800" dirty="0" smtClean="0">
                <a:solidFill>
                  <a:srgbClr val="7030A0"/>
                </a:solidFill>
              </a:rPr>
              <a:t>- В </a:t>
            </a:r>
            <a:r>
              <a:rPr lang="ru-RU" sz="2800" dirty="0">
                <a:solidFill>
                  <a:srgbClr val="7030A0"/>
                </a:solidFill>
              </a:rPr>
              <a:t>создании условий, способствующих сплочению всех участников образовательных процессов: детей, воспитателей, родителей в ходе совместной работы по реализации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12296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120680"/>
          </a:xfrm>
        </p:spPr>
        <p:txBody>
          <a:bodyPr>
            <a:normAutofit fontScale="92500" lnSpcReduction="20000"/>
          </a:bodyPr>
          <a:lstStyle/>
          <a:p>
            <a:endParaRPr lang="ru-RU" sz="3800" b="1" dirty="0">
              <a:solidFill>
                <a:srgbClr val="7030A0"/>
              </a:solidFill>
            </a:endParaRPr>
          </a:p>
          <a:p>
            <a:pPr algn="l"/>
            <a:r>
              <a:rPr lang="ru-RU" sz="3800" b="1" dirty="0" smtClean="0">
                <a:solidFill>
                  <a:srgbClr val="002060"/>
                </a:solidFill>
              </a:rPr>
              <a:t>Объект </a:t>
            </a:r>
            <a:r>
              <a:rPr lang="ru-RU" sz="3800" b="1" dirty="0">
                <a:solidFill>
                  <a:srgbClr val="002060"/>
                </a:solidFill>
              </a:rPr>
              <a:t>проектирования:</a:t>
            </a:r>
            <a:r>
              <a:rPr lang="ru-RU" sz="3800" b="1" dirty="0">
                <a:solidFill>
                  <a:srgbClr val="7030A0"/>
                </a:solidFill>
              </a:rPr>
              <a:t> </a:t>
            </a:r>
            <a:r>
              <a:rPr lang="ru-RU" sz="3800" dirty="0">
                <a:solidFill>
                  <a:srgbClr val="7030A0"/>
                </a:solidFill>
              </a:rPr>
              <a:t>Знакомство с домашними животными и их детёнышами.</a:t>
            </a:r>
          </a:p>
          <a:p>
            <a:pPr algn="l"/>
            <a:r>
              <a:rPr lang="ru-RU" sz="3800" b="1" dirty="0">
                <a:solidFill>
                  <a:srgbClr val="002060"/>
                </a:solidFill>
              </a:rPr>
              <a:t>Предмет проектирования: </a:t>
            </a:r>
            <a:r>
              <a:rPr lang="ru-RU" sz="3800" dirty="0">
                <a:solidFill>
                  <a:srgbClr val="7030A0"/>
                </a:solidFill>
              </a:rPr>
              <a:t>Формирование любви к домашним животным, дружелюбие.</a:t>
            </a:r>
          </a:p>
          <a:p>
            <a:pPr algn="l"/>
            <a:r>
              <a:rPr lang="ru-RU" sz="3800" b="1" dirty="0">
                <a:solidFill>
                  <a:srgbClr val="002060"/>
                </a:solidFill>
              </a:rPr>
              <a:t>Проблема: </a:t>
            </a:r>
            <a:r>
              <a:rPr lang="ru-RU" sz="3800" dirty="0">
                <a:solidFill>
                  <a:srgbClr val="7030A0"/>
                </a:solidFill>
              </a:rPr>
              <a:t>У детей младшего возраста недостаточно развиты знания о домашних животных и их проживании.</a:t>
            </a:r>
          </a:p>
          <a:p>
            <a:pPr algn="l"/>
            <a:r>
              <a:rPr lang="ru-RU" sz="3800" b="1" dirty="0">
                <a:solidFill>
                  <a:srgbClr val="002060"/>
                </a:solidFill>
              </a:rPr>
              <a:t>Гипотеза:</a:t>
            </a:r>
            <a:r>
              <a:rPr lang="ru-RU" sz="3800" b="1" dirty="0">
                <a:solidFill>
                  <a:srgbClr val="7030A0"/>
                </a:solidFill>
              </a:rPr>
              <a:t> </a:t>
            </a:r>
            <a:r>
              <a:rPr lang="ru-RU" sz="3800" dirty="0">
                <a:solidFill>
                  <a:srgbClr val="7030A0"/>
                </a:solidFill>
              </a:rPr>
              <a:t>Развивать знания, навыки ухода за домашними животными, обогащать интерес к домашним животным.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75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8680"/>
            <a:ext cx="8640960" cy="6120680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</a:rPr>
              <a:t>Цель проекта: </a:t>
            </a:r>
            <a:r>
              <a:rPr lang="ru-RU" dirty="0">
                <a:solidFill>
                  <a:srgbClr val="002060"/>
                </a:solidFill>
              </a:rPr>
              <a:t>Дать детям представление о домашних животных и их детёнышах, их внешнем виде, повадках, роль домашних животных в жизни человека. Познакомить детей с названиями домашних животных и их детёнышей, с местом их проживания. Воспитывать любовь, заботу к домашним питомцам.</a:t>
            </a:r>
          </a:p>
          <a:p>
            <a:pPr algn="l"/>
            <a:r>
              <a:rPr lang="ru-RU" b="1" dirty="0">
                <a:solidFill>
                  <a:srgbClr val="002060"/>
                </a:solidFill>
              </a:rPr>
              <a:t>Задачи проекта: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•Расширить </a:t>
            </a:r>
            <a:r>
              <a:rPr lang="ru-RU" dirty="0">
                <a:solidFill>
                  <a:srgbClr val="002060"/>
                </a:solidFill>
              </a:rPr>
              <a:t>и углубить представление детей младшего возраста о домашних животных и их детёнышах, их характерных особенностях;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•Учить </a:t>
            </a:r>
            <a:r>
              <a:rPr lang="ru-RU" dirty="0">
                <a:solidFill>
                  <a:srgbClr val="002060"/>
                </a:solidFill>
              </a:rPr>
              <a:t>детей ухаживать за домашними животными и их детёнышами;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•Воспитывать </a:t>
            </a:r>
            <a:r>
              <a:rPr lang="ru-RU" dirty="0">
                <a:solidFill>
                  <a:srgbClr val="002060"/>
                </a:solidFill>
              </a:rPr>
              <a:t>любовь и бережное, заботливое отношение к ним;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•Помочь </a:t>
            </a:r>
            <a:r>
              <a:rPr lang="ru-RU" dirty="0">
                <a:solidFill>
                  <a:srgbClr val="002060"/>
                </a:solidFill>
              </a:rPr>
              <a:t>родителям формировать у детей потребность в безопасности и любви к домашним животным;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•Развивать </a:t>
            </a:r>
            <a:r>
              <a:rPr lang="ru-RU" dirty="0">
                <a:solidFill>
                  <a:srgbClr val="002060"/>
                </a:solidFill>
              </a:rPr>
              <a:t>продуктивную деятельность детей, совершенствовать навыки и умения в рисовании и лепке;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•Закрепить </a:t>
            </a:r>
            <a:r>
              <a:rPr lang="ru-RU" dirty="0">
                <a:solidFill>
                  <a:srgbClr val="002060"/>
                </a:solidFill>
              </a:rPr>
              <a:t>умение отвечать на вопросы, вести диалог.</a:t>
            </a:r>
          </a:p>
        </p:txBody>
      </p:sp>
    </p:spTree>
    <p:extLst>
      <p:ext uri="{BB962C8B-B14F-4D97-AF65-F5344CB8AC3E}">
        <p14:creationId xmlns:p14="http://schemas.microsoft.com/office/powerpoint/2010/main" val="84477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264696"/>
          </a:xfrm>
        </p:spPr>
        <p:txBody>
          <a:bodyPr>
            <a:normAutofit lnSpcReduction="10000"/>
          </a:bodyPr>
          <a:lstStyle/>
          <a:p>
            <a:pPr algn="l"/>
            <a:endParaRPr lang="ru-RU" sz="4800" b="1" dirty="0" smtClean="0">
              <a:solidFill>
                <a:srgbClr val="002060"/>
              </a:solidFill>
            </a:endParaRPr>
          </a:p>
          <a:p>
            <a:pPr algn="l"/>
            <a:r>
              <a:rPr lang="ru-RU" sz="4800" b="1" dirty="0" smtClean="0">
                <a:solidFill>
                  <a:srgbClr val="002060"/>
                </a:solidFill>
              </a:rPr>
              <a:t>Вид </a:t>
            </a:r>
            <a:r>
              <a:rPr lang="ru-RU" sz="4800" b="1" dirty="0">
                <a:solidFill>
                  <a:srgbClr val="002060"/>
                </a:solidFill>
              </a:rPr>
              <a:t>проекта: </a:t>
            </a:r>
            <a:r>
              <a:rPr lang="ru-RU" sz="4400" dirty="0">
                <a:solidFill>
                  <a:srgbClr val="002060"/>
                </a:solidFill>
              </a:rPr>
              <a:t>Познавательно - игровой, </a:t>
            </a:r>
            <a:r>
              <a:rPr lang="ru-RU" sz="4400" dirty="0" smtClean="0">
                <a:solidFill>
                  <a:srgbClr val="002060"/>
                </a:solidFill>
              </a:rPr>
              <a:t>долгосрочный</a:t>
            </a:r>
            <a:r>
              <a:rPr lang="ru-RU" sz="4400" dirty="0">
                <a:solidFill>
                  <a:srgbClr val="002060"/>
                </a:solidFill>
              </a:rPr>
              <a:t>.</a:t>
            </a:r>
          </a:p>
          <a:p>
            <a:pPr algn="l"/>
            <a:r>
              <a:rPr lang="ru-RU" sz="4800" b="1" dirty="0">
                <a:solidFill>
                  <a:srgbClr val="002060"/>
                </a:solidFill>
              </a:rPr>
              <a:t>Продолжительность проекта: 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algn="l"/>
            <a:r>
              <a:rPr lang="ru-RU" sz="4400" dirty="0" smtClean="0">
                <a:solidFill>
                  <a:srgbClr val="002060"/>
                </a:solidFill>
              </a:rPr>
              <a:t>1 </a:t>
            </a:r>
            <a:r>
              <a:rPr lang="ru-RU" sz="4400" dirty="0">
                <a:solidFill>
                  <a:srgbClr val="002060"/>
                </a:solidFill>
              </a:rPr>
              <a:t>месяц</a:t>
            </a:r>
          </a:p>
          <a:p>
            <a:pPr algn="l"/>
            <a:r>
              <a:rPr lang="ru-RU" sz="4800" b="1" dirty="0">
                <a:solidFill>
                  <a:srgbClr val="002060"/>
                </a:solidFill>
              </a:rPr>
              <a:t>Участники проекта: </a:t>
            </a:r>
            <a:r>
              <a:rPr lang="ru-RU" sz="4400" dirty="0">
                <a:solidFill>
                  <a:srgbClr val="002060"/>
                </a:solidFill>
              </a:rPr>
              <a:t>Воспитатели, дети в возрасте 2- 3 года и родители воспитанников.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17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108012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Предполагаемый результат: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640960" cy="5184576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002060"/>
                </a:solidFill>
              </a:rPr>
              <a:t>Дети: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усвоят знания об образе жизни домашних животных, их внешнем </a:t>
            </a:r>
            <a:r>
              <a:rPr lang="ru-RU" dirty="0" smtClean="0">
                <a:solidFill>
                  <a:srgbClr val="7030A0"/>
                </a:solidFill>
              </a:rPr>
              <a:t>	виде</a:t>
            </a:r>
            <a:r>
              <a:rPr lang="ru-RU" dirty="0">
                <a:solidFill>
                  <a:srgbClr val="7030A0"/>
                </a:solidFill>
              </a:rPr>
              <a:t>, поведении;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научаться правильно называть животных и их детёнышей;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узнают какую пользу приносят домашние животные людям;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закрепим обобщающие понятия «домашние животные».</a:t>
            </a:r>
          </a:p>
          <a:p>
            <a:pPr algn="l"/>
            <a:endParaRPr lang="ru-RU" sz="2800" b="1" dirty="0" smtClean="0">
              <a:solidFill>
                <a:srgbClr val="7030A0"/>
              </a:solidFill>
            </a:endParaRPr>
          </a:p>
          <a:p>
            <a:pPr algn="l"/>
            <a:r>
              <a:rPr lang="ru-RU" sz="2800" b="1" dirty="0" smtClean="0">
                <a:solidFill>
                  <a:srgbClr val="002060"/>
                </a:solidFill>
              </a:rPr>
              <a:t>Родители</a:t>
            </a:r>
            <a:r>
              <a:rPr lang="ru-RU" sz="2800" b="1" dirty="0">
                <a:solidFill>
                  <a:srgbClr val="002060"/>
                </a:solidFill>
              </a:rPr>
              <a:t>: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повысится интерес к познавательной и продуктивной </a:t>
            </a:r>
            <a:r>
              <a:rPr lang="ru-RU" dirty="0" smtClean="0">
                <a:solidFill>
                  <a:srgbClr val="7030A0"/>
                </a:solidFill>
              </a:rPr>
              <a:t>	деятельности</a:t>
            </a:r>
            <a:r>
              <a:rPr lang="ru-RU" dirty="0">
                <a:solidFill>
                  <a:srgbClr val="7030A0"/>
                </a:solidFill>
              </a:rPr>
              <a:t>, расширят кругозор детей;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появится желание завести домашнее животное;</a:t>
            </a:r>
          </a:p>
          <a:p>
            <a:pPr algn="l"/>
            <a:r>
              <a:rPr lang="ru-RU" dirty="0">
                <a:solidFill>
                  <a:srgbClr val="7030A0"/>
                </a:solidFill>
              </a:rPr>
              <a:t>•	установится тесный контакт между взрослыми и детьми.</a:t>
            </a:r>
          </a:p>
        </p:txBody>
      </p:sp>
    </p:spTree>
    <p:extLst>
      <p:ext uri="{BB962C8B-B14F-4D97-AF65-F5344CB8AC3E}">
        <p14:creationId xmlns:p14="http://schemas.microsoft.com/office/powerpoint/2010/main" val="145232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Механизм </a:t>
            </a:r>
            <a:r>
              <a:rPr lang="ru-RU" b="1" dirty="0">
                <a:solidFill>
                  <a:srgbClr val="002060"/>
                </a:solidFill>
              </a:rPr>
              <a:t>реализации проекта.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328592"/>
          </a:xfrm>
        </p:spPr>
        <p:txBody>
          <a:bodyPr/>
          <a:lstStyle/>
          <a:p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i="1" u="sng" dirty="0" smtClean="0">
                <a:solidFill>
                  <a:srgbClr val="002060"/>
                </a:solidFill>
              </a:rPr>
              <a:t>Подготовительный </a:t>
            </a:r>
            <a:r>
              <a:rPr lang="ru-RU" sz="3200" b="1" i="1" u="sng" dirty="0">
                <a:solidFill>
                  <a:srgbClr val="002060"/>
                </a:solidFill>
              </a:rPr>
              <a:t>этап:</a:t>
            </a:r>
          </a:p>
          <a:p>
            <a:pPr algn="l"/>
            <a:r>
              <a:rPr lang="ru-RU" sz="2400" dirty="0" smtClean="0">
                <a:solidFill>
                  <a:srgbClr val="7030A0"/>
                </a:solidFill>
              </a:rPr>
              <a:t>•</a:t>
            </a:r>
            <a:r>
              <a:rPr lang="ru-RU" sz="2400" dirty="0">
                <a:solidFill>
                  <a:srgbClr val="7030A0"/>
                </a:solidFill>
              </a:rPr>
              <a:t>	Подбор методической литературы по теме.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Подготовка дидактического материала, наглядные пособия ( картины, альбомы для рассматривания, настольные игры);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Определение целей и задач.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Подготовка материала для работы с родителями по знакомству с домашними животными в виде памяток, консультаций, анкет.</a:t>
            </a:r>
          </a:p>
          <a:p>
            <a:pPr algn="l"/>
            <a:r>
              <a:rPr lang="ru-RU" sz="2400" dirty="0">
                <a:solidFill>
                  <a:srgbClr val="7030A0"/>
                </a:solidFill>
              </a:rPr>
              <a:t>•	Составление плана работы.</a:t>
            </a:r>
          </a:p>
          <a:p>
            <a:pPr algn="l"/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1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165</TotalTime>
  <Words>703</Words>
  <Application>Microsoft Office PowerPoint</Application>
  <PresentationFormat>Экран (4:3)</PresentationFormat>
  <Paragraphs>91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Презентация PowerPoint</vt:lpstr>
      <vt:lpstr>Пояснительная записка.</vt:lpstr>
      <vt:lpstr>Актуальность.</vt:lpstr>
      <vt:lpstr> Новизна проекта: </vt:lpstr>
      <vt:lpstr>Презентация PowerPoint</vt:lpstr>
      <vt:lpstr>Презентация PowerPoint</vt:lpstr>
      <vt:lpstr>Презентация PowerPoint</vt:lpstr>
      <vt:lpstr>Предполагаемый результат:</vt:lpstr>
      <vt:lpstr>Механизм реализации проекта.</vt:lpstr>
      <vt:lpstr>Презентация PowerPoint</vt:lpstr>
      <vt:lpstr>Презентация PowerPoint</vt:lpstr>
      <vt:lpstr>План реализации проекта:</vt:lpstr>
      <vt:lpstr>План реализации проекта:</vt:lpstr>
      <vt:lpstr>Работа с родителями. </vt:lpstr>
      <vt:lpstr>Достигнутые результаты.</vt:lpstr>
      <vt:lpstr>Продукты реализации проекта:</vt:lpstr>
      <vt:lpstr>Заключение.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пользователь</dc:creator>
  <cp:lastModifiedBy>user</cp:lastModifiedBy>
  <cp:revision>16</cp:revision>
  <dcterms:created xsi:type="dcterms:W3CDTF">2018-04-26T09:47:48Z</dcterms:created>
  <dcterms:modified xsi:type="dcterms:W3CDTF">2018-04-28T05:56:53Z</dcterms:modified>
</cp:coreProperties>
</file>