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30"/>
  </p:notesMasterIdLst>
  <p:sldIdLst>
    <p:sldId id="279" r:id="rId2"/>
    <p:sldId id="257" r:id="rId3"/>
    <p:sldId id="281" r:id="rId4"/>
    <p:sldId id="258" r:id="rId5"/>
    <p:sldId id="282" r:id="rId6"/>
    <p:sldId id="283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84" r:id="rId20"/>
    <p:sldId id="285" r:id="rId21"/>
    <p:sldId id="271" r:id="rId22"/>
    <p:sldId id="272" r:id="rId23"/>
    <p:sldId id="273" r:id="rId24"/>
    <p:sldId id="274" r:id="rId25"/>
    <p:sldId id="275" r:id="rId26"/>
    <p:sldId id="277" r:id="rId27"/>
    <p:sldId id="280" r:id="rId28"/>
    <p:sldId id="278" r:id="rId2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905B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2" autoAdjust="0"/>
    <p:restoredTop sz="89251" autoAdjust="0"/>
  </p:normalViewPr>
  <p:slideViewPr>
    <p:cSldViewPr>
      <p:cViewPr>
        <p:scale>
          <a:sx n="72" d="100"/>
          <a:sy n="72" d="100"/>
        </p:scale>
        <p:origin x="-1762" y="-2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21F755-B12A-435D-8006-55631CBDC8F8}" type="doc">
      <dgm:prSet loTypeId="urn:microsoft.com/office/officeart/2005/8/layout/orgChart1" loCatId="hierarchy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0247D5B-F2AB-4FFF-82B9-4855CE8528FC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Si</a:t>
          </a:r>
          <a:endParaRPr lang="ru-RU" dirty="0"/>
        </a:p>
      </dgm:t>
    </dgm:pt>
    <dgm:pt modelId="{D0501ADD-D458-4C89-BCE4-2BF1036D49BB}" type="parTrans" cxnId="{6148CFF5-780E-4263-86B3-8AA9A894F555}">
      <dgm:prSet/>
      <dgm:spPr/>
      <dgm:t>
        <a:bodyPr/>
        <a:lstStyle/>
        <a:p>
          <a:endParaRPr lang="ru-RU"/>
        </a:p>
      </dgm:t>
    </dgm:pt>
    <dgm:pt modelId="{E0935AA3-0F57-4BCC-8E16-4B808D7B16B8}" type="sibTrans" cxnId="{6148CFF5-780E-4263-86B3-8AA9A894F555}">
      <dgm:prSet/>
      <dgm:spPr/>
      <dgm:t>
        <a:bodyPr/>
        <a:lstStyle/>
        <a:p>
          <a:endParaRPr lang="ru-RU"/>
        </a:p>
      </dgm:t>
    </dgm:pt>
    <dgm:pt modelId="{033D4900-D3FD-4125-8D24-AAFC36EC642F}">
      <dgm:prSet phldrT="[Текст]"/>
      <dgm:spPr/>
      <dgm:t>
        <a:bodyPr/>
        <a:lstStyle/>
        <a:p>
          <a:r>
            <a:rPr lang="ru-RU" dirty="0" smtClean="0"/>
            <a:t>Оксид кремния </a:t>
          </a:r>
        </a:p>
        <a:p>
          <a:r>
            <a:rPr lang="en-US" dirty="0" smtClean="0"/>
            <a:t>SiO</a:t>
          </a:r>
          <a:r>
            <a:rPr lang="en-US" baseline="-25000" dirty="0" smtClean="0"/>
            <a:t>3</a:t>
          </a:r>
          <a:endParaRPr lang="ru-RU" dirty="0"/>
        </a:p>
      </dgm:t>
    </dgm:pt>
    <dgm:pt modelId="{992C64F6-0BBD-4068-AA50-2EB3148D60E4}" type="parTrans" cxnId="{A7E3CCFB-6711-4FEB-819A-42102AD3D4D7}">
      <dgm:prSet/>
      <dgm:spPr/>
      <dgm:t>
        <a:bodyPr/>
        <a:lstStyle/>
        <a:p>
          <a:endParaRPr lang="ru-RU"/>
        </a:p>
      </dgm:t>
    </dgm:pt>
    <dgm:pt modelId="{CA71CC55-4C9F-41F7-B0AD-B0ADAAC401C7}" type="sibTrans" cxnId="{A7E3CCFB-6711-4FEB-819A-42102AD3D4D7}">
      <dgm:prSet/>
      <dgm:spPr/>
      <dgm:t>
        <a:bodyPr/>
        <a:lstStyle/>
        <a:p>
          <a:endParaRPr lang="ru-RU"/>
        </a:p>
      </dgm:t>
    </dgm:pt>
    <dgm:pt modelId="{77AAB830-B84F-4FC9-AA68-C1D83504DFBF}">
      <dgm:prSet phldrT="[Текст]"/>
      <dgm:spPr/>
      <dgm:t>
        <a:bodyPr/>
        <a:lstStyle/>
        <a:p>
          <a:r>
            <a:rPr lang="ru-RU" dirty="0" smtClean="0"/>
            <a:t>Кремниевая кислота</a:t>
          </a:r>
        </a:p>
        <a:p>
          <a:r>
            <a:rPr lang="en-US" dirty="0" smtClean="0"/>
            <a:t>H</a:t>
          </a:r>
          <a:r>
            <a:rPr lang="en-US" baseline="-25000" dirty="0" smtClean="0"/>
            <a:t>2</a:t>
          </a:r>
          <a:r>
            <a:rPr lang="en-US" dirty="0" smtClean="0"/>
            <a:t>SiO</a:t>
          </a:r>
          <a:r>
            <a:rPr lang="en-US" baseline="-25000" dirty="0" smtClean="0"/>
            <a:t>3</a:t>
          </a:r>
          <a:endParaRPr lang="ru-RU" dirty="0"/>
        </a:p>
      </dgm:t>
    </dgm:pt>
    <dgm:pt modelId="{FF0D603D-D264-485F-9FBC-EEBB9164D349}" type="parTrans" cxnId="{7D246471-E145-4440-A687-362E00323B03}">
      <dgm:prSet/>
      <dgm:spPr/>
      <dgm:t>
        <a:bodyPr/>
        <a:lstStyle/>
        <a:p>
          <a:endParaRPr lang="ru-RU"/>
        </a:p>
      </dgm:t>
    </dgm:pt>
    <dgm:pt modelId="{2C5E64AE-4F82-4F64-991C-0700106DE3AF}" type="sibTrans" cxnId="{7D246471-E145-4440-A687-362E00323B03}">
      <dgm:prSet/>
      <dgm:spPr/>
      <dgm:t>
        <a:bodyPr/>
        <a:lstStyle/>
        <a:p>
          <a:endParaRPr lang="ru-RU"/>
        </a:p>
      </dgm:t>
    </dgm:pt>
    <dgm:pt modelId="{0F76B405-7550-411F-9F78-D5FCBBFAA345}">
      <dgm:prSet phldrT="[Текст]"/>
      <dgm:spPr/>
      <dgm:t>
        <a:bodyPr/>
        <a:lstStyle/>
        <a:p>
          <a:r>
            <a:rPr lang="ru-RU" dirty="0" smtClean="0"/>
            <a:t>Соли кремниевой кислоты</a:t>
          </a:r>
        </a:p>
        <a:p>
          <a:r>
            <a:rPr lang="ru-RU" dirty="0" smtClean="0"/>
            <a:t>силикаты</a:t>
          </a:r>
          <a:endParaRPr lang="ru-RU" dirty="0"/>
        </a:p>
      </dgm:t>
    </dgm:pt>
    <dgm:pt modelId="{50ED127E-6F2A-446B-A926-B9AFB744FEEE}" type="parTrans" cxnId="{96DC6AEE-18BF-4F42-B722-365A556D1E20}">
      <dgm:prSet/>
      <dgm:spPr/>
      <dgm:t>
        <a:bodyPr/>
        <a:lstStyle/>
        <a:p>
          <a:endParaRPr lang="ru-RU"/>
        </a:p>
      </dgm:t>
    </dgm:pt>
    <dgm:pt modelId="{4C8EE0F6-F6F8-4DF7-8129-A44428F56949}" type="sibTrans" cxnId="{96DC6AEE-18BF-4F42-B722-365A556D1E20}">
      <dgm:prSet/>
      <dgm:spPr/>
      <dgm:t>
        <a:bodyPr/>
        <a:lstStyle/>
        <a:p>
          <a:endParaRPr lang="ru-RU"/>
        </a:p>
      </dgm:t>
    </dgm:pt>
    <dgm:pt modelId="{B3E2BC8D-591C-4FB0-AA90-F64A961BCDA6}" type="pres">
      <dgm:prSet presAssocID="{0121F755-B12A-435D-8006-55631CBDC8F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3522D81-DCA5-4565-A84B-50688F3B0C07}" type="pres">
      <dgm:prSet presAssocID="{20247D5B-F2AB-4FFF-82B9-4855CE8528FC}" presName="hierRoot1" presStyleCnt="0">
        <dgm:presLayoutVars>
          <dgm:hierBranch val="init"/>
        </dgm:presLayoutVars>
      </dgm:prSet>
      <dgm:spPr/>
    </dgm:pt>
    <dgm:pt modelId="{26F3271C-1267-482A-A409-378951330F3A}" type="pres">
      <dgm:prSet presAssocID="{20247D5B-F2AB-4FFF-82B9-4855CE8528FC}" presName="rootComposite1" presStyleCnt="0"/>
      <dgm:spPr/>
    </dgm:pt>
    <dgm:pt modelId="{C2884A45-72B1-407D-8A7A-BF76290448B5}" type="pres">
      <dgm:prSet presAssocID="{20247D5B-F2AB-4FFF-82B9-4855CE8528FC}" presName="rootText1" presStyleLbl="node0" presStyleIdx="0" presStyleCnt="1" custLinFactNeighborX="-6166" custLinFactNeighborY="-46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1040E0-21DE-42B4-A397-A273B63E15A5}" type="pres">
      <dgm:prSet presAssocID="{20247D5B-F2AB-4FFF-82B9-4855CE8528FC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607CCF7-0E41-4756-8B6F-989F75AB97FB}" type="pres">
      <dgm:prSet presAssocID="{20247D5B-F2AB-4FFF-82B9-4855CE8528FC}" presName="hierChild2" presStyleCnt="0"/>
      <dgm:spPr/>
    </dgm:pt>
    <dgm:pt modelId="{7D60FE68-DFF3-4604-80B5-C4774E90D28E}" type="pres">
      <dgm:prSet presAssocID="{992C64F6-0BBD-4068-AA50-2EB3148D60E4}" presName="Name37" presStyleLbl="parChTrans1D2" presStyleIdx="0" presStyleCnt="3"/>
      <dgm:spPr/>
      <dgm:t>
        <a:bodyPr/>
        <a:lstStyle/>
        <a:p>
          <a:endParaRPr lang="ru-RU"/>
        </a:p>
      </dgm:t>
    </dgm:pt>
    <dgm:pt modelId="{8F210847-50B2-475B-AE03-774AAE011FEC}" type="pres">
      <dgm:prSet presAssocID="{033D4900-D3FD-4125-8D24-AAFC36EC642F}" presName="hierRoot2" presStyleCnt="0">
        <dgm:presLayoutVars>
          <dgm:hierBranch val="init"/>
        </dgm:presLayoutVars>
      </dgm:prSet>
      <dgm:spPr/>
    </dgm:pt>
    <dgm:pt modelId="{DC3CBD45-1D2A-40C1-BD09-4AC6342DBFFC}" type="pres">
      <dgm:prSet presAssocID="{033D4900-D3FD-4125-8D24-AAFC36EC642F}" presName="rootComposite" presStyleCnt="0"/>
      <dgm:spPr/>
    </dgm:pt>
    <dgm:pt modelId="{FE8EE40B-B2D1-4AC8-B5CC-8F3D3A6EDED8}" type="pres">
      <dgm:prSet presAssocID="{033D4900-D3FD-4125-8D24-AAFC36EC642F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E685B2-F41A-40A0-B52C-925474A11F96}" type="pres">
      <dgm:prSet presAssocID="{033D4900-D3FD-4125-8D24-AAFC36EC642F}" presName="rootConnector" presStyleLbl="node2" presStyleIdx="0" presStyleCnt="3"/>
      <dgm:spPr/>
      <dgm:t>
        <a:bodyPr/>
        <a:lstStyle/>
        <a:p>
          <a:endParaRPr lang="ru-RU"/>
        </a:p>
      </dgm:t>
    </dgm:pt>
    <dgm:pt modelId="{BE228A7B-3F1E-4B0C-BFB6-05A9891C1BDD}" type="pres">
      <dgm:prSet presAssocID="{033D4900-D3FD-4125-8D24-AAFC36EC642F}" presName="hierChild4" presStyleCnt="0"/>
      <dgm:spPr/>
    </dgm:pt>
    <dgm:pt modelId="{84A1F825-0033-40A8-A432-D7DDE41CB109}" type="pres">
      <dgm:prSet presAssocID="{033D4900-D3FD-4125-8D24-AAFC36EC642F}" presName="hierChild5" presStyleCnt="0"/>
      <dgm:spPr/>
    </dgm:pt>
    <dgm:pt modelId="{3AB692B4-1276-4D87-AB6D-DA57416FD7AB}" type="pres">
      <dgm:prSet presAssocID="{FF0D603D-D264-485F-9FBC-EEBB9164D349}" presName="Name37" presStyleLbl="parChTrans1D2" presStyleIdx="1" presStyleCnt="3"/>
      <dgm:spPr/>
      <dgm:t>
        <a:bodyPr/>
        <a:lstStyle/>
        <a:p>
          <a:endParaRPr lang="ru-RU"/>
        </a:p>
      </dgm:t>
    </dgm:pt>
    <dgm:pt modelId="{AA5935C2-F031-4C7A-90B2-BD438B176313}" type="pres">
      <dgm:prSet presAssocID="{77AAB830-B84F-4FC9-AA68-C1D83504DFBF}" presName="hierRoot2" presStyleCnt="0">
        <dgm:presLayoutVars>
          <dgm:hierBranch val="init"/>
        </dgm:presLayoutVars>
      </dgm:prSet>
      <dgm:spPr/>
    </dgm:pt>
    <dgm:pt modelId="{BC884E1A-407D-41CC-B347-596BF20B6586}" type="pres">
      <dgm:prSet presAssocID="{77AAB830-B84F-4FC9-AA68-C1D83504DFBF}" presName="rootComposite" presStyleCnt="0"/>
      <dgm:spPr/>
    </dgm:pt>
    <dgm:pt modelId="{8B9594F1-3E16-490F-A9F5-D75E9539EFB3}" type="pres">
      <dgm:prSet presAssocID="{77AAB830-B84F-4FC9-AA68-C1D83504DFBF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739B3B3-7369-46DF-B1D3-47466310E3CF}" type="pres">
      <dgm:prSet presAssocID="{77AAB830-B84F-4FC9-AA68-C1D83504DFBF}" presName="rootConnector" presStyleLbl="node2" presStyleIdx="1" presStyleCnt="3"/>
      <dgm:spPr/>
      <dgm:t>
        <a:bodyPr/>
        <a:lstStyle/>
        <a:p>
          <a:endParaRPr lang="ru-RU"/>
        </a:p>
      </dgm:t>
    </dgm:pt>
    <dgm:pt modelId="{A7B053D9-3C82-4D0D-9AE3-7DC34A2B632A}" type="pres">
      <dgm:prSet presAssocID="{77AAB830-B84F-4FC9-AA68-C1D83504DFBF}" presName="hierChild4" presStyleCnt="0"/>
      <dgm:spPr/>
    </dgm:pt>
    <dgm:pt modelId="{A1CB079A-A61B-4ECD-8CAB-5CD91CC911DB}" type="pres">
      <dgm:prSet presAssocID="{77AAB830-B84F-4FC9-AA68-C1D83504DFBF}" presName="hierChild5" presStyleCnt="0"/>
      <dgm:spPr/>
    </dgm:pt>
    <dgm:pt modelId="{CB8CB9BE-C045-4FF9-88FB-1B71AA4660AA}" type="pres">
      <dgm:prSet presAssocID="{50ED127E-6F2A-446B-A926-B9AFB744FEEE}" presName="Name37" presStyleLbl="parChTrans1D2" presStyleIdx="2" presStyleCnt="3"/>
      <dgm:spPr/>
      <dgm:t>
        <a:bodyPr/>
        <a:lstStyle/>
        <a:p>
          <a:endParaRPr lang="ru-RU"/>
        </a:p>
      </dgm:t>
    </dgm:pt>
    <dgm:pt modelId="{CAC3AB35-5588-46C9-9BD4-DB0F8FB7E817}" type="pres">
      <dgm:prSet presAssocID="{0F76B405-7550-411F-9F78-D5FCBBFAA345}" presName="hierRoot2" presStyleCnt="0">
        <dgm:presLayoutVars>
          <dgm:hierBranch val="init"/>
        </dgm:presLayoutVars>
      </dgm:prSet>
      <dgm:spPr/>
    </dgm:pt>
    <dgm:pt modelId="{9264BE05-95A1-46B3-AFAE-404867641033}" type="pres">
      <dgm:prSet presAssocID="{0F76B405-7550-411F-9F78-D5FCBBFAA345}" presName="rootComposite" presStyleCnt="0"/>
      <dgm:spPr/>
    </dgm:pt>
    <dgm:pt modelId="{C38D7269-18BA-4C95-861F-F8EC3D3E26B9}" type="pres">
      <dgm:prSet presAssocID="{0F76B405-7550-411F-9F78-D5FCBBFAA345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2C3E436-BB80-480B-BCBB-7500FFC90F1B}" type="pres">
      <dgm:prSet presAssocID="{0F76B405-7550-411F-9F78-D5FCBBFAA345}" presName="rootConnector" presStyleLbl="node2" presStyleIdx="2" presStyleCnt="3"/>
      <dgm:spPr/>
      <dgm:t>
        <a:bodyPr/>
        <a:lstStyle/>
        <a:p>
          <a:endParaRPr lang="ru-RU"/>
        </a:p>
      </dgm:t>
    </dgm:pt>
    <dgm:pt modelId="{E06F37B7-57F6-43C4-B277-75BB7BA594F1}" type="pres">
      <dgm:prSet presAssocID="{0F76B405-7550-411F-9F78-D5FCBBFAA345}" presName="hierChild4" presStyleCnt="0"/>
      <dgm:spPr/>
    </dgm:pt>
    <dgm:pt modelId="{B25315E4-1DAF-42C2-9E2E-BB52F12BF0F1}" type="pres">
      <dgm:prSet presAssocID="{0F76B405-7550-411F-9F78-D5FCBBFAA345}" presName="hierChild5" presStyleCnt="0"/>
      <dgm:spPr/>
    </dgm:pt>
    <dgm:pt modelId="{9A761D62-7528-401A-80F7-EB936CF4D200}" type="pres">
      <dgm:prSet presAssocID="{20247D5B-F2AB-4FFF-82B9-4855CE8528FC}" presName="hierChild3" presStyleCnt="0"/>
      <dgm:spPr/>
    </dgm:pt>
  </dgm:ptLst>
  <dgm:cxnLst>
    <dgm:cxn modelId="{09230F13-DC4D-4274-B6CF-F30394644300}" type="presOf" srcId="{77AAB830-B84F-4FC9-AA68-C1D83504DFBF}" destId="{8B9594F1-3E16-490F-A9F5-D75E9539EFB3}" srcOrd="0" destOrd="0" presId="urn:microsoft.com/office/officeart/2005/8/layout/orgChart1"/>
    <dgm:cxn modelId="{EE7C0567-0934-46F4-9C77-8AD8A9F1AC6B}" type="presOf" srcId="{20247D5B-F2AB-4FFF-82B9-4855CE8528FC}" destId="{C2884A45-72B1-407D-8A7A-BF76290448B5}" srcOrd="0" destOrd="0" presId="urn:microsoft.com/office/officeart/2005/8/layout/orgChart1"/>
    <dgm:cxn modelId="{0823A6AD-0D98-4DAE-A59C-6BB99B84D460}" type="presOf" srcId="{033D4900-D3FD-4125-8D24-AAFC36EC642F}" destId="{41E685B2-F41A-40A0-B52C-925474A11F96}" srcOrd="1" destOrd="0" presId="urn:microsoft.com/office/officeart/2005/8/layout/orgChart1"/>
    <dgm:cxn modelId="{58C6B549-5A0F-4E50-8244-03F23DE84947}" type="presOf" srcId="{0121F755-B12A-435D-8006-55631CBDC8F8}" destId="{B3E2BC8D-591C-4FB0-AA90-F64A961BCDA6}" srcOrd="0" destOrd="0" presId="urn:microsoft.com/office/officeart/2005/8/layout/orgChart1"/>
    <dgm:cxn modelId="{A2DC115E-F0B7-4FF9-9A68-CD9FFE420ABC}" type="presOf" srcId="{992C64F6-0BBD-4068-AA50-2EB3148D60E4}" destId="{7D60FE68-DFF3-4604-80B5-C4774E90D28E}" srcOrd="0" destOrd="0" presId="urn:microsoft.com/office/officeart/2005/8/layout/orgChart1"/>
    <dgm:cxn modelId="{FA65BBEB-D60A-4B20-A08C-73B9CB016231}" type="presOf" srcId="{20247D5B-F2AB-4FFF-82B9-4855CE8528FC}" destId="{EE1040E0-21DE-42B4-A397-A273B63E15A5}" srcOrd="1" destOrd="0" presId="urn:microsoft.com/office/officeart/2005/8/layout/orgChart1"/>
    <dgm:cxn modelId="{BA335CF7-FF50-4FC6-974A-0E4FED0DA14A}" type="presOf" srcId="{77AAB830-B84F-4FC9-AA68-C1D83504DFBF}" destId="{A739B3B3-7369-46DF-B1D3-47466310E3CF}" srcOrd="1" destOrd="0" presId="urn:microsoft.com/office/officeart/2005/8/layout/orgChart1"/>
    <dgm:cxn modelId="{9FFCB44F-3D1F-4541-9564-B320319464F1}" type="presOf" srcId="{033D4900-D3FD-4125-8D24-AAFC36EC642F}" destId="{FE8EE40B-B2D1-4AC8-B5CC-8F3D3A6EDED8}" srcOrd="0" destOrd="0" presId="urn:microsoft.com/office/officeart/2005/8/layout/orgChart1"/>
    <dgm:cxn modelId="{275E4679-ECFB-4FEC-AB70-C7CE17135444}" type="presOf" srcId="{0F76B405-7550-411F-9F78-D5FCBBFAA345}" destId="{C38D7269-18BA-4C95-861F-F8EC3D3E26B9}" srcOrd="0" destOrd="0" presId="urn:microsoft.com/office/officeart/2005/8/layout/orgChart1"/>
    <dgm:cxn modelId="{A7E3CCFB-6711-4FEB-819A-42102AD3D4D7}" srcId="{20247D5B-F2AB-4FFF-82B9-4855CE8528FC}" destId="{033D4900-D3FD-4125-8D24-AAFC36EC642F}" srcOrd="0" destOrd="0" parTransId="{992C64F6-0BBD-4068-AA50-2EB3148D60E4}" sibTransId="{CA71CC55-4C9F-41F7-B0AD-B0ADAAC401C7}"/>
    <dgm:cxn modelId="{50A9C2F6-F9BB-4944-9934-9DFF83F68FD5}" type="presOf" srcId="{50ED127E-6F2A-446B-A926-B9AFB744FEEE}" destId="{CB8CB9BE-C045-4FF9-88FB-1B71AA4660AA}" srcOrd="0" destOrd="0" presId="urn:microsoft.com/office/officeart/2005/8/layout/orgChart1"/>
    <dgm:cxn modelId="{7D246471-E145-4440-A687-362E00323B03}" srcId="{20247D5B-F2AB-4FFF-82B9-4855CE8528FC}" destId="{77AAB830-B84F-4FC9-AA68-C1D83504DFBF}" srcOrd="1" destOrd="0" parTransId="{FF0D603D-D264-485F-9FBC-EEBB9164D349}" sibTransId="{2C5E64AE-4F82-4F64-991C-0700106DE3AF}"/>
    <dgm:cxn modelId="{96DC6AEE-18BF-4F42-B722-365A556D1E20}" srcId="{20247D5B-F2AB-4FFF-82B9-4855CE8528FC}" destId="{0F76B405-7550-411F-9F78-D5FCBBFAA345}" srcOrd="2" destOrd="0" parTransId="{50ED127E-6F2A-446B-A926-B9AFB744FEEE}" sibTransId="{4C8EE0F6-F6F8-4DF7-8129-A44428F56949}"/>
    <dgm:cxn modelId="{BA544D69-007C-40B3-B0A2-35D2CBD81F91}" type="presOf" srcId="{FF0D603D-D264-485F-9FBC-EEBB9164D349}" destId="{3AB692B4-1276-4D87-AB6D-DA57416FD7AB}" srcOrd="0" destOrd="0" presId="urn:microsoft.com/office/officeart/2005/8/layout/orgChart1"/>
    <dgm:cxn modelId="{6148CFF5-780E-4263-86B3-8AA9A894F555}" srcId="{0121F755-B12A-435D-8006-55631CBDC8F8}" destId="{20247D5B-F2AB-4FFF-82B9-4855CE8528FC}" srcOrd="0" destOrd="0" parTransId="{D0501ADD-D458-4C89-BCE4-2BF1036D49BB}" sibTransId="{E0935AA3-0F57-4BCC-8E16-4B808D7B16B8}"/>
    <dgm:cxn modelId="{3FFA35C0-221A-4339-955E-905229B3E19A}" type="presOf" srcId="{0F76B405-7550-411F-9F78-D5FCBBFAA345}" destId="{82C3E436-BB80-480B-BCBB-7500FFC90F1B}" srcOrd="1" destOrd="0" presId="urn:microsoft.com/office/officeart/2005/8/layout/orgChart1"/>
    <dgm:cxn modelId="{210E40FC-A62D-4F15-AB2D-880581BCE3E5}" type="presParOf" srcId="{B3E2BC8D-591C-4FB0-AA90-F64A961BCDA6}" destId="{73522D81-DCA5-4565-A84B-50688F3B0C07}" srcOrd="0" destOrd="0" presId="urn:microsoft.com/office/officeart/2005/8/layout/orgChart1"/>
    <dgm:cxn modelId="{49B9BB90-4DF4-4952-B0E6-4CB27CF090B9}" type="presParOf" srcId="{73522D81-DCA5-4565-A84B-50688F3B0C07}" destId="{26F3271C-1267-482A-A409-378951330F3A}" srcOrd="0" destOrd="0" presId="urn:microsoft.com/office/officeart/2005/8/layout/orgChart1"/>
    <dgm:cxn modelId="{30D07080-7076-464F-B7EE-5FE5CDEA2F7A}" type="presParOf" srcId="{26F3271C-1267-482A-A409-378951330F3A}" destId="{C2884A45-72B1-407D-8A7A-BF76290448B5}" srcOrd="0" destOrd="0" presId="urn:microsoft.com/office/officeart/2005/8/layout/orgChart1"/>
    <dgm:cxn modelId="{BA54414C-7410-45D1-B919-26C52067AC55}" type="presParOf" srcId="{26F3271C-1267-482A-A409-378951330F3A}" destId="{EE1040E0-21DE-42B4-A397-A273B63E15A5}" srcOrd="1" destOrd="0" presId="urn:microsoft.com/office/officeart/2005/8/layout/orgChart1"/>
    <dgm:cxn modelId="{DC3D49E5-D57D-49E9-91F7-8689A48BFB7A}" type="presParOf" srcId="{73522D81-DCA5-4565-A84B-50688F3B0C07}" destId="{F607CCF7-0E41-4756-8B6F-989F75AB97FB}" srcOrd="1" destOrd="0" presId="urn:microsoft.com/office/officeart/2005/8/layout/orgChart1"/>
    <dgm:cxn modelId="{8A3628CE-B954-40DE-9375-474A3BB365CD}" type="presParOf" srcId="{F607CCF7-0E41-4756-8B6F-989F75AB97FB}" destId="{7D60FE68-DFF3-4604-80B5-C4774E90D28E}" srcOrd="0" destOrd="0" presId="urn:microsoft.com/office/officeart/2005/8/layout/orgChart1"/>
    <dgm:cxn modelId="{3189F101-142D-4077-BB1D-D7B790CBA960}" type="presParOf" srcId="{F607CCF7-0E41-4756-8B6F-989F75AB97FB}" destId="{8F210847-50B2-475B-AE03-774AAE011FEC}" srcOrd="1" destOrd="0" presId="urn:microsoft.com/office/officeart/2005/8/layout/orgChart1"/>
    <dgm:cxn modelId="{DE243903-3471-4589-B511-88AE152D0958}" type="presParOf" srcId="{8F210847-50B2-475B-AE03-774AAE011FEC}" destId="{DC3CBD45-1D2A-40C1-BD09-4AC6342DBFFC}" srcOrd="0" destOrd="0" presId="urn:microsoft.com/office/officeart/2005/8/layout/orgChart1"/>
    <dgm:cxn modelId="{CA6BE089-F6CD-4955-A620-C35FF0118D06}" type="presParOf" srcId="{DC3CBD45-1D2A-40C1-BD09-4AC6342DBFFC}" destId="{FE8EE40B-B2D1-4AC8-B5CC-8F3D3A6EDED8}" srcOrd="0" destOrd="0" presId="urn:microsoft.com/office/officeart/2005/8/layout/orgChart1"/>
    <dgm:cxn modelId="{042742CF-E1EE-475E-95E1-51221EBCB44A}" type="presParOf" srcId="{DC3CBD45-1D2A-40C1-BD09-4AC6342DBFFC}" destId="{41E685B2-F41A-40A0-B52C-925474A11F96}" srcOrd="1" destOrd="0" presId="urn:microsoft.com/office/officeart/2005/8/layout/orgChart1"/>
    <dgm:cxn modelId="{73589F9A-A8F8-4397-953A-47523D1039D2}" type="presParOf" srcId="{8F210847-50B2-475B-AE03-774AAE011FEC}" destId="{BE228A7B-3F1E-4B0C-BFB6-05A9891C1BDD}" srcOrd="1" destOrd="0" presId="urn:microsoft.com/office/officeart/2005/8/layout/orgChart1"/>
    <dgm:cxn modelId="{626AD2D2-94C4-43BB-ABD2-4C2D7760A4EA}" type="presParOf" srcId="{8F210847-50B2-475B-AE03-774AAE011FEC}" destId="{84A1F825-0033-40A8-A432-D7DDE41CB109}" srcOrd="2" destOrd="0" presId="urn:microsoft.com/office/officeart/2005/8/layout/orgChart1"/>
    <dgm:cxn modelId="{EF4DFB60-7839-4B73-BA3A-EC6A3880E0E6}" type="presParOf" srcId="{F607CCF7-0E41-4756-8B6F-989F75AB97FB}" destId="{3AB692B4-1276-4D87-AB6D-DA57416FD7AB}" srcOrd="2" destOrd="0" presId="urn:microsoft.com/office/officeart/2005/8/layout/orgChart1"/>
    <dgm:cxn modelId="{B289FB3D-A989-495F-81EC-86C8F84DDC94}" type="presParOf" srcId="{F607CCF7-0E41-4756-8B6F-989F75AB97FB}" destId="{AA5935C2-F031-4C7A-90B2-BD438B176313}" srcOrd="3" destOrd="0" presId="urn:microsoft.com/office/officeart/2005/8/layout/orgChart1"/>
    <dgm:cxn modelId="{FED77589-F6A3-4637-8E17-C2D6F64992B4}" type="presParOf" srcId="{AA5935C2-F031-4C7A-90B2-BD438B176313}" destId="{BC884E1A-407D-41CC-B347-596BF20B6586}" srcOrd="0" destOrd="0" presId="urn:microsoft.com/office/officeart/2005/8/layout/orgChart1"/>
    <dgm:cxn modelId="{1E81D4EF-9081-4193-8883-A9C35C80F6A8}" type="presParOf" srcId="{BC884E1A-407D-41CC-B347-596BF20B6586}" destId="{8B9594F1-3E16-490F-A9F5-D75E9539EFB3}" srcOrd="0" destOrd="0" presId="urn:microsoft.com/office/officeart/2005/8/layout/orgChart1"/>
    <dgm:cxn modelId="{21B08B9C-C1CF-4A54-BCF0-BBB92A28D1FB}" type="presParOf" srcId="{BC884E1A-407D-41CC-B347-596BF20B6586}" destId="{A739B3B3-7369-46DF-B1D3-47466310E3CF}" srcOrd="1" destOrd="0" presId="urn:microsoft.com/office/officeart/2005/8/layout/orgChart1"/>
    <dgm:cxn modelId="{CF1C9717-0EC8-4457-A3D1-8B5934BBD05C}" type="presParOf" srcId="{AA5935C2-F031-4C7A-90B2-BD438B176313}" destId="{A7B053D9-3C82-4D0D-9AE3-7DC34A2B632A}" srcOrd="1" destOrd="0" presId="urn:microsoft.com/office/officeart/2005/8/layout/orgChart1"/>
    <dgm:cxn modelId="{E21C660F-50C8-4045-9D06-CBD2E7F7B04D}" type="presParOf" srcId="{AA5935C2-F031-4C7A-90B2-BD438B176313}" destId="{A1CB079A-A61B-4ECD-8CAB-5CD91CC911DB}" srcOrd="2" destOrd="0" presId="urn:microsoft.com/office/officeart/2005/8/layout/orgChart1"/>
    <dgm:cxn modelId="{5F07F02C-70F5-492B-B8F0-35B058CA288A}" type="presParOf" srcId="{F607CCF7-0E41-4756-8B6F-989F75AB97FB}" destId="{CB8CB9BE-C045-4FF9-88FB-1B71AA4660AA}" srcOrd="4" destOrd="0" presId="urn:microsoft.com/office/officeart/2005/8/layout/orgChart1"/>
    <dgm:cxn modelId="{84D420EB-FF95-402C-87FA-E1F91CEF692D}" type="presParOf" srcId="{F607CCF7-0E41-4756-8B6F-989F75AB97FB}" destId="{CAC3AB35-5588-46C9-9BD4-DB0F8FB7E817}" srcOrd="5" destOrd="0" presId="urn:microsoft.com/office/officeart/2005/8/layout/orgChart1"/>
    <dgm:cxn modelId="{820A2A68-2638-4FC4-BC68-D43661B5672B}" type="presParOf" srcId="{CAC3AB35-5588-46C9-9BD4-DB0F8FB7E817}" destId="{9264BE05-95A1-46B3-AFAE-404867641033}" srcOrd="0" destOrd="0" presId="urn:microsoft.com/office/officeart/2005/8/layout/orgChart1"/>
    <dgm:cxn modelId="{E18EC36F-392A-4AF0-B2AD-BE54B4465CD9}" type="presParOf" srcId="{9264BE05-95A1-46B3-AFAE-404867641033}" destId="{C38D7269-18BA-4C95-861F-F8EC3D3E26B9}" srcOrd="0" destOrd="0" presId="urn:microsoft.com/office/officeart/2005/8/layout/orgChart1"/>
    <dgm:cxn modelId="{2C1D72F8-F0DC-4207-A507-EE61A3C72EBB}" type="presParOf" srcId="{9264BE05-95A1-46B3-AFAE-404867641033}" destId="{82C3E436-BB80-480B-BCBB-7500FFC90F1B}" srcOrd="1" destOrd="0" presId="urn:microsoft.com/office/officeart/2005/8/layout/orgChart1"/>
    <dgm:cxn modelId="{24B2E702-7A26-4589-999F-AAFD27FBD3B4}" type="presParOf" srcId="{CAC3AB35-5588-46C9-9BD4-DB0F8FB7E817}" destId="{E06F37B7-57F6-43C4-B277-75BB7BA594F1}" srcOrd="1" destOrd="0" presId="urn:microsoft.com/office/officeart/2005/8/layout/orgChart1"/>
    <dgm:cxn modelId="{AD98FFA1-4FF3-4A5B-9C1B-F10663A4A982}" type="presParOf" srcId="{CAC3AB35-5588-46C9-9BD4-DB0F8FB7E817}" destId="{B25315E4-1DAF-42C2-9E2E-BB52F12BF0F1}" srcOrd="2" destOrd="0" presId="urn:microsoft.com/office/officeart/2005/8/layout/orgChart1"/>
    <dgm:cxn modelId="{03A500EF-9788-4623-96AF-5CD5C5BEB711}" type="presParOf" srcId="{73522D81-DCA5-4565-A84B-50688F3B0C07}" destId="{9A761D62-7528-401A-80F7-EB936CF4D200}" srcOrd="2" destOrd="0" presId="urn:microsoft.com/office/officeart/2005/8/layout/orgChart1"/>
  </dgm:cxnLst>
  <dgm:bg>
    <a:gradFill>
      <a:gsLst>
        <a:gs pos="0">
          <a:schemeClr val="accent5">
            <a:lumMod val="20000"/>
            <a:lumOff val="80000"/>
          </a:schemeClr>
        </a:gs>
        <a:gs pos="50000">
          <a:schemeClr val="accent1">
            <a:tint val="44500"/>
            <a:satMod val="160000"/>
          </a:schemeClr>
        </a:gs>
        <a:gs pos="100000">
          <a:schemeClr val="accent1">
            <a:tint val="23500"/>
            <a:satMod val="160000"/>
          </a:schemeClr>
        </a:gs>
      </a:gsLst>
      <a:lin ang="5400000" scaled="0"/>
    </a:gradFill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1E9181-64F2-40F7-9574-10F24F53EC35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DA6D2-65A1-4E73-BE60-BE03BC46E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6812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DA6D2-65A1-4E73-BE60-BE03BC46EA8C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Кремний</a:t>
            </a:r>
            <a:endParaRPr lang="ru-RU" sz="8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ÐÐ°ÑÑÐ¸Ð½ÐºÐ¸ Ð¿Ð¾ Ð·Ð°Ð¿ÑÐ¾ÑÑ ÐºÑÐµÐ¼Ð½Ð¸Ð¹">
            <a:extLst>
              <a:ext uri="{FF2B5EF4-FFF2-40B4-BE49-F238E27FC236}">
                <a16:creationId xmlns="" xmlns:a16="http://schemas.microsoft.com/office/drawing/2014/main" id="{D09A1A70-C46F-43D1-8BE2-300A8624B10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0496" y="1428736"/>
            <a:ext cx="4549140" cy="3208020"/>
          </a:xfrm>
          <a:prstGeom prst="rect">
            <a:avLst/>
          </a:prstGeom>
          <a:noFill/>
          <a:effectLst>
            <a:softEdge rad="1778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14414" y="5072074"/>
            <a:ext cx="57864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3905BB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Агибалова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Е.А. учитель химии и биологии  МКОУ «Вечерняя (сменная) общеобразовательная школа №12» г. Курска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Химические свойства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600200"/>
            <a:ext cx="7086600" cy="3886200"/>
          </a:xfrm>
        </p:spPr>
        <p:txBody>
          <a:bodyPr>
            <a:normAutofit fontScale="70000" lnSpcReduction="20000"/>
          </a:bodyPr>
          <a:lstStyle/>
          <a:p>
            <a:pPr marL="306000" indent="-306000" fontAlgn="auto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Силициды легко разлагаются водой или кислотами, при этом выделяется газ – </a:t>
            </a:r>
            <a:r>
              <a:rPr lang="ru-RU" u="sng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силан</a:t>
            </a:r>
            <a:r>
              <a:rPr lang="ru-RU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SiH</a:t>
            </a:r>
            <a:r>
              <a:rPr lang="ru-RU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4</a:t>
            </a:r>
          </a:p>
          <a:p>
            <a:pPr marL="0" indent="0" fontAlgn="auto">
              <a:buNone/>
              <a:defRPr/>
            </a:pPr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Mg2Si + 2H2SO 4 = 2MgSO4 + SiH4 </a:t>
            </a:r>
          </a:p>
          <a:p>
            <a:pPr marL="306000" indent="-306000" fontAlgn="auto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отличие от углеводородов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силан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воздухе самовоспламеняется и сгорает </a:t>
            </a:r>
          </a:p>
          <a:p>
            <a:pPr marL="306000" indent="-306000" fontAlgn="auto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Непосредственно с водородом кремний не реагирует</a:t>
            </a:r>
          </a:p>
          <a:p>
            <a:pPr marL="0" indent="0" fontAlgn="auto">
              <a:buNone/>
              <a:defRPr/>
            </a:pPr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SiH4 + 2О2 = SiО2 + 2Н2О </a:t>
            </a:r>
          </a:p>
          <a:p>
            <a:pPr marL="306000" indent="-306000" fontAlgn="auto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Повышенная реакционная способность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силана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 сравнению с метаном СН4 объясняется тем, что у кремния больше размер атома, чем у углерода, поэтому химические связи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H менее прочные, чем связи С-Н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ÐÐ°ÑÑÐ¸Ð½ÐºÐ¸ Ð¿Ð¾ Ð·Ð°Ð¿ÑÐ¾ÑÑ ÑÐ¸Ð»Ð°Ð½"/>
          <p:cNvPicPr>
            <a:picLocks noChangeAspect="1" noChangeArrowheads="1"/>
          </p:cNvPicPr>
          <p:nvPr/>
        </p:nvPicPr>
        <p:blipFill>
          <a:blip r:embed="rId2"/>
          <a:srcRect l="26065" r="29253"/>
          <a:stretch>
            <a:fillRect/>
          </a:stretch>
        </p:blipFill>
        <p:spPr bwMode="auto">
          <a:xfrm>
            <a:off x="7696200" y="3657600"/>
            <a:ext cx="129857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1071538" y="285729"/>
          <a:ext cx="7858180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Оксид кремния (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IV)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1600201"/>
            <a:ext cx="6705600" cy="2590799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Оксид кремния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2 (IV) называют также к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ремнеземом </a:t>
            </a:r>
          </a:p>
          <a:p>
            <a:pPr marL="82296" indent="0">
              <a:buNone/>
            </a:pP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Физические свойства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бесцветное,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твердое тугоплавкое вещество (t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плав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.=1700°С)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имеет атомную кристаллическую решётку 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ÐÐ°ÑÑÐ¸Ð½ÐºÐ¸ Ð¿Ð¾ Ð·Ð°Ð¿ÑÐ¾ÑÑ Ð¾ÐºÑÐ¸Ð´ ÐºÑÐµÐ¼Ð½Ð¸Ñ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4038600"/>
            <a:ext cx="3873499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Разновидности минералов на основе оксидов кремния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752600"/>
            <a:ext cx="7467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Химические свойства оксида кремния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Относится к кислотным оксидам</a:t>
            </a:r>
            <a:r>
              <a:rPr lang="ru-RU" sz="24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spcBef>
                <a:spcPts val="0"/>
              </a:spcBef>
              <a:buFontTx/>
              <a:buAutoNum type="arabicPeriod"/>
              <a:defRPr/>
            </a:pPr>
            <a:r>
              <a:rPr lang="ru-RU" sz="24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При сплавлении его с твердыми щелочами, основными оксидами и карбонатами образуются соли кремневой кислоты – </a:t>
            </a:r>
            <a:r>
              <a:rPr lang="ru-RU" sz="2400" u="sng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силикаты: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u="sng" dirty="0" smtClean="0">
              <a:solidFill>
                <a:srgbClr val="444444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а) SiO2 + 2NaOH(расплав) = H2O+ Na2SiO3 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б) SiO2 + 4NaOH(</a:t>
            </a:r>
            <a:r>
              <a:rPr lang="ru-RU" sz="2400" dirty="0" err="1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конц</a:t>
            </a:r>
            <a:r>
              <a:rPr lang="ru-RU" sz="24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) = 2H2O+ Na4SiO4 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в) SiO2 + </a:t>
            </a:r>
            <a:r>
              <a:rPr lang="ru-RU" sz="2400" dirty="0" err="1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ru-RU" sz="24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 = CaSiO3 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г) SiO2 + Na2CO3  = Na2SiO3 + CO2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Химические свойства оксида кремния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eaLnBrk="1" hangingPunct="1">
              <a:buNone/>
            </a:pPr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Восстанавливается углеродом, магнием, железом (в доменном процессе)</a:t>
            </a:r>
            <a:endParaRPr lang="ru-RU" dirty="0" smtClean="0">
              <a:solidFill>
                <a:srgbClr val="444444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а) SiO</a:t>
            </a:r>
            <a:r>
              <a:rPr lang="ru-RU" sz="28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 + 3C(кокс)  = </a:t>
            </a:r>
            <a:r>
              <a:rPr lang="ru-RU" dirty="0" err="1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SiC</a:t>
            </a:r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 + CO</a:t>
            </a:r>
          </a:p>
          <a:p>
            <a:pPr eaLnBrk="1" hangingPunct="1"/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б) SiO</a:t>
            </a:r>
            <a:r>
              <a:rPr lang="ru-RU" sz="28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 + 2Mg = </a:t>
            </a:r>
            <a:r>
              <a:rPr lang="ru-RU" dirty="0" err="1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 + 2MgO </a:t>
            </a:r>
          </a:p>
          <a:p>
            <a:pPr eaLnBrk="1" hangingPunct="1"/>
            <a:endParaRPr lang="ru-RU" dirty="0" smtClean="0">
              <a:solidFill>
                <a:srgbClr val="444444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None/>
            </a:pPr>
            <a:r>
              <a:rPr lang="ru-RU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3. В воде оксид кремния (IV) не растворяется и с ней химически не взаимодействует </a:t>
            </a:r>
          </a:p>
          <a:p>
            <a:pPr eaLnBrk="1" hangingPunct="1"/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ru-RU" sz="28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 + Н</a:t>
            </a:r>
            <a:r>
              <a:rPr lang="ru-RU" sz="28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О = </a:t>
            </a:r>
            <a:endParaRPr lang="ru-RU" u="sng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dirty="0" smtClean="0">
              <a:solidFill>
                <a:srgbClr val="444444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None/>
            </a:pPr>
            <a:r>
              <a:rPr lang="ru-RU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4. Взаимодействует только с плавиковой кислотой </a:t>
            </a:r>
          </a:p>
          <a:p>
            <a:pPr eaLnBrk="1" hangingPunct="1"/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ru-RU" sz="28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 + 4HF = SiF</a:t>
            </a:r>
            <a:r>
              <a:rPr lang="ru-RU" sz="28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 + 2H</a:t>
            </a:r>
            <a:r>
              <a:rPr lang="ru-RU" sz="28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smtClean="0">
                <a:solidFill>
                  <a:srgbClr val="444444"/>
                </a:solidFill>
                <a:latin typeface="Open Sans"/>
              </a:rPr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Кремниевая кислота 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en-US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1600201"/>
            <a:ext cx="5943600" cy="2895600"/>
          </a:xfrm>
        </p:spPr>
        <p:txBody>
          <a:bodyPr>
            <a:normAutofit fontScale="85000" lnSpcReduction="10000"/>
          </a:bodyPr>
          <a:lstStyle/>
          <a:p>
            <a:pPr eaLnBrk="1" hangingPunct="1"/>
            <a:r>
              <a:rPr lang="ru-RU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Получение:</a:t>
            </a:r>
          </a:p>
          <a:p>
            <a:pPr eaLnBrk="1" hangingPunct="1"/>
            <a:r>
              <a:rPr lang="en-US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8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en-US" sz="28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en-US" sz="28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2HCl = 2NaCl + H</a:t>
            </a:r>
            <a:r>
              <a:rPr lang="en-US" sz="28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en-US" sz="28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dirty="0" smtClean="0">
              <a:solidFill>
                <a:srgbClr val="444444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dirty="0" smtClean="0">
              <a:solidFill>
                <a:srgbClr val="444444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solidFill>
                <a:srgbClr val="444444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b="1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Кремниевая кислота </a:t>
            </a:r>
          </a:p>
          <a:p>
            <a:pPr marL="82296" indent="0" eaLnBrk="1" hangingPunct="1">
              <a:buNone/>
            </a:pPr>
            <a:r>
              <a:rPr lang="ru-RU" b="1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нерастворима в воде!</a:t>
            </a:r>
          </a:p>
          <a:p>
            <a:endParaRPr lang="ru-RU" dirty="0"/>
          </a:p>
        </p:txBody>
      </p:sp>
      <p:pic>
        <p:nvPicPr>
          <p:cNvPr id="4" name="Picture 2" descr="ÐÐ°ÑÑÐ¸Ð½ÐºÐ¸ Ð¿Ð¾ Ð·Ð°Ð¿ÑÐ¾ÑÑ ÐºÑÐµÐ¼Ð½Ð¸ÐµÐ²Ð°Ñ ÐºÐ¸ÑÐ»Ð¾ÑÐ°">
            <a:extLst>
              <a:ext uri="{FF2B5EF4-FFF2-40B4-BE49-F238E27FC236}">
                <a16:creationId xmlns:a16="http://schemas.microsoft.com/office/drawing/2014/main" xmlns="" id="{0C6FFDF2-6797-49BC-8D49-26DC5675A6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514600"/>
            <a:ext cx="3200400" cy="4191000"/>
          </a:xfrm>
          <a:prstGeom prst="rect">
            <a:avLst/>
          </a:prstGeom>
          <a:noFill/>
          <a:effectLst>
            <a:softEdge rad="190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СОЛИ КРЕМНИЕВОЙ КИСЛОТЫ- СИЛИКАТЫ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1600201"/>
            <a:ext cx="7696200" cy="16764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Растворимые силикаты натрия и калия называют </a:t>
            </a:r>
            <a:r>
              <a:rPr lang="ru-RU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жидким стеклом. </a:t>
            </a:r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Их водные растворы – </a:t>
            </a:r>
            <a:r>
              <a:rPr lang="ru-RU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силикатный клей. </a:t>
            </a:r>
          </a:p>
          <a:p>
            <a:endParaRPr lang="ru-RU" dirty="0"/>
          </a:p>
        </p:txBody>
      </p:sp>
      <p:pic>
        <p:nvPicPr>
          <p:cNvPr id="4" name="Picture 2" descr="ÐÐ°ÑÑÐ¸Ð½ÐºÐ¸ Ð¿Ð¾ Ð·Ð°Ð¿ÑÐ¾ÑÑ Ð¶Ð¸Ð´ÐºÐ¾Ðµ ÑÑÐµÐºÐ»Ð¾ ÑÐ¸Ð»Ð¸ÐºÐ°Ñ">
            <a:extLst>
              <a:ext uri="{FF2B5EF4-FFF2-40B4-BE49-F238E27FC236}">
                <a16:creationId xmlns:a16="http://schemas.microsoft.com/office/drawing/2014/main" xmlns="" id="{02F9AB60-0B5A-48A3-94B4-E4C44582D4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3505200"/>
            <a:ext cx="3200400" cy="2514600"/>
          </a:xfrm>
          <a:prstGeom prst="rect">
            <a:avLst/>
          </a:prstGeom>
          <a:noFill/>
          <a:effectLst>
            <a:softEdge rad="4953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ÐÐ°ÑÑÐ¸Ð½ÐºÐ¸ Ð¿Ð¾ Ð·Ð°Ð¿ÑÐ¾ÑÑ Ð¶Ð¸Ð´ÐºÐ¾Ðµ ÑÑÐµÐºÐ»Ð¾ ÑÐ¸Ð»Ð¸ÐºÐ°Ñ">
            <a:extLst>
              <a:ext uri="{FF2B5EF4-FFF2-40B4-BE49-F238E27FC236}">
                <a16:creationId xmlns:a16="http://schemas.microsoft.com/office/drawing/2014/main" xmlns="" id="{06271935-D384-4485-A168-9616290259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581400"/>
            <a:ext cx="2819400" cy="2314575"/>
          </a:xfrm>
          <a:prstGeom prst="rect">
            <a:avLst/>
          </a:prstGeom>
          <a:noFill/>
          <a:effectLst>
            <a:softEdge rad="190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ÐÐ°ÑÑÐ¸Ð½ÐºÐ¸ Ð¿Ð¾ Ð·Ð°Ð¿ÑÐ¾ÑÑ Ð¶Ð¸Ð´ÐºÐ¾Ðµ ÑÑÐµÐºÐ»Ð¾ ÑÐ¸Ð»Ð¸ÐºÐ°Ñ">
            <a:extLst>
              <a:ext uri="{FF2B5EF4-FFF2-40B4-BE49-F238E27FC236}">
                <a16:creationId xmlns:a16="http://schemas.microsoft.com/office/drawing/2014/main" xmlns="" id="{40162E71-660F-4951-9B99-388368B65F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581400"/>
            <a:ext cx="2743200" cy="2362200"/>
          </a:xfrm>
          <a:prstGeom prst="rect">
            <a:avLst/>
          </a:prstGeom>
          <a:noFill/>
          <a:effectLst>
            <a:softEdge rad="4191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Гидролиз силиката натрия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06000" indent="-306000" fontAlgn="auto">
              <a:buNone/>
              <a:defRPr/>
            </a:pPr>
            <a:r>
              <a:rPr lang="ru-RU" sz="2600" u="sng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 Силикат натрия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– средняя соль, образованная слабой кислотой – кремневой (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en-US" sz="26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 сильным основанием –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гидроксидом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натрия (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Гидролизуется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600" u="sng" dirty="0" smtClean="0">
                <a:latin typeface="Times New Roman" pitchFamily="18" charset="0"/>
                <a:cs typeface="Times New Roman" pitchFamily="18" charset="0"/>
              </a:rPr>
              <a:t>аниону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Среда </a:t>
            </a:r>
            <a:r>
              <a:rPr lang="ru-RU" sz="2600" u="sng" dirty="0" smtClean="0">
                <a:latin typeface="Times New Roman" pitchFamily="18" charset="0"/>
                <a:cs typeface="Times New Roman" pitchFamily="18" charset="0"/>
              </a:rPr>
              <a:t>щелочная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Теоретически возможна вторая ступень.</a:t>
            </a:r>
          </a:p>
          <a:p>
            <a:pPr marL="306000" indent="-306000" fontAlgn="auto">
              <a:buNone/>
              <a:defRPr/>
            </a:pPr>
            <a:r>
              <a:rPr lang="ru-RU" sz="2600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Первая ступень:</a:t>
            </a:r>
          </a:p>
          <a:p>
            <a:pPr marL="306000" indent="-306000" fontAlgn="auto">
              <a:defRPr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en-US" sz="26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2Na</a:t>
            </a:r>
            <a:r>
              <a:rPr lang="en-US" sz="2600" baseline="300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 + SiO</a:t>
            </a:r>
            <a:r>
              <a:rPr lang="en-US" sz="26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600" baseline="30000" dirty="0" smtClean="0">
                <a:latin typeface="Times New Roman" pitchFamily="18" charset="0"/>
                <a:cs typeface="Times New Roman" pitchFamily="18" charset="0"/>
              </a:rPr>
              <a:t>2-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06000" indent="-306000" fontAlgn="auto">
              <a:defRPr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2Na</a:t>
            </a:r>
            <a:r>
              <a:rPr lang="en-US" sz="2600" baseline="300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 + SiO</a:t>
            </a:r>
            <a:r>
              <a:rPr lang="en-US" sz="26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600" baseline="30000" dirty="0" smtClean="0">
                <a:latin typeface="Times New Roman" pitchFamily="18" charset="0"/>
                <a:cs typeface="Times New Roman" pitchFamily="18" charset="0"/>
              </a:rPr>
              <a:t>2-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 + HOH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HSiO</a:t>
            </a:r>
            <a:r>
              <a:rPr lang="en-US" sz="26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600" baseline="300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 + 2Na</a:t>
            </a:r>
            <a:r>
              <a:rPr lang="en-US" sz="2600" baseline="300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 + OH</a:t>
            </a:r>
            <a:r>
              <a:rPr lang="en-US" sz="2600" baseline="300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06000" indent="-306000" fontAlgn="auto">
              <a:defRPr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en-US" sz="26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+ HOH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NaHSiO</a:t>
            </a:r>
            <a:r>
              <a:rPr lang="en-US" sz="26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 +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06000" indent="-306000" fontAlgn="auto">
              <a:buNone/>
              <a:defRPr/>
            </a:pPr>
            <a:r>
              <a:rPr lang="ru-RU" sz="2600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Вторая ступень:</a:t>
            </a:r>
          </a:p>
          <a:p>
            <a:pPr marL="306000" indent="-306000" fontAlgn="auto">
              <a:defRPr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NaHSiO</a:t>
            </a:r>
            <a:r>
              <a:rPr lang="en-US" sz="26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Na</a:t>
            </a:r>
            <a:r>
              <a:rPr lang="en-US" sz="2600" baseline="300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 + HSiO</a:t>
            </a:r>
            <a:r>
              <a:rPr lang="en-US" sz="26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600" baseline="300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06000" indent="-306000" fontAlgn="auto">
              <a:defRPr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600" baseline="300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 + HSiO</a:t>
            </a:r>
            <a:r>
              <a:rPr lang="en-US" sz="26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600" baseline="300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 + HOH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en-US" sz="2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en-US" sz="26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↓ + Na</a:t>
            </a:r>
            <a:r>
              <a:rPr lang="en-US" sz="2600" baseline="300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 + OH</a:t>
            </a:r>
            <a:r>
              <a:rPr lang="en-US" sz="2600" baseline="300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06000" indent="-306000" fontAlgn="auto">
              <a:defRPr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NaHSiO</a:t>
            </a:r>
            <a:r>
              <a:rPr lang="en-US" sz="26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 ++ HOH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en-US" sz="2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en-US" sz="26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↓ +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Применение силикатов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1447800"/>
            <a:ext cx="7790688" cy="4800600"/>
          </a:xfrm>
        </p:spPr>
        <p:txBody>
          <a:bodyPr>
            <a:normAutofit fontScale="92500"/>
          </a:bodyPr>
          <a:lstStyle/>
          <a:p>
            <a:pPr>
              <a:spcBef>
                <a:spcPts val="0"/>
              </a:spcBef>
              <a:defRPr/>
            </a:pPr>
            <a:r>
              <a:rPr lang="ru-RU" sz="30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В качестве жидкого стекла  (концентрированных растворов силикатов калия и натрия) его используют:</a:t>
            </a:r>
          </a:p>
          <a:p>
            <a:pPr>
              <a:spcBef>
                <a:spcPts val="0"/>
              </a:spcBef>
              <a:defRPr/>
            </a:pPr>
            <a:endParaRPr lang="ru-RU" sz="3000" dirty="0" smtClean="0">
              <a:solidFill>
                <a:srgbClr val="444444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spcBef>
                <a:spcPts val="0"/>
              </a:spcBef>
              <a:buNone/>
              <a:defRPr/>
            </a:pPr>
            <a:r>
              <a:rPr lang="ru-RU" sz="30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а) при изготовлении клея и водонепроницаемых тканей; </a:t>
            </a:r>
          </a:p>
          <a:p>
            <a:pPr marL="82296" indent="0">
              <a:spcBef>
                <a:spcPts val="0"/>
              </a:spcBef>
              <a:buNone/>
              <a:defRPr/>
            </a:pPr>
            <a:r>
              <a:rPr lang="ru-RU" sz="30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б) при изготовлении кислотоупорных бетонов; </a:t>
            </a:r>
          </a:p>
          <a:p>
            <a:pPr marL="82296" indent="0">
              <a:spcBef>
                <a:spcPts val="0"/>
              </a:spcBef>
              <a:buNone/>
              <a:defRPr/>
            </a:pPr>
            <a:r>
              <a:rPr lang="ru-RU" sz="30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в) изготовления замазок, конторского клея; </a:t>
            </a:r>
          </a:p>
          <a:p>
            <a:pPr marL="82296" indent="0">
              <a:spcBef>
                <a:spcPts val="0"/>
              </a:spcBef>
              <a:buNone/>
              <a:defRPr/>
            </a:pPr>
            <a:r>
              <a:rPr lang="ru-RU" sz="30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г) пропитка тканей, дерева и бумаги для придания им огнестойкости и водонепроницаемости. </a:t>
            </a: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План изложения материала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Строение атома кремния</a:t>
            </a:r>
          </a:p>
          <a:p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Свойства простого вещества</a:t>
            </a:r>
          </a:p>
          <a:p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Химические свойства кремния</a:t>
            </a:r>
          </a:p>
          <a:p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Соединения кремния и их свойства</a:t>
            </a:r>
          </a:p>
          <a:p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Применение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ÐÐ¾ÑÐ¾Ð¶ÐµÐµ Ð¸Ð·Ð¾Ð±ÑÐ°Ð¶ÐµÐ½Ð¸Ðµ">
            <a:extLst>
              <a:ext uri="{FF2B5EF4-FFF2-40B4-BE49-F238E27FC236}">
                <a16:creationId xmlns="" xmlns:a16="http://schemas.microsoft.com/office/drawing/2014/main" id="{9D10972D-AEA5-4C8E-82AF-954289640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114800"/>
            <a:ext cx="2484283" cy="2209800"/>
          </a:xfrm>
          <a:prstGeom prst="rect">
            <a:avLst/>
          </a:prstGeom>
          <a:noFill/>
          <a:effectLst>
            <a:softEdge rad="2667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51C024A-21C8-4D4A-989B-8DD6750FCC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304800"/>
            <a:ext cx="8001000" cy="6400800"/>
          </a:xfrm>
          <a:prstGeom prst="rect">
            <a:avLst/>
          </a:prstGeom>
          <a:effectLst>
            <a:softEdge rad="190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Применение кремния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1600201"/>
            <a:ext cx="4876800" cy="1981200"/>
          </a:xfrm>
        </p:spPr>
        <p:txBody>
          <a:bodyPr>
            <a:normAutofit/>
          </a:bodyPr>
          <a:lstStyle/>
          <a:p>
            <a:pPr marL="285750" indent="-285750"/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Солнечные батареи </a:t>
            </a:r>
          </a:p>
          <a:p>
            <a:pPr marL="285750" indent="-285750"/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Фотоэлементы </a:t>
            </a:r>
          </a:p>
          <a:p>
            <a:pPr marL="285750" indent="-285750"/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Электроника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6" descr="ÐÐ°ÑÑÐ¸Ð½ÐºÐ¸ Ð¿Ð¾ Ð·Ð°Ð¿ÑÐ¾ÑÑ ÐºÑÐµÐ¼Ð½Ð¸Ð¹ ÑÐ»ÐµÐºÑÑÐ¾Ð½Ð¸ÐºÐ°">
            <a:extLst>
              <a:ext uri="{FF2B5EF4-FFF2-40B4-BE49-F238E27FC236}">
                <a16:creationId xmlns:a16="http://schemas.microsoft.com/office/drawing/2014/main" xmlns="" id="{491A8C15-F60F-49AF-B0FC-FB96C64A6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267200"/>
            <a:ext cx="2700184" cy="2259979"/>
          </a:xfrm>
          <a:prstGeom prst="rect">
            <a:avLst/>
          </a:prstGeom>
          <a:noFill/>
          <a:effectLst>
            <a:softEdge rad="1397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ÐÐ°ÑÑÐ¸Ð½ÐºÐ¸ Ð¿Ð¾ Ð·Ð°Ð¿ÑÐ¾ÑÑ ÐºÑÐµÐ¼Ð½Ð¸Ð¹ ÑÐ¾ÑÐ¾ÑÐ»ÐµÐ¼ÐµÐ½ÑÑ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3276600"/>
            <a:ext cx="2760474" cy="1981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ÐÐ°ÑÑÐ¸Ð½ÐºÐ¸ Ð¿Ð¾ Ð·Ð°Ð¿ÑÐ¾ÑÑ ÐºÑÐµÐ¼Ð½Ð¸Ð¹ ÑÐ¾Ð»Ð½ÐµÑÐ½ÑÐµ Ð±Ð°ÑÐ°ÑÐµÐ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457950" y="1295400"/>
            <a:ext cx="2686050" cy="251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Применение кремния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ÐÐ°ÑÑÐ¸Ð½ÐºÐ¸ Ð¿Ð¾ Ð·Ð°Ð¿ÑÐ¾ÑÑ Ð¡Ð¸Ð»Ð¸ÐºÐ¾Ð½Ð¾Ð²ÑÐ¹ Ð³ÐµÑÐ¼ÐµÑÐ¸Ðº">
            <a:extLst>
              <a:ext uri="{FF2B5EF4-FFF2-40B4-BE49-F238E27FC236}">
                <a16:creationId xmlns:a16="http://schemas.microsoft.com/office/drawing/2014/main" xmlns="" id="{36EC270C-67F1-411D-A262-B043D7B60DD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8438" y="2057400"/>
            <a:ext cx="3629269" cy="2743200"/>
          </a:xfrm>
          <a:prstGeom prst="rect">
            <a:avLst/>
          </a:prstGeom>
          <a:noFill/>
          <a:effectLst>
            <a:softEdge rad="2032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90600" y="1219200"/>
            <a:ext cx="3733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Силиконовый герметик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Силиконовый каучук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Кремнистые стали</a:t>
            </a:r>
          </a:p>
        </p:txBody>
      </p:sp>
      <p:pic>
        <p:nvPicPr>
          <p:cNvPr id="8" name="Picture 4" descr="ÐÐ°ÑÑÐ¸Ð½ÐºÐ¸ Ð¿Ð¾ Ð·Ð°Ð¿ÑÐ¾ÑÑ Ð¡Ð¸Ð»Ð¸ÐºÐ¾Ð½Ð¾Ð²ÑÐ¹ Ð³ÐµÑÐ¼ÐµÑÐ¸Ðº">
            <a:extLst>
              <a:ext uri="{FF2B5EF4-FFF2-40B4-BE49-F238E27FC236}">
                <a16:creationId xmlns:a16="http://schemas.microsoft.com/office/drawing/2014/main" xmlns="" id="{B5D79FB9-7308-475C-BB74-AF86516D7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685800"/>
            <a:ext cx="2743200" cy="2667000"/>
          </a:xfrm>
          <a:prstGeom prst="rect">
            <a:avLst/>
          </a:prstGeom>
          <a:noFill/>
          <a:effectLst>
            <a:softEdge rad="4064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ÐÐ°ÑÑÐ¸Ð½ÐºÐ¸ Ð¿Ð¾ Ð·Ð°Ð¿ÑÐ¾ÑÑ Ð¡Ð¸Ð»Ð¸ÐºÐ¾Ð½Ð¾Ð²ÑÐ¹ ÐºÐ°ÑÑÑÐº">
            <a:extLst>
              <a:ext uri="{FF2B5EF4-FFF2-40B4-BE49-F238E27FC236}">
                <a16:creationId xmlns:a16="http://schemas.microsoft.com/office/drawing/2014/main" xmlns="" id="{EE9A6177-9445-440A-829C-3012DE53DE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724400"/>
            <a:ext cx="2900362" cy="1981200"/>
          </a:xfrm>
          <a:prstGeom prst="rect">
            <a:avLst/>
          </a:prstGeom>
          <a:noFill/>
          <a:effectLst>
            <a:softEdge rad="4064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ÐÐ°ÑÑÐ¸Ð½ÐºÐ¸ Ð¿Ð¾ Ð·Ð°Ð¿ÑÐ¾ÑÑ ÐºÑÐµÐ¼Ð½Ð¸ÑÑÑÐµ ÑÑÐ°Ð»Ð¸">
            <a:extLst>
              <a:ext uri="{FF2B5EF4-FFF2-40B4-BE49-F238E27FC236}">
                <a16:creationId xmlns:a16="http://schemas.microsoft.com/office/drawing/2014/main" xmlns="" id="{350EDE4C-92EB-4FDC-BDEA-FDCA0EC2DE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495800"/>
            <a:ext cx="3060700" cy="2055770"/>
          </a:xfrm>
          <a:prstGeom prst="rect">
            <a:avLst/>
          </a:prstGeom>
          <a:noFill/>
          <a:effectLst>
            <a:softEdge rad="4699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Кремний в медицине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ÐÐ°ÑÑÐ¸Ð½ÐºÐ¸ Ð¿Ð¾ Ð·Ð°Ð¿ÑÐ¾ÑÑ ÐºÑÐµÐ¼Ð½Ð¸Ð¹ Ð² Ð¼ÐµÐ´Ð¸ÑÐ¸Ð½Ðµ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5100" y="1738908"/>
            <a:ext cx="7499350" cy="4218384"/>
          </a:xfr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Роль кремния в природе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1600201"/>
            <a:ext cx="4038600" cy="43434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Чешуя рыб, панцири насекомых, крылья бабочек, перья птиц и шерсть животных прочны, так как содержат кремний и его соединения</a:t>
            </a:r>
          </a:p>
          <a:p>
            <a:endParaRPr lang="ru-RU" dirty="0"/>
          </a:p>
        </p:txBody>
      </p:sp>
      <p:pic>
        <p:nvPicPr>
          <p:cNvPr id="4" name="Picture 6" descr="ÐÐ°ÑÑÐ¸Ð½ÐºÐ¸ Ð¿Ð¾ Ð·Ð°Ð¿ÑÐ¾ÑÑ Ð¿ÑÐ¸ÑÑ">
            <a:extLst>
              <a:ext uri="{FF2B5EF4-FFF2-40B4-BE49-F238E27FC236}">
                <a16:creationId xmlns:a16="http://schemas.microsoft.com/office/drawing/2014/main" xmlns="" id="{811B638E-274A-4382-A34B-9CF5369A2D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295400"/>
            <a:ext cx="3149665" cy="2004332"/>
          </a:xfrm>
          <a:prstGeom prst="rect">
            <a:avLst/>
          </a:prstGeom>
          <a:noFill/>
          <a:effectLst>
            <a:softEdge rad="508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ÐÐ°ÑÑÐ¸Ð½ÐºÐ¸ Ð¿Ð¾ Ð·Ð°Ð¿ÑÐ¾ÑÑ ÑÑÐ±Ñ Ð¿ÑÐ¸ÑÐºÐ¸ Ð±Ð°Ð±Ð¾ÑÐºÐ¸">
            <a:extLst>
              <a:ext uri="{FF2B5EF4-FFF2-40B4-BE49-F238E27FC236}">
                <a16:creationId xmlns:a16="http://schemas.microsoft.com/office/drawing/2014/main" xmlns="" id="{345704BD-73C4-4679-8525-14E99FEA8D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352800"/>
            <a:ext cx="2033587" cy="3048000"/>
          </a:xfrm>
          <a:prstGeom prst="rect">
            <a:avLst/>
          </a:prstGeom>
          <a:noFill/>
          <a:effectLst>
            <a:softEdge rad="3302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ÐÐ°ÑÑÐ¸Ð½ÐºÐ¸ Ð¿Ð¾ Ð·Ð°Ð¿ÑÐ¾ÑÑ ÑÑÐ±Ñ">
            <a:extLst>
              <a:ext uri="{FF2B5EF4-FFF2-40B4-BE49-F238E27FC236}">
                <a16:creationId xmlns:a16="http://schemas.microsoft.com/office/drawing/2014/main" xmlns="" id="{02BF243A-EF28-44EB-9226-D743A7F6FC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0254" y="4419600"/>
            <a:ext cx="3022211" cy="2208755"/>
          </a:xfrm>
          <a:prstGeom prst="rect">
            <a:avLst/>
          </a:prstGeom>
          <a:noFill/>
          <a:effectLst>
            <a:softEdge rad="3937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Биологическая роль кремния в организме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1447800"/>
            <a:ext cx="7924800" cy="4800600"/>
          </a:xfrm>
        </p:spPr>
        <p:txBody>
          <a:bodyPr>
            <a:normAutofit fontScale="70000" lnSpcReduction="20000"/>
          </a:bodyPr>
          <a:lstStyle/>
          <a:p>
            <a:pPr marL="306000" indent="-306000" algn="just" fontAlgn="auto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Кремний - микроэлемент, постоянно содержащийся в организме человека. Наибольшее его количество содержится в лимфоузлах, соединительной ткани аорты, трахеи, в волосах и коже.</a:t>
            </a:r>
          </a:p>
          <a:p>
            <a:pPr marL="306000" indent="-306000" algn="just" fontAlgn="auto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Кремний необходим для построения эпителиальных клеток. </a:t>
            </a:r>
          </a:p>
          <a:p>
            <a:pPr marL="306000" indent="-306000" algn="just" fontAlgn="auto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Кремний играет важную роль в процессе минерализации костной ткани; необходим для поддержания эластичности стенки артерий, оказывает положительное влияние на иммунитет и замедляет процессы старения в тканях организма человека. </a:t>
            </a:r>
          </a:p>
          <a:p>
            <a:pPr marL="306000" indent="-306000" algn="just" fontAlgn="auto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Среднее содержание кремния в крови составляет 8,25 мг/сутки. С возрастом его уровень в организме снижается, поэтому у пожилых людей потребность в кремнии, как правило, повышается.</a:t>
            </a:r>
          </a:p>
          <a:p>
            <a:pPr marL="306000" indent="-306000" algn="just" fontAlgn="auto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Улучшают усвоение кремния организмом наличие кальция, магния, марганца и калия.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2222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Кремний</a:t>
            </a:r>
            <a:r>
              <a:rPr lang="ru-RU" dirty="0" smtClean="0">
                <a:solidFill>
                  <a:srgbClr val="2222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 способствует усвоению кальция и росту костей, предупреждает </a:t>
            </a:r>
            <a:r>
              <a:rPr lang="ru-RU" dirty="0" err="1" smtClean="0">
                <a:solidFill>
                  <a:srgbClr val="2222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остеопороз</a:t>
            </a:r>
            <a:r>
              <a:rPr lang="ru-RU" dirty="0" smtClean="0">
                <a:solidFill>
                  <a:srgbClr val="2222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, стимулирует иммунную систему.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5" name="Picture 2" descr="ÐÐ°ÑÑÐ¸Ð½ÐºÐ¸ Ð¿Ð¾ Ð·Ð°Ð¿ÑÐ¾ÑÑ ÐºÑÐµÐ¼Ð½Ð¸Ð¹ Ð² Ð¿ÑÐ¾Ð´ÑÐºÑÐ°Ñ Ð¿Ð¸ÑÐ°Ð½Ð¸Ñ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52401"/>
            <a:ext cx="79248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990600" y="5105400"/>
            <a:ext cx="7772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Кремний</a:t>
            </a:r>
            <a:r>
              <a:rPr lang="ru-RU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 способствует усвоению кальция и росту костей, предупреждает </a:t>
            </a:r>
            <a:r>
              <a:rPr lang="ru-RU" dirty="0" err="1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остеопороз</a:t>
            </a:r>
            <a:r>
              <a:rPr lang="ru-RU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, стимулирует иммунную систему.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Список литературы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Кремний - элемент жизни. Экология и медицина / Н.А. Семенова и др. - М.: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Диля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2008. - 448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Куколев Г.В. «Химия кремния и физическая химия силикатов», 1966 г.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Ладожская С. Кремний - элемент жизни / Светлана Ладожская. – Москва: 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Гостехиздат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2004. - 401 c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Неорганическая химия. Химия элементов. В 2 книгах - Третьяк Ю.Д.,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Мартыненко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Л.И. и др.,2001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Неумывакин И.П. «Кремний: мифы и реальность», 2012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Пурмаль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«В мире кремния», 1962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Ð°ÑÑÐ¸Ð½ÐºÐ¸ Ð¿Ð¾ Ð·Ð°Ð¿ÑÐ¾ÑÑ ÑÐ¿Ð°ÑÐ¸Ð±Ð¾ Ð·Ð° Ð²Ð½Ð¸Ð¼Ð°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304800"/>
            <a:ext cx="79248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Ð°ÑÑÐ¸Ð½ÐºÐ¸ Ð¿Ð¾ Ð·Ð°Ð¿ÑÐ¾ÑÑ ÑÐ°Ð±Ð»Ð¸ÑÐ° Ð¼ÐµÐ½Ð´ÐµÐ»ÐµÐµÐ²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66800" y="228600"/>
            <a:ext cx="7985414" cy="66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Строение атома кремния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ÐÐ°ÑÑÐ¸Ð½ÐºÐ¸ Ð¿Ð¾ Ð·Ð°Ð¿ÑÐ¾ÑÑ ÐºÑÐµÐ¼Ð½Ð¸Ð¹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95400" y="1371600"/>
            <a:ext cx="2971800" cy="3276600"/>
          </a:xfrm>
          <a:noFill/>
        </p:spPr>
      </p:pic>
      <p:pic>
        <p:nvPicPr>
          <p:cNvPr id="5" name="Picture 8" descr="ÐÐ°ÑÑÐ¸Ð½ÐºÐ¸ Ð¿Ð¾ Ð·Ð°Ð¿ÑÐ¾ÑÑ ÐºÑÐµÐ¼Ð½Ð¸Ð¹ Ð°ÑÐ¾Ð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1981200"/>
            <a:ext cx="44196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Нахождение в природе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5117592" cy="6858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SiO2 </a:t>
            </a:r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кремнезём (песок)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en-US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Al2O3</a:t>
            </a:r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2SiO2</a:t>
            </a:r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2H2O </a:t>
            </a:r>
            <a:r>
              <a:rPr lang="ru-RU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каолинит (глина) </a:t>
            </a:r>
            <a:r>
              <a:rPr lang="ru-RU" dirty="0" smtClean="0">
                <a:solidFill>
                  <a:srgbClr val="444444"/>
                </a:solidFill>
                <a:latin typeface="Open Sans"/>
              </a:rPr>
              <a:t>   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ÐÐ°ÑÑÐ¸Ð½ÐºÐ¸ Ð¿Ð¾ Ð·Ð°Ð¿ÑÐ¾ÑÑ Ð¿ÐµÑÐ¾Ðº">
            <a:extLst>
              <a:ext uri="{FF2B5EF4-FFF2-40B4-BE49-F238E27FC236}">
                <a16:creationId xmlns:a16="http://schemas.microsoft.com/office/drawing/2014/main" xmlns="" id="{6BBC4FF3-79F2-4368-BC46-A5DA0EB203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914400" y="2057400"/>
            <a:ext cx="2971800" cy="29718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softEdge rad="279400"/>
          </a:effectLst>
        </p:spPr>
      </p:pic>
      <p:pic>
        <p:nvPicPr>
          <p:cNvPr id="5" name="Picture 6" descr="ÐÐ°ÑÑÐ¸Ð½ÐºÐ¸ Ð¿Ð¾ Ð·Ð°Ð¿ÑÐ¾ÑÑ Ð°Ð»ÑÐ¼Ð¾ÑÐ¸Ð»Ð¸ÐºÐ°ÑÑ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3733800"/>
            <a:ext cx="2971801" cy="2989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ÐÐ°ÑÑÐ¸Ð½ÐºÐ¸ Ð¿Ð¾ Ð·Ð°Ð¿ÑÐ¾ÑÑ Ð³Ð»Ð¸Ð½Ð°">
            <a:extLst>
              <a:ext uri="{FF2B5EF4-FFF2-40B4-BE49-F238E27FC236}">
                <a16:creationId xmlns:a16="http://schemas.microsoft.com/office/drawing/2014/main" xmlns="" id="{FFF00C13-3457-4BDB-A425-E8F6F130C7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600200"/>
            <a:ext cx="2971800" cy="2286000"/>
          </a:xfrm>
          <a:prstGeom prst="rect">
            <a:avLst/>
          </a:prstGeom>
          <a:noFill/>
          <a:effectLst>
            <a:softEdge rad="1397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Немного истории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90600" y="1524000"/>
            <a:ext cx="4102608" cy="21336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 чистом виде кремний был выделен в 1811 году французскими учеными Жозефом Луи Гей-Люссаком и Жаком Тенором 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5400" y="1524000"/>
            <a:ext cx="3828288" cy="15240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Corbel" pitchFamily="34" charset="0"/>
              </a:rPr>
              <a:t>Кремний в элементарном состоянии был впервые получен в 1825 году шведским химиком </a:t>
            </a:r>
            <a:r>
              <a:rPr lang="ru-RU" dirty="0" err="1" smtClean="0">
                <a:latin typeface="Corbel" pitchFamily="34" charset="0"/>
              </a:rPr>
              <a:t>Йенсом</a:t>
            </a:r>
            <a:r>
              <a:rPr lang="ru-RU" dirty="0" smtClean="0">
                <a:latin typeface="Corbel" pitchFamily="34" charset="0"/>
              </a:rPr>
              <a:t> </a:t>
            </a:r>
            <a:r>
              <a:rPr lang="ru-RU" dirty="0" err="1" smtClean="0">
                <a:latin typeface="Corbel" pitchFamily="34" charset="0"/>
              </a:rPr>
              <a:t>Якобсом</a:t>
            </a:r>
            <a:r>
              <a:rPr lang="ru-RU" dirty="0" smtClean="0">
                <a:latin typeface="Corbel" pitchFamily="34" charset="0"/>
              </a:rPr>
              <a:t> Берцелиусом</a:t>
            </a:r>
            <a:endParaRPr lang="ru-RU" dirty="0"/>
          </a:p>
        </p:txBody>
      </p:sp>
      <p:pic>
        <p:nvPicPr>
          <p:cNvPr id="5" name="Picture 4" descr="ÐÐ°ÑÑÐ¸Ð½ÐºÐ¸ Ð¿Ð¾ Ð·Ð°Ð¿ÑÐ¾ÑÑ Ð³ÐµÐ¹ Ð»ÑÑÑÐ°Ðº">
            <a:extLst>
              <a:ext uri="{FF2B5EF4-FFF2-40B4-BE49-F238E27FC236}">
                <a16:creationId xmlns:a16="http://schemas.microsoft.com/office/drawing/2014/main" xmlns="" id="{2D9538B7-4696-40F6-85C2-D8DE3812B4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971800"/>
            <a:ext cx="2499495" cy="2990849"/>
          </a:xfrm>
          <a:prstGeom prst="rect">
            <a:avLst/>
          </a:prstGeom>
          <a:noFill/>
          <a:effectLst>
            <a:softEdge rad="2667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ÐÐ°ÑÑÐ¸Ð½ÐºÐ¸ Ð¿Ð¾ Ð·Ð°Ð¿ÑÐ¾ÑÑ Ð±ÐµÑÑÐµÐ»Ð¸ÑÑ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3048000"/>
            <a:ext cx="2543175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Характеристика атома кремния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1524001"/>
            <a:ext cx="5562600" cy="2819400"/>
          </a:xfrm>
        </p:spPr>
        <p:txBody>
          <a:bodyPr>
            <a:normAutofit lnSpcReduction="10000"/>
          </a:bodyPr>
          <a:lstStyle/>
          <a:p>
            <a:pPr marL="306000" indent="-306000" fontAlgn="auto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Положение в ПС: </a:t>
            </a:r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период </a:t>
            </a:r>
            <a:r>
              <a:rPr lang="en-US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III; </a:t>
            </a:r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группа </a:t>
            </a:r>
            <a:r>
              <a:rPr lang="en-US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IV, </a:t>
            </a:r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главная; </a:t>
            </a:r>
          </a:p>
          <a:p>
            <a:pPr marL="306000" indent="-306000" fontAlgn="auto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Заряд ядра: </a:t>
            </a:r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+14 </a:t>
            </a:r>
            <a:r>
              <a:rPr lang="en-US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Si; </a:t>
            </a:r>
            <a:endParaRPr lang="ru-RU" sz="20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06000" indent="-306000" fontAlgn="auto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Относительная атомная масса: </a:t>
            </a:r>
            <a:r>
              <a:rPr lang="en-US" sz="2000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Ar</a:t>
            </a:r>
            <a:r>
              <a:rPr lang="en-US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(Si)=28 </a:t>
            </a:r>
            <a:endParaRPr lang="ru-RU" sz="20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06000" indent="-306000" fontAlgn="auto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Строение атома: </a:t>
            </a:r>
            <a:r>
              <a:rPr lang="en-US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p=14, e=14, n=14 </a:t>
            </a:r>
            <a:endParaRPr lang="ru-RU" sz="20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06000" indent="-306000" fontAlgn="auto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Электронная формула: </a:t>
            </a:r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+14 </a:t>
            </a:r>
            <a:r>
              <a:rPr lang="en-US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Si 2e;8e;4e; </a:t>
            </a:r>
            <a:endParaRPr lang="ru-RU" sz="20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06000" indent="-306000" fontAlgn="auto">
              <a:buNone/>
              <a:defRPr/>
            </a:pPr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+14 Si</a:t>
            </a:r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1s</a:t>
            </a:r>
            <a:r>
              <a:rPr lang="en-US" sz="2000" baseline="30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2s</a:t>
            </a:r>
            <a:r>
              <a:rPr lang="en-US" sz="2000" baseline="30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2p</a:t>
            </a:r>
            <a:r>
              <a:rPr lang="en-US" sz="2000" baseline="30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3s</a:t>
            </a:r>
            <a:r>
              <a:rPr lang="en-US" sz="2000" baseline="30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3p</a:t>
            </a:r>
            <a:r>
              <a:rPr lang="en-US" sz="2000" baseline="30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" baseline="300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06000" indent="-306000" fontAlgn="auto">
              <a:defRPr/>
            </a:pPr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Неметалл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 </a:t>
            </a:r>
          </a:p>
          <a:p>
            <a:endParaRPr lang="ru-RU" sz="2000" dirty="0"/>
          </a:p>
        </p:txBody>
      </p:sp>
      <p:pic>
        <p:nvPicPr>
          <p:cNvPr id="4" name="Picture 6" descr="ÐÐ°ÑÑÐ¸Ð½ÐºÐ¸ Ð¿Ð¾ Ð·Ð°Ð¿ÑÐ¾ÑÑ ÐºÑÐµÐ¼Ð½Ð¸Ð¹ Ð°ÑÐ¾Ð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4191000"/>
            <a:ext cx="5638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800" y="228600"/>
            <a:ext cx="749808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Физические свойства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1600201"/>
            <a:ext cx="6934200" cy="2438400"/>
          </a:xfrm>
        </p:spPr>
        <p:txBody>
          <a:bodyPr>
            <a:normAutofit fontScale="25000" lnSpcReduction="20000"/>
          </a:bodyPr>
          <a:lstStyle/>
          <a:p>
            <a:pPr marL="306000" indent="-306000" fontAlgn="auto"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Кремний – неметалл, существует в кристаллическом и аморфном состоянии. </a:t>
            </a:r>
          </a:p>
          <a:p>
            <a:pPr marL="306000" indent="-306000" fontAlgn="auto"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Кристаллический кремний – вещество серовато – стального цвета с металлическим блеском, весьма твердое, но хрупкое.</a:t>
            </a:r>
          </a:p>
          <a:p>
            <a:pPr marL="306000" indent="-306000" fontAlgn="auto"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Аморфный кремний – бурый порошок, более активен, покрыт оксидной пленкой, полупроводник</a:t>
            </a:r>
          </a:p>
          <a:p>
            <a:pPr marL="306000" indent="-306000" fontAlgn="auto"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р = 2,33 г/см 3. </a:t>
            </a:r>
          </a:p>
          <a:p>
            <a:pPr marL="306000" indent="-306000" fontAlgn="auto"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t пл. = 1415 С. </a:t>
            </a:r>
          </a:p>
          <a:p>
            <a:pPr marL="306000" indent="-306000" fontAlgn="auto">
              <a:defRPr/>
            </a:pP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кип. = 3500  С. 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64C4C42-9E69-46EA-9DDD-D860166DA2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4648200"/>
            <a:ext cx="3048000" cy="1941306"/>
          </a:xfrm>
          <a:prstGeom prst="rect">
            <a:avLst/>
          </a:prstGeom>
          <a:effectLst>
            <a:softEdge rad="165100"/>
          </a:effectLst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B8F332A-D8D4-491A-B25D-EC6631A6FB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3505200"/>
            <a:ext cx="3132462" cy="2222174"/>
          </a:xfrm>
          <a:prstGeom prst="rect">
            <a:avLst/>
          </a:prstGeom>
          <a:effectLst>
            <a:softEdge rad="3683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Химические свойства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1600201"/>
            <a:ext cx="6629400" cy="3657599"/>
          </a:xfrm>
          <a:noFill/>
        </p:spPr>
        <p:txBody>
          <a:bodyPr>
            <a:normAutofit/>
          </a:bodyPr>
          <a:lstStyle/>
          <a:p>
            <a:pPr fontAlgn="auto">
              <a:buNone/>
              <a:defRPr/>
            </a:pPr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а) восстановительные</a:t>
            </a:r>
          </a:p>
          <a:p>
            <a:pPr fontAlgn="auto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1)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Si + O2 =SiO2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(400-500 С)</a:t>
            </a:r>
          </a:p>
          <a:p>
            <a:pPr fontAlgn="auto"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2) Si + 2CL2 = SiCL4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3) Si + S = SiS2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4)Si + 2H2O 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пар) =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SiO2 + H2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5)Si + C =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SiC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карборунд) </a:t>
            </a:r>
          </a:p>
          <a:p>
            <a:pPr fontAlgn="auto">
              <a:defRPr/>
            </a:pPr>
            <a:r>
              <a:rPr lang="ru-RU" sz="2000" b="1" u="sng" dirty="0" smtClean="0">
                <a:highlight>
                  <a:srgbClr val="FFFF00"/>
                </a:highlight>
                <a:latin typeface="Times New Roman" pitchFamily="18" charset="0"/>
                <a:cs typeface="Times New Roman" pitchFamily="18" charset="0"/>
              </a:rPr>
              <a:t>6)</a:t>
            </a:r>
            <a:r>
              <a:rPr lang="en-US" sz="2000" b="1" u="sng" dirty="0" smtClean="0">
                <a:highlight>
                  <a:srgbClr val="FFFF00"/>
                </a:highlight>
                <a:latin typeface="Times New Roman" pitchFamily="18" charset="0"/>
                <a:cs typeface="Times New Roman" pitchFamily="18" charset="0"/>
              </a:rPr>
              <a:t>Si +2NaOH(</a:t>
            </a:r>
            <a:r>
              <a:rPr lang="ru-RU" sz="2000" b="1" u="sng" dirty="0" err="1" smtClean="0">
                <a:highlight>
                  <a:srgbClr val="FFFF00"/>
                </a:highlight>
                <a:latin typeface="Times New Roman" pitchFamily="18" charset="0"/>
                <a:cs typeface="Times New Roman" pitchFamily="18" charset="0"/>
              </a:rPr>
              <a:t>конц</a:t>
            </a:r>
            <a:r>
              <a:rPr lang="ru-RU" sz="2000" b="1" u="sng" dirty="0" smtClean="0">
                <a:highlight>
                  <a:srgbClr val="FFFF00"/>
                </a:highlight>
                <a:latin typeface="Times New Roman" pitchFamily="18" charset="0"/>
                <a:cs typeface="Times New Roman" pitchFamily="18" charset="0"/>
              </a:rPr>
              <a:t>) + </a:t>
            </a:r>
            <a:r>
              <a:rPr lang="en-US" sz="2000" b="1" u="sng" dirty="0" smtClean="0">
                <a:highlight>
                  <a:srgbClr val="FFFF00"/>
                </a:highlight>
                <a:latin typeface="Times New Roman" pitchFamily="18" charset="0"/>
                <a:cs typeface="Times New Roman" pitchFamily="18" charset="0"/>
              </a:rPr>
              <a:t>H2O = Na2SiO3 + 2H 2 </a:t>
            </a:r>
            <a:endParaRPr lang="ru-RU" sz="2000" b="1" u="sng" dirty="0" smtClean="0">
              <a:highlight>
                <a:srgbClr val="FFFF00"/>
              </a:highlight>
              <a:latin typeface="Times New Roman" pitchFamily="18" charset="0"/>
              <a:cs typeface="Times New Roman" pitchFamily="18" charset="0"/>
            </a:endParaRPr>
          </a:p>
          <a:p>
            <a:pPr fontAlgn="auto">
              <a:buNone/>
              <a:defRPr/>
            </a:pPr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б) окислительные</a:t>
            </a:r>
          </a:p>
          <a:p>
            <a:pPr fontAlgn="auto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Si + 2Ca = Ca2Si 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силицид кальция 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E7AAB6F-8A07-4423-8DD0-845E9B40F8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4419600"/>
            <a:ext cx="3153792" cy="2209800"/>
          </a:xfrm>
          <a:prstGeom prst="rect">
            <a:avLst/>
          </a:prstGeom>
          <a:effectLst>
            <a:softEdge rad="4064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180</TotalTime>
  <Words>866</Words>
  <Application>Microsoft Office PowerPoint</Application>
  <PresentationFormat>Экран (4:3)</PresentationFormat>
  <Paragraphs>131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Солнцестояние</vt:lpstr>
      <vt:lpstr>Кремний</vt:lpstr>
      <vt:lpstr>План изложения материала</vt:lpstr>
      <vt:lpstr>Слайд 3</vt:lpstr>
      <vt:lpstr>Строение атома кремния</vt:lpstr>
      <vt:lpstr>Нахождение в природе</vt:lpstr>
      <vt:lpstr>Немного истории</vt:lpstr>
      <vt:lpstr>Характеристика атома кремния</vt:lpstr>
      <vt:lpstr>Физические свойства</vt:lpstr>
      <vt:lpstr>Химические свойства</vt:lpstr>
      <vt:lpstr>Химические свойства</vt:lpstr>
      <vt:lpstr>Слайд 11</vt:lpstr>
      <vt:lpstr>Оксид кремния (IV)</vt:lpstr>
      <vt:lpstr>Разновидности минералов на основе оксидов кремния</vt:lpstr>
      <vt:lpstr>Химические свойства оксида кремния</vt:lpstr>
      <vt:lpstr>Химические свойства оксида кремния</vt:lpstr>
      <vt:lpstr>Кремниевая кислота H2SiO3</vt:lpstr>
      <vt:lpstr>СОЛИ КРЕМНИЕВОЙ КИСЛОТЫ- СИЛИКАТЫ</vt:lpstr>
      <vt:lpstr>Гидролиз силиката натрия </vt:lpstr>
      <vt:lpstr>Применение силикатов</vt:lpstr>
      <vt:lpstr>Слайд 20</vt:lpstr>
      <vt:lpstr>Применение кремния</vt:lpstr>
      <vt:lpstr>Применение кремния</vt:lpstr>
      <vt:lpstr>Кремний в медицине</vt:lpstr>
      <vt:lpstr>Роль кремния в природе</vt:lpstr>
      <vt:lpstr>Биологическая роль кремния в организме</vt:lpstr>
      <vt:lpstr>Слайд 26</vt:lpstr>
      <vt:lpstr>Список литературы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Кремний</dc:title>
  <dc:creator>дом</dc:creator>
  <cp:lastModifiedBy>дом</cp:lastModifiedBy>
  <cp:revision>24</cp:revision>
  <dcterms:created xsi:type="dcterms:W3CDTF">2021-04-12T12:30:54Z</dcterms:created>
  <dcterms:modified xsi:type="dcterms:W3CDTF">2021-05-17T07:41:02Z</dcterms:modified>
</cp:coreProperties>
</file>