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2" r:id="rId3"/>
    <p:sldId id="272" r:id="rId4"/>
    <p:sldId id="271" r:id="rId5"/>
    <p:sldId id="280" r:id="rId6"/>
    <p:sldId id="264" r:id="rId7"/>
    <p:sldId id="274" r:id="rId8"/>
    <p:sldId id="273" r:id="rId9"/>
    <p:sldId id="263" r:id="rId10"/>
    <p:sldId id="265" r:id="rId11"/>
    <p:sldId id="281" r:id="rId12"/>
    <p:sldId id="267" r:id="rId13"/>
    <p:sldId id="277" r:id="rId14"/>
    <p:sldId id="268" r:id="rId15"/>
    <p:sldId id="269" r:id="rId16"/>
    <p:sldId id="278" r:id="rId17"/>
    <p:sldId id="261" r:id="rId18"/>
    <p:sldId id="276" r:id="rId19"/>
    <p:sldId id="282" r:id="rId20"/>
    <p:sldId id="283" r:id="rId21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6FF99"/>
    <a:srgbClr val="000000"/>
    <a:srgbClr val="8CF73B"/>
    <a:srgbClr val="E37D2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582" autoAdjust="0"/>
    <p:restoredTop sz="94624" autoAdjust="0"/>
  </p:normalViewPr>
  <p:slideViewPr>
    <p:cSldViewPr>
      <p:cViewPr>
        <p:scale>
          <a:sx n="102" d="100"/>
          <a:sy n="102" d="100"/>
        </p:scale>
        <p:origin x="-240" y="32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7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Как</a:t>
            </a:r>
            <a:r>
              <a:rPr lang="ru-RU" baseline="0"/>
              <a:t> Вы оцениваете экологичесую обстановку нашего поселения?</a:t>
            </a:r>
            <a:endParaRPr lang="ru-RU"/>
          </a:p>
        </c:rich>
      </c:tx>
      <c:layout/>
    </c:title>
    <c:plotArea>
      <c:layout>
        <c:manualLayout>
          <c:layoutTarget val="inner"/>
          <c:xMode val="edge"/>
          <c:yMode val="edge"/>
          <c:x val="9.9619969378828194E-2"/>
          <c:y val="0.21815491813523324"/>
          <c:w val="0.62280602945465169"/>
          <c:h val="0.6546559805024391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Хорошо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 </c:v>
                </c:pt>
                <c:pt idx="1">
                  <c:v> 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очень хорошо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 </c:v>
                </c:pt>
                <c:pt idx="1">
                  <c:v> 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28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Плохо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 </c:v>
                </c:pt>
                <c:pt idx="1">
                  <c:v> 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axId val="68878720"/>
        <c:axId val="68880256"/>
      </c:barChart>
      <c:catAx>
        <c:axId val="68878720"/>
        <c:scaling>
          <c:orientation val="minMax"/>
        </c:scaling>
        <c:axPos val="b"/>
        <c:tickLblPos val="nextTo"/>
        <c:crossAx val="68880256"/>
        <c:crosses val="autoZero"/>
        <c:auto val="1"/>
        <c:lblAlgn val="ctr"/>
        <c:lblOffset val="100"/>
      </c:catAx>
      <c:valAx>
        <c:axId val="688802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887872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="1"/>
            </a:pPr>
            <a:endParaRPr lang="ru-RU"/>
          </a:p>
        </c:txPr>
      </c:legendEntry>
      <c:layout>
        <c:manualLayout>
          <c:xMode val="edge"/>
          <c:yMode val="edge"/>
          <c:x val="0.75035998104403612"/>
          <c:y val="0.45382202224722012"/>
          <c:w val="0.22357174103237132"/>
          <c:h val="0.22252062242219744"/>
        </c:manualLayout>
      </c:layout>
      <c:txPr>
        <a:bodyPr/>
        <a:lstStyle/>
        <a:p>
          <a:pPr>
            <a:defRPr sz="1050" b="1"/>
          </a:pPr>
          <a:endParaRPr lang="ru-RU"/>
        </a:p>
      </c:txPr>
    </c:legend>
    <c:plotVisOnly val="1"/>
  </c:chart>
  <c:spPr>
    <a:solidFill>
      <a:schemeClr val="accent3">
        <a:lumMod val="60000"/>
        <a:lumOff val="40000"/>
      </a:schemeClr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Что</a:t>
            </a:r>
            <a:r>
              <a:rPr lang="ru-RU" baseline="0"/>
              <a:t> бы Вы сделали для улучшения экологической обстановки нашего поселения?</a:t>
            </a:r>
            <a:endParaRPr lang="ru-RU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Сдача макулатуры</c:v>
                </c:pt>
                <c:pt idx="1">
                  <c:v>Посадка деревьев</c:v>
                </c:pt>
                <c:pt idx="2">
                  <c:v>Кормить зимой птиц</c:v>
                </c:pt>
                <c:pt idx="3">
                  <c:v>Уборка мусора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</c:v>
                </c:pt>
                <c:pt idx="1">
                  <c:v>12</c:v>
                </c:pt>
                <c:pt idx="2">
                  <c:v>11</c:v>
                </c:pt>
                <c:pt idx="3">
                  <c:v>21</c:v>
                </c:pt>
              </c:numCache>
            </c:numRef>
          </c:val>
        </c:ser>
        <c:axId val="68931584"/>
        <c:axId val="68933120"/>
      </c:barChart>
      <c:catAx>
        <c:axId val="68931584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8933120"/>
        <c:crosses val="autoZero"/>
        <c:auto val="1"/>
        <c:lblAlgn val="ctr"/>
        <c:lblOffset val="100"/>
      </c:catAx>
      <c:valAx>
        <c:axId val="689331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68931584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accent3">
        <a:lumMod val="60000"/>
        <a:lumOff val="40000"/>
      </a:schemeClr>
    </a:solidFill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EBF64-6201-4040-B41A-DC8B842A9DA6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C268C-60A4-4039-B783-9EF9086B2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9C268C-60A4-4039-B783-9EF9086B200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images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75" y="3786188"/>
            <a:ext cx="1357313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" descr="24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044367" flipH="1">
            <a:off x="7182644" y="146844"/>
            <a:ext cx="172878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9" descr="0_115d87_6dca61ec_orig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9625" y="3214688"/>
            <a:ext cx="285750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0" descr="0_115ce1_a0a4bba0_orig.png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8970239">
            <a:off x="7920038" y="995363"/>
            <a:ext cx="314325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1" descr="0_168ef0_9f3be76_orig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 rot="18569276">
            <a:off x="6880225" y="285751"/>
            <a:ext cx="2762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2" descr="0_169545_6a77a23_orig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43938" y="2928938"/>
            <a:ext cx="2857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3" descr="5776ce614f575155a8162c2d.png"/>
          <p:cNvPicPr>
            <a:picLocks noChangeAspect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43938" y="2571750"/>
            <a:ext cx="31908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4" descr="17837122.png"/>
          <p:cNvPicPr>
            <a:picLocks noChangeAspect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01063" y="3429000"/>
            <a:ext cx="500062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5" descr="963743329.png"/>
          <p:cNvPicPr>
            <a:picLocks noChangeAspect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58188" y="2857500"/>
            <a:ext cx="214312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6" descr="butterfly_pink_icon.png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15188" y="46434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7" descr="i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259001">
            <a:off x="7881938" y="3830638"/>
            <a:ext cx="695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8" descr="trturka_tema_susleri_dekorlar_880.pn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 rot="18520784">
            <a:off x="7800182" y="1631156"/>
            <a:ext cx="1200150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9" descr="i (4)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50" y="142875"/>
            <a:ext cx="230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71618"/>
            <a:ext cx="7772400" cy="1102519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8EB52EE7-AD01-4E18-87B0-B12EEDE06034}" type="datetimeFigureOut">
              <a:rPr lang="ru-RU"/>
              <a:pPr>
                <a:defRPr/>
              </a:pPr>
              <a:t>02.04.2021</a:t>
            </a:fld>
            <a:r>
              <a:rPr lang="ru-RU" dirty="0"/>
              <a:t> Пасечник Е.А.</a:t>
            </a:r>
          </a:p>
        </p:txBody>
      </p:sp>
      <p:sp>
        <p:nvSpPr>
          <p:cNvPr id="1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01839-5179-4212-B53F-FB7962AF2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D4067-A63F-4793-8C45-9721556F9DCD}" type="datetimeFigureOut">
              <a:rPr lang="ru-RU"/>
              <a:pPr>
                <a:defRPr/>
              </a:pPr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9F480-95F1-451A-A7C2-AD71D10BC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63197-CE05-451E-B901-1BDFE0122D90}" type="datetimeFigureOut">
              <a:rPr lang="ru-RU"/>
              <a:pPr>
                <a:defRPr/>
              </a:pPr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7C2FE-E20D-4682-B3A7-C7E64F4C8D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2B1EE-43E7-4AF1-8A81-C1F11C4BBF8E}" type="datetimeFigureOut">
              <a:rPr lang="ru-RU"/>
              <a:pPr>
                <a:defRPr/>
              </a:pPr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812FD-430F-4624-848C-3251BD620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86B7C-0D3C-4B26-95E7-17D503379A70}" type="datetimeFigureOut">
              <a:rPr lang="ru-RU"/>
              <a:pPr>
                <a:defRPr/>
              </a:pPr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8C62C-D420-4B8F-B30E-BD37D376C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69295-448D-485B-BB19-B2AAB8D43BE0}" type="datetimeFigureOut">
              <a:rPr lang="ru-RU"/>
              <a:pPr>
                <a:defRPr/>
              </a:pPr>
              <a:t>02.04.2021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9710C-4BF5-48F6-9D13-9877A4032D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64F0B-1F4B-4222-BB34-7431BA002D45}" type="datetimeFigureOut">
              <a:rPr lang="ru-RU"/>
              <a:pPr>
                <a:defRPr/>
              </a:pPr>
              <a:t>02.04.2021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600C1-5699-475F-9C0E-2185A3224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0AAAE-35D6-4CEB-9896-D7D19EAC361E}" type="datetimeFigureOut">
              <a:rPr lang="ru-RU"/>
              <a:pPr>
                <a:defRPr/>
              </a:pPr>
              <a:t>02.04.2021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38487-7BE7-4FB9-B546-667D7629F0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A7542-1BAE-48C4-AE36-BE2F382F4A86}" type="datetimeFigureOut">
              <a:rPr lang="ru-RU"/>
              <a:pPr>
                <a:defRPr/>
              </a:pPr>
              <a:t>02.04.2021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E4868-EA45-4B7F-BE02-310830BE6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7257-58FA-487C-A45D-1C0E783DCAF5}" type="datetimeFigureOut">
              <a:rPr lang="ru-RU"/>
              <a:pPr>
                <a:defRPr/>
              </a:pPr>
              <a:t>02.04.2021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E7B95-81EE-49FD-BA0B-7A425119D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5B867-F2A5-4F51-BE5C-F5DE4DF1C17F}" type="datetimeFigureOut">
              <a:rPr lang="ru-RU"/>
              <a:pPr>
                <a:defRPr/>
              </a:pPr>
              <a:t>02.04.2021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A4B84-C694-4D56-99FC-30B41F0C2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Пасечник Е А. 13.02 17г.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3B3F9E-2901-4A47-B421-1E385FC16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461"/>
            </a:avLst>
          </a:prstGeom>
          <a:solidFill>
            <a:srgbClr val="E37D29"/>
          </a:solidFill>
          <a:ln>
            <a:solidFill>
              <a:srgbClr val="E37D29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6000" b="1" kern="1200">
          <a:solidFill>
            <a:srgbClr val="C00000"/>
          </a:solidFill>
          <a:latin typeface="Calligraph" pitchFamily="2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8.png"/><Relationship Id="rId7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44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49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 rot="21023257">
            <a:off x="787032" y="1773283"/>
            <a:ext cx="7772400" cy="1030287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Monotype Corsiva" pitchFamily="66" charset="0"/>
              </a:rPr>
              <a:t> Экология: что может сделать каждый</a:t>
            </a:r>
          </a:p>
        </p:txBody>
      </p:sp>
      <p:pic>
        <p:nvPicPr>
          <p:cNvPr id="13315" name="Рисунок 3" descr="blue-water-drop-and-green-leaf-on-white-aqua-eps10_138750590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875" y="43576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427984" y="4587974"/>
            <a:ext cx="75052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3003798"/>
            <a:ext cx="581352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Авторы проекта:                                                         Киселев Александр, учащийся 9 </a:t>
            </a:r>
            <a:r>
              <a:rPr lang="ru-RU" dirty="0" err="1" smtClean="0">
                <a:solidFill>
                  <a:srgbClr val="FF0000"/>
                </a:solidFill>
              </a:rPr>
              <a:t>кл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Голубев Егор, учащийся 8 </a:t>
            </a:r>
            <a:r>
              <a:rPr lang="ru-RU" dirty="0" err="1" smtClean="0">
                <a:solidFill>
                  <a:srgbClr val="FF0000"/>
                </a:solidFill>
              </a:rPr>
              <a:t>кл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Коконина</a:t>
            </a:r>
            <a:r>
              <a:rPr lang="ru-RU" dirty="0" smtClean="0">
                <a:solidFill>
                  <a:srgbClr val="FF0000"/>
                </a:solidFill>
              </a:rPr>
              <a:t> Виктория, учащаяся 8 </a:t>
            </a:r>
            <a:r>
              <a:rPr lang="ru-RU" dirty="0" err="1" smtClean="0">
                <a:solidFill>
                  <a:srgbClr val="FF0000"/>
                </a:solidFill>
              </a:rPr>
              <a:t>кл</a:t>
            </a:r>
            <a:r>
              <a:rPr lang="ru-RU" dirty="0" smtClean="0">
                <a:solidFill>
                  <a:srgbClr val="FF0000"/>
                </a:solidFill>
              </a:rPr>
              <a:t>.                                  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267494"/>
            <a:ext cx="4032448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Шилекшинская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основная общеобразовательная школа»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ото  я гражд . россии\субботник чистая планета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499742"/>
            <a:ext cx="3368708" cy="2526531"/>
          </a:xfrm>
          <a:prstGeom prst="rect">
            <a:avLst/>
          </a:prstGeom>
          <a:noFill/>
        </p:spPr>
      </p:pic>
      <p:pic>
        <p:nvPicPr>
          <p:cNvPr id="20483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7493"/>
            <a:ext cx="8229600" cy="796131"/>
          </a:xfrm>
        </p:spPr>
        <p:txBody>
          <a:bodyPr/>
          <a:lstStyle/>
          <a:p>
            <a:r>
              <a:rPr lang="ru-RU" sz="4000" dirty="0" smtClean="0"/>
              <a:t>Акция «Экологический субботник»</a:t>
            </a:r>
            <a:endParaRPr lang="ru-RU" sz="40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91630"/>
            <a:ext cx="4573699" cy="34301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1518" y="915566"/>
            <a:ext cx="2880452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КС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987574"/>
            <a:ext cx="2297291" cy="362947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 Акция «Посади свое дерево!» 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2800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4339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E:\фото  я гражд . россии\Лес Победы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987574"/>
            <a:ext cx="2160240" cy="2964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E:\фото  я гражд . россии\Лес Побед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987574"/>
            <a:ext cx="1471671" cy="2551212"/>
          </a:xfrm>
          <a:prstGeom prst="rect">
            <a:avLst/>
          </a:prstGeom>
          <a:noFill/>
        </p:spPr>
      </p:pic>
      <p:pic>
        <p:nvPicPr>
          <p:cNvPr id="9" name="Picture 5" descr="E:\ФОТО я гржд.Росси\фотогр. кисел.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987574"/>
            <a:ext cx="1607027" cy="2407196"/>
          </a:xfrm>
          <a:prstGeom prst="rect">
            <a:avLst/>
          </a:prstGeom>
          <a:noFill/>
        </p:spPr>
      </p:pic>
      <p:pic>
        <p:nvPicPr>
          <p:cNvPr id="10" name="Picture 3" descr="E:\фото  я гражд . россии\акция экол. субб.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2715766"/>
            <a:ext cx="1841499" cy="225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5" descr="C:\Users\КС\Desktop\i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1720" y="987574"/>
            <a:ext cx="2274895" cy="2715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Содержимое 4"/>
          <p:cNvSpPr txBox="1">
            <a:spLocks/>
          </p:cNvSpPr>
          <p:nvPr/>
        </p:nvSpPr>
        <p:spPr bwMode="auto">
          <a:xfrm>
            <a:off x="609600" y="13525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Picture 3" descr="E:\ФОТО я гржд.Росси\mTo5sbkZ6Xg.jpg"/>
          <p:cNvPicPr>
            <a:picLocks noChangeAspect="1" noChangeArrowheads="1"/>
          </p:cNvPicPr>
          <p:nvPr/>
        </p:nvPicPr>
        <p:blipFill>
          <a:blip r:embed="rId9" cstate="print"/>
          <a:srcRect l="27193" t="24766" r="8707" b="22789"/>
          <a:stretch>
            <a:fillRect/>
          </a:stretch>
        </p:blipFill>
        <p:spPr bwMode="auto">
          <a:xfrm>
            <a:off x="1475656" y="3291830"/>
            <a:ext cx="1536171" cy="16758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C:\Users\КС\Desktop\i (3).jpg"/>
          <p:cNvPicPr>
            <a:picLocks noChangeAspect="1" noChangeArrowheads="1"/>
          </p:cNvPicPr>
          <p:nvPr/>
        </p:nvPicPr>
        <p:blipFill>
          <a:blip r:embed="rId10" cstate="print"/>
          <a:srcRect l="6870" t="11450" r="26149" b="24431"/>
          <a:stretch>
            <a:fillRect/>
          </a:stretch>
        </p:blipFill>
        <p:spPr bwMode="auto">
          <a:xfrm>
            <a:off x="3275856" y="3147814"/>
            <a:ext cx="2448272" cy="1757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КС\Desktop\IMG_20210311_1232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55526"/>
            <a:ext cx="2304255" cy="2678139"/>
          </a:xfrm>
          <a:prstGeom prst="rect">
            <a:avLst/>
          </a:prstGeom>
          <a:noFill/>
        </p:spPr>
      </p:pic>
      <p:pic>
        <p:nvPicPr>
          <p:cNvPr id="18434" name="Рисунок 3" descr="1globus-raskraski-2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1714500"/>
            <a:ext cx="2928938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720080"/>
          </a:xfrm>
        </p:spPr>
        <p:txBody>
          <a:bodyPr/>
          <a:lstStyle/>
          <a:p>
            <a:r>
              <a:rPr lang="ru-RU" sz="4000" dirty="0" smtClean="0"/>
              <a:t>Акция «Сдай макулатуру-</a:t>
            </a:r>
            <a:br>
              <a:rPr lang="ru-RU" sz="4000" dirty="0" smtClean="0"/>
            </a:br>
            <a:r>
              <a:rPr lang="ru-RU" sz="4000" dirty="0" smtClean="0"/>
              <a:t>спаси дерево!»</a:t>
            </a:r>
            <a:endParaRPr lang="ru-RU" sz="4000" dirty="0"/>
          </a:p>
        </p:txBody>
      </p:sp>
      <p:pic>
        <p:nvPicPr>
          <p:cNvPr id="7" name="Рисунок 6" descr="https://sun9-31.userapi.com/impf/d3idqYmmwjjoTzwq3kiadyO0tNgaHeQmDHU5pg/YLaViWtzDlY.jpg?size=758x1080&amp;quality=96&amp;proxy=1&amp;sign=97f0d4e9887a0fb882c1a343c5a61482&amp;type=album"/>
          <p:cNvPicPr/>
          <p:nvPr/>
        </p:nvPicPr>
        <p:blipFill>
          <a:blip r:embed="rId5" cstate="print"/>
          <a:srcRect l="18710" t="20752" r="12410" b="2306"/>
          <a:stretch>
            <a:fillRect/>
          </a:stretch>
        </p:blipFill>
        <p:spPr bwMode="auto">
          <a:xfrm>
            <a:off x="6228184" y="915566"/>
            <a:ext cx="2592288" cy="3976988"/>
          </a:xfrm>
          <a:prstGeom prst="rect">
            <a:avLst/>
          </a:prstGeom>
          <a:noFill/>
        </p:spPr>
      </p:pic>
      <p:pic>
        <p:nvPicPr>
          <p:cNvPr id="9" name="Содержимое 8" descr="E:\ФОТО я гржд.Росси\сдай мал.зеленов.jpg"/>
          <p:cNvPicPr>
            <a:picLocks noGrp="1"/>
          </p:cNvPicPr>
          <p:nvPr>
            <p:ph idx="1"/>
          </p:nvPr>
        </p:nvPicPr>
        <p:blipFill>
          <a:blip r:embed="rId6" cstate="print"/>
          <a:srcRect l="16082"/>
          <a:stretch>
            <a:fillRect/>
          </a:stretch>
        </p:blipFill>
        <p:spPr bwMode="auto">
          <a:xfrm>
            <a:off x="179512" y="2931790"/>
            <a:ext cx="2322966" cy="207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КС\Desktop\IMG_20210311_1231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1419622"/>
            <a:ext cx="3204979" cy="336803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КС\Desktop\9raspiaNU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91630"/>
            <a:ext cx="3655510" cy="3312368"/>
          </a:xfrm>
          <a:prstGeom prst="rect">
            <a:avLst/>
          </a:prstGeom>
          <a:noFill/>
        </p:spPr>
      </p:pic>
      <p:pic>
        <p:nvPicPr>
          <p:cNvPr id="18434" name="Рисунок 3" descr="1globus-raskraski-2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1714500"/>
            <a:ext cx="2928938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720080"/>
          </a:xfrm>
        </p:spPr>
        <p:txBody>
          <a:bodyPr/>
          <a:lstStyle/>
          <a:p>
            <a:r>
              <a:rPr lang="ru-RU" sz="4000" dirty="0" smtClean="0"/>
              <a:t>Акция «Сдай макулатуру-</a:t>
            </a:r>
            <a:br>
              <a:rPr lang="ru-RU" sz="4000" dirty="0" smtClean="0"/>
            </a:br>
            <a:r>
              <a:rPr lang="ru-RU" sz="4000" dirty="0" smtClean="0"/>
              <a:t>спаси дерево!»</a:t>
            </a:r>
            <a:endParaRPr lang="ru-RU" sz="4000" dirty="0"/>
          </a:p>
        </p:txBody>
      </p:sp>
      <p:pic>
        <p:nvPicPr>
          <p:cNvPr id="1026" name="Picture 2" descr="E:\Scan3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491630"/>
            <a:ext cx="2648224" cy="3394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E:\Scan30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1419622"/>
            <a:ext cx="2696118" cy="34608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E:\фото  я гражд . россии\операция покормите птиц зимой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987574"/>
            <a:ext cx="2880452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6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1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Акция «Покормите птиц!»</a:t>
            </a:r>
            <a:endParaRPr lang="ru-RU" sz="40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987574"/>
            <a:ext cx="3031724" cy="22709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6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E:\ФОТО я гржд.Росси\IMG_20200120_1415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131590"/>
            <a:ext cx="2600880" cy="35078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6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E:\фото  я гражд . россии\операция покормите птиц зимой (5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715766"/>
            <a:ext cx="3024336" cy="2268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6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E:\фото  я гражд . россии\операция покормите птиц зимой (8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003798"/>
            <a:ext cx="3001197" cy="1979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6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 descr="1globus-raskraski-2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1714500"/>
            <a:ext cx="2928938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2" descr="2634_html_26a5dd18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11509"/>
            <a:ext cx="8229600" cy="792089"/>
          </a:xfrm>
        </p:spPr>
        <p:txBody>
          <a:bodyPr/>
          <a:lstStyle/>
          <a:p>
            <a:r>
              <a:rPr lang="ru-RU" sz="4000" dirty="0" smtClean="0"/>
              <a:t>Всероссийский экологический диктант</a:t>
            </a:r>
            <a:endParaRPr lang="ru-RU" sz="4000" dirty="0"/>
          </a:p>
        </p:txBody>
      </p:sp>
      <p:pic>
        <p:nvPicPr>
          <p:cNvPr id="1026" name="Picture 2" descr="E:\ФОТО я гржд.Росси\эк.дикГ.Е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347614"/>
            <a:ext cx="1944216" cy="2749408"/>
          </a:xfrm>
          <a:prstGeom prst="rect">
            <a:avLst/>
          </a:prstGeom>
          <a:noFill/>
        </p:spPr>
      </p:pic>
      <p:pic>
        <p:nvPicPr>
          <p:cNvPr id="1027" name="Picture 3" descr="E:\ФОТО я гржд.Росси\эк.дик.Дур.Е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1635646"/>
            <a:ext cx="2101577" cy="2970436"/>
          </a:xfrm>
          <a:prstGeom prst="rect">
            <a:avLst/>
          </a:prstGeom>
          <a:noFill/>
        </p:spPr>
      </p:pic>
      <p:pic>
        <p:nvPicPr>
          <p:cNvPr id="1028" name="Picture 4" descr="E:\ФОТО я гржд.Росси\эк.дик.Пет.С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067694"/>
            <a:ext cx="1919567" cy="2714552"/>
          </a:xfrm>
          <a:prstGeom prst="rect">
            <a:avLst/>
          </a:prstGeom>
          <a:noFill/>
        </p:spPr>
      </p:pic>
      <p:pic>
        <p:nvPicPr>
          <p:cNvPr id="11" name="Picture 5" descr="F:\КЛ.ЧАС 8 кл\IMG_20201116_14185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1028" y="1923678"/>
            <a:ext cx="2813460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 descr="1globus-raskraski-2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1714500"/>
            <a:ext cx="2928938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2" descr="2634_html_26a5dd18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Курсы волонтеров </a:t>
            </a:r>
            <a:endParaRPr lang="ru-RU" sz="4000" dirty="0"/>
          </a:p>
        </p:txBody>
      </p:sp>
      <p:pic>
        <p:nvPicPr>
          <p:cNvPr id="2" name="Picture 2" descr="F:\ФОТО я гржд.Росси\Сертиф.-Киселева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915566"/>
            <a:ext cx="4802109" cy="3394075"/>
          </a:xfrm>
          <a:prstGeom prst="rect">
            <a:avLst/>
          </a:prstGeom>
          <a:noFill/>
        </p:spPr>
      </p:pic>
      <p:pic>
        <p:nvPicPr>
          <p:cNvPr id="3" name="Picture 3" descr="F:\ФОТО я гржд.Росси\сертиф-алешино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563638"/>
            <a:ext cx="4788387" cy="3384376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3" descr="1globus-raskraski-2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1714500"/>
            <a:ext cx="2928938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565175"/>
          </a:xfrm>
        </p:spPr>
        <p:txBody>
          <a:bodyPr/>
          <a:lstStyle/>
          <a:p>
            <a:r>
              <a:rPr lang="ru-RU" sz="4000" dirty="0" smtClean="0"/>
              <a:t> Реализация проекта</a:t>
            </a:r>
            <a:endParaRPr lang="ru-RU" sz="40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51520" y="771549"/>
          <a:ext cx="8640960" cy="4293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066"/>
                <a:gridCol w="7243934"/>
                <a:gridCol w="1033960"/>
              </a:tblGrid>
              <a:tr h="4252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№ </a:t>
                      </a:r>
                      <a:r>
                        <a:rPr lang="ru-RU" sz="1000" kern="150" dirty="0" err="1">
                          <a:latin typeface="Times New Roman"/>
                          <a:ea typeface="SimSun"/>
                          <a:cs typeface="Mangal"/>
                        </a:rPr>
                        <a:t>п</a:t>
                      </a: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/</a:t>
                      </a:r>
                      <a:r>
                        <a:rPr lang="ru-RU" sz="1000" kern="150" dirty="0" err="1">
                          <a:latin typeface="Times New Roman"/>
                          <a:ea typeface="SimSun"/>
                          <a:cs typeface="Mangal"/>
                        </a:rPr>
                        <a:t>п</a:t>
                      </a: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Мероприятия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Отметка о выполнении</a:t>
                      </a:r>
                    </a:p>
                  </a:txBody>
                  <a:tcPr marL="66675" marR="66675" marT="66675" marB="66675"/>
                </a:tc>
              </a:tr>
              <a:tr h="2773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i="1" kern="150" dirty="0">
                          <a:latin typeface="Times New Roman"/>
                          <a:ea typeface="SimSun"/>
                          <a:cs typeface="Times New Roman"/>
                        </a:rPr>
                        <a:t>1этап . Подготовительный. Сентябрь 2020г.</a:t>
                      </a: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solidFill>
                          <a:srgbClr val="008000"/>
                        </a:solidFill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</a:tr>
              <a:tr h="3069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latin typeface="Times New Roman"/>
                          <a:ea typeface="SimSun"/>
                          <a:cs typeface="Mangal"/>
                        </a:rPr>
                        <a:t>1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latin typeface="Times New Roman"/>
                          <a:ea typeface="SimSun"/>
                          <a:cs typeface="Times New Roman"/>
                        </a:rPr>
                        <a:t>Проведение соцопроса.</a:t>
                      </a:r>
                      <a:endParaRPr lang="ru-RU" sz="12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solidFill>
                          <a:srgbClr val="008000"/>
                        </a:solidFill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069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2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latin typeface="Times New Roman"/>
                          <a:ea typeface="SimSun"/>
                          <a:cs typeface="Times New Roman"/>
                        </a:rPr>
                        <a:t>Изучение СМИ , ресурсов Интернет</a:t>
                      </a:r>
                      <a:endParaRPr lang="ru-RU" sz="12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solidFill>
                          <a:srgbClr val="008000"/>
                        </a:solidFill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069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3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latin typeface="Times New Roman"/>
                          <a:ea typeface="SimSun"/>
                          <a:cs typeface="Times New Roman"/>
                        </a:rPr>
                        <a:t>Создание волонтерского отряда</a:t>
                      </a:r>
                      <a:endParaRPr lang="ru-RU" sz="12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solidFill>
                          <a:srgbClr val="008000"/>
                        </a:solidFill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069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kern="150" dirty="0">
                          <a:latin typeface="Times New Roman"/>
                          <a:ea typeface="SimSun"/>
                          <a:cs typeface="Mangal"/>
                        </a:rPr>
                        <a:t>2 этап. Теоретический. Сентябрь 2020г</a:t>
                      </a:r>
                      <a:endParaRPr lang="ru-RU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</a:tr>
              <a:tr h="3069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latin typeface="Times New Roman"/>
                          <a:ea typeface="SimSun"/>
                          <a:cs typeface="Mangal"/>
                        </a:rPr>
                        <a:t>1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Определение темы и актуальности проекта</a:t>
                      </a:r>
                      <a:endParaRPr lang="ru-RU" sz="12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069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2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Mangal"/>
                        </a:rPr>
                        <a:t>Определение цели проекта</a:t>
                      </a:r>
                      <a:endParaRPr lang="ru-RU" sz="12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069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3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Mangal"/>
                        </a:rPr>
                        <a:t> Нормативно-правовое обеспечение проекта</a:t>
                      </a:r>
                      <a:endParaRPr lang="ru-RU" sz="12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069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4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Mangal"/>
                        </a:rPr>
                        <a:t>Составление сметы бюджета проекта</a:t>
                      </a:r>
                      <a:endParaRPr lang="ru-RU" sz="12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069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5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b="1" kern="1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</a:t>
                      </a:r>
                      <a:r>
                        <a:rPr lang="ru-RU" sz="1200" b="1" kern="1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оставление примерного плана работы по проекту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603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6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Mangal"/>
                        </a:rPr>
                        <a:t>Участие во Всероссийском экологическом </a:t>
                      </a:r>
                      <a:r>
                        <a:rPr lang="ru-RU" sz="1200" b="1" kern="150" dirty="0" smtClea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Mangal"/>
                        </a:rPr>
                        <a:t>диктанте, экологических конкурсах и акциях</a:t>
                      </a:r>
                      <a:endParaRPr lang="ru-RU" sz="12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512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7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Mangal"/>
                        </a:rPr>
                        <a:t>Обучение волонтеров. Курсы</a:t>
                      </a:r>
                      <a:endParaRPr lang="ru-RU" sz="12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3478"/>
            <a:ext cx="8229600" cy="493167"/>
          </a:xfrm>
        </p:spPr>
        <p:txBody>
          <a:bodyPr/>
          <a:lstStyle/>
          <a:p>
            <a:r>
              <a:rPr lang="ru-RU" sz="4000" dirty="0" smtClean="0"/>
              <a:t> 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411510"/>
          <a:ext cx="8784976" cy="464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"/>
                <a:gridCol w="7182452"/>
                <a:gridCol w="1242484"/>
              </a:tblGrid>
              <a:tr h="4115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№ </a:t>
                      </a:r>
                      <a:r>
                        <a:rPr lang="ru-RU" sz="1000" kern="150" dirty="0" err="1">
                          <a:latin typeface="Times New Roman"/>
                          <a:ea typeface="SimSun"/>
                          <a:cs typeface="Mangal"/>
                        </a:rPr>
                        <a:t>п</a:t>
                      </a: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/</a:t>
                      </a:r>
                      <a:r>
                        <a:rPr lang="ru-RU" sz="1000" kern="150" dirty="0" err="1">
                          <a:latin typeface="Times New Roman"/>
                          <a:ea typeface="SimSun"/>
                          <a:cs typeface="Mangal"/>
                        </a:rPr>
                        <a:t>п</a:t>
                      </a: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Мероприятия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Отметка о выполнении</a:t>
                      </a:r>
                    </a:p>
                  </a:txBody>
                  <a:tcPr marL="66675" marR="66675" marT="66675" marB="66675"/>
                </a:tc>
              </a:tr>
              <a:tr h="3399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000" b="1" i="1" kern="15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 этап .  Практический. Сентябрь -  Февраль2020г.</a:t>
                      </a:r>
                      <a:endParaRPr lang="ru-RU" sz="1000" kern="1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</a:tr>
              <a:tr h="3399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latin typeface="Times New Roman"/>
                          <a:ea typeface="SimSun"/>
                          <a:cs typeface="Mangal"/>
                        </a:rPr>
                        <a:t>1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Распределение заданий по  группам.</a:t>
                      </a:r>
                      <a:endParaRPr lang="ru-RU" sz="1000" b="1" kern="1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399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latin typeface="Times New Roman"/>
                          <a:ea typeface="SimSun"/>
                          <a:cs typeface="Mangal"/>
                        </a:rPr>
                        <a:t>2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 Акция «Экологический субботник»(уборка территории поселения)</a:t>
                      </a:r>
                      <a:endParaRPr lang="ru-RU" sz="10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399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3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Акция «Посади свое дерево!»</a:t>
                      </a:r>
                      <a:endParaRPr lang="ru-RU" sz="10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399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4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latin typeface="Times New Roman"/>
                          <a:ea typeface="SimSun"/>
                          <a:cs typeface="Mangal"/>
                        </a:rPr>
                        <a:t>Акция</a:t>
                      </a:r>
                      <a:r>
                        <a:rPr lang="ru-RU" sz="1000" b="1" kern="150" dirty="0">
                          <a:solidFill>
                            <a:srgbClr val="212529"/>
                          </a:solidFill>
                          <a:latin typeface="PT Sans"/>
                          <a:ea typeface="SimSun"/>
                          <a:cs typeface="Mangal"/>
                        </a:rPr>
                        <a:t> </a:t>
                      </a:r>
                      <a:r>
                        <a:rPr lang="ru-RU" sz="1000" b="1" kern="150" dirty="0">
                          <a:latin typeface="Times New Roman"/>
                          <a:ea typeface="SimSun"/>
                          <a:cs typeface="Mangal"/>
                        </a:rPr>
                        <a:t>"Сдай макулатуру - спаси дерево!"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399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5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Акция « Покормите птиц!»</a:t>
                      </a:r>
                      <a:endParaRPr lang="ru-RU" sz="10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399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6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Составление  презентации и защита своего проекта</a:t>
                      </a:r>
                      <a:endParaRPr lang="ru-RU" sz="10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2418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000" b="1" i="1" kern="15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 этап.  Подведение итогов. Январь 2020г.</a:t>
                      </a:r>
                      <a:endParaRPr lang="ru-RU" sz="1000" kern="1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</a:tr>
              <a:tr h="16788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latin typeface="Times New Roman"/>
                          <a:ea typeface="SimSun"/>
                          <a:cs typeface="Mangal"/>
                        </a:rPr>
                        <a:t>1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Экспресс — опрос « Проект в моей жизни»</a:t>
                      </a:r>
                      <a:endParaRPr lang="ru-RU" sz="1000" b="1" kern="1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399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2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Представление отчета о реализации </a:t>
                      </a:r>
                      <a:r>
                        <a:rPr lang="ru-RU" sz="1000" b="1" kern="15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проекта, </a:t>
                      </a:r>
                      <a:r>
                        <a:rPr lang="ru-RU" sz="10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и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зготовление листовок для жителей </a:t>
                      </a:r>
                      <a:r>
                        <a:rPr lang="ru-RU" sz="1000" b="1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Шилекшинского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 сельского поселения по пропаганде экологической безопасности</a:t>
                      </a:r>
                      <a:endParaRPr lang="ru-RU" sz="1000" b="1" kern="1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4733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50">
                          <a:latin typeface="Times New Roman"/>
                          <a:ea typeface="SimSun"/>
                          <a:cs typeface="Mangal"/>
                        </a:rPr>
                        <a:t>3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Формирование общественного мнения о работе волонтеров</a:t>
                      </a:r>
                      <a:endParaRPr lang="ru-RU" sz="1000" b="1" kern="1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C:\Users\КС\Desktop\IMG-20210326-WA0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5486"/>
            <a:ext cx="2545556" cy="3394075"/>
          </a:xfrm>
          <a:prstGeom prst="rect">
            <a:avLst/>
          </a:prstGeom>
          <a:noFill/>
        </p:spPr>
      </p:pic>
      <p:pic>
        <p:nvPicPr>
          <p:cNvPr id="1026" name="Picture 2" descr="E:\фото  я гражд . россии\IMG_20210401_1733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059582"/>
            <a:ext cx="2786525" cy="3758236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5" name="Picture 11" descr="C:\Users\КС\Desktop\ЛИСТОВ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555526"/>
            <a:ext cx="4175029" cy="2952328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3" descr="1globus-raskraski-2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1714500"/>
            <a:ext cx="2928938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576064"/>
          </a:xfrm>
        </p:spPr>
        <p:txBody>
          <a:bodyPr/>
          <a:lstStyle/>
          <a:p>
            <a:r>
              <a:rPr lang="ru-RU" sz="3200" b="1" dirty="0" smtClean="0">
                <a:latin typeface="Calligraph"/>
              </a:rPr>
              <a:t>Опрос учащихся школы, родителей и  педагогов</a:t>
            </a:r>
            <a:r>
              <a:rPr lang="ru-RU" sz="3200" dirty="0" smtClean="0">
                <a:latin typeface="+mn-lt"/>
              </a:rPr>
              <a:t/>
            </a:r>
            <a:br>
              <a:rPr lang="ru-RU" sz="3200" dirty="0" smtClean="0">
                <a:latin typeface="+mn-lt"/>
              </a:rPr>
            </a:br>
            <a:endParaRPr lang="ru-RU" sz="3200" dirty="0">
              <a:latin typeface="+mn-lt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539552" y="1275606"/>
          <a:ext cx="8352928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advClick="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Плотина на </a:t>
            </a:r>
            <a:r>
              <a:rPr lang="ru-RU" sz="4400" dirty="0" err="1" smtClean="0"/>
              <a:t>р.Шилеконка</a:t>
            </a:r>
            <a:endParaRPr lang="ru-RU" sz="4400" dirty="0"/>
          </a:p>
        </p:txBody>
      </p:sp>
      <p:pic>
        <p:nvPicPr>
          <p:cNvPr id="4" name="Содержимое 3" descr="F:\ФОТО я гржд.Росси\плотина.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1131590"/>
            <a:ext cx="4032448" cy="3168352"/>
          </a:xfrm>
          <a:prstGeom prst="rect">
            <a:avLst/>
          </a:prstGeom>
          <a:solidFill>
            <a:srgbClr val="EDEDED"/>
          </a:solidFill>
          <a:ln w="88897">
            <a:solidFill>
              <a:srgbClr val="95B3D7"/>
            </a:solidFill>
            <a:prstDash val="solid"/>
          </a:ln>
          <a:effectLst>
            <a:outerShdw dist="18004" dir="5400000" algn="tl">
              <a:srgbClr val="000000"/>
            </a:outerShdw>
          </a:effectLst>
        </p:spPr>
      </p:pic>
      <p:pic>
        <p:nvPicPr>
          <p:cNvPr id="5" name="Рисунок 4" descr="F:\ФОТО я гржд.Росси\плотина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88024" y="1563638"/>
            <a:ext cx="4032448" cy="3207816"/>
          </a:xfrm>
          <a:prstGeom prst="rect">
            <a:avLst/>
          </a:prstGeom>
          <a:solidFill>
            <a:srgbClr val="EDEDED"/>
          </a:solidFill>
          <a:ln w="88897">
            <a:solidFill>
              <a:srgbClr val="8EB4E3"/>
            </a:solidFill>
            <a:prstDash val="solid"/>
          </a:ln>
          <a:effectLst>
            <a:outerShdw dist="18004" dir="5400000" algn="tl">
              <a:srgbClr val="000000"/>
            </a:outerShdw>
          </a:effectLst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3" descr="1globus-raskraski-2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1714500"/>
            <a:ext cx="2928938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576064"/>
          </a:xfrm>
        </p:spPr>
        <p:txBody>
          <a:bodyPr/>
          <a:lstStyle/>
          <a:p>
            <a:r>
              <a:rPr lang="ru-RU" sz="3200" b="1" dirty="0" smtClean="0">
                <a:latin typeface="Calligraph"/>
              </a:rPr>
              <a:t>Опрос учащихся школы, родителей и  педагогов</a:t>
            </a:r>
            <a:r>
              <a:rPr lang="ru-RU" sz="3200" dirty="0" smtClean="0">
                <a:latin typeface="+mn-lt"/>
              </a:rPr>
              <a:t/>
            </a:r>
            <a:br>
              <a:rPr lang="ru-RU" sz="3200" dirty="0" smtClean="0">
                <a:latin typeface="+mn-lt"/>
              </a:rPr>
            </a:br>
            <a:endParaRPr lang="ru-RU" sz="3200" dirty="0">
              <a:latin typeface="+mn-lt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323528" y="1200150"/>
          <a:ext cx="8568952" cy="367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advClick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 Цель проекта: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b="1" dirty="0" smtClean="0"/>
              <a:t>создание  условий для формирования  у обучающихся ответственного отношения к окружающей среде через организацию практической деятельности, пропаганде экологических идей по защите окружающей природы поселения,  развивать волонтерское движение.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4339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709191"/>
          </a:xfrm>
        </p:spPr>
        <p:txBody>
          <a:bodyPr/>
          <a:lstStyle/>
          <a:p>
            <a:r>
              <a:rPr lang="ru-RU" sz="4000" dirty="0" smtClean="0"/>
              <a:t>Задачи:  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915566"/>
            <a:ext cx="8229600" cy="3240360"/>
          </a:xfrm>
        </p:spPr>
        <p:txBody>
          <a:bodyPr/>
          <a:lstStyle/>
          <a:p>
            <a:pPr algn="ctr">
              <a:buClr>
                <a:srgbClr val="FF0000"/>
              </a:buClr>
              <a:buSzPct val="104000"/>
              <a:buFont typeface="Wingdings" pitchFamily="2" charset="2"/>
              <a:buChar char="ü"/>
            </a:pPr>
            <a:r>
              <a:rPr lang="ru-RU" sz="2200" b="1" dirty="0" smtClean="0"/>
              <a:t>1. изучить  нормативно  - правовую базу</a:t>
            </a:r>
          </a:p>
          <a:p>
            <a:pPr algn="ctr">
              <a:buClr>
                <a:srgbClr val="FF0000"/>
              </a:buClr>
              <a:buSzPct val="104000"/>
              <a:buFont typeface="Wingdings" pitchFamily="2" charset="2"/>
              <a:buChar char="ü"/>
            </a:pPr>
            <a:r>
              <a:rPr lang="ru-RU" sz="2200" b="1" dirty="0" smtClean="0"/>
              <a:t>2.  улучшить экологическую обстановку </a:t>
            </a:r>
            <a:r>
              <a:rPr lang="ru-RU" sz="2200" b="1" dirty="0" err="1" smtClean="0"/>
              <a:t>Шилекшинского</a:t>
            </a:r>
            <a:r>
              <a:rPr lang="ru-RU" sz="2200" b="1" dirty="0" smtClean="0"/>
              <a:t> сельского поселения. </a:t>
            </a:r>
          </a:p>
          <a:p>
            <a:pPr algn="ctr">
              <a:buClr>
                <a:srgbClr val="FF0000"/>
              </a:buClr>
              <a:buSzPct val="104000"/>
              <a:buFont typeface="Wingdings" pitchFamily="2" charset="2"/>
              <a:buChar char="ü"/>
            </a:pPr>
            <a:r>
              <a:rPr lang="ru-RU" sz="2200" b="1" dirty="0" smtClean="0"/>
              <a:t>3. привлекать детей к экологическому движению в защиту природы, организации исследовательской природоохранной деятельности, оказанию практической помощи природе</a:t>
            </a:r>
          </a:p>
          <a:p>
            <a:pPr algn="ctr">
              <a:buClr>
                <a:srgbClr val="FF0000"/>
              </a:buClr>
              <a:buSzPct val="104000"/>
              <a:buFont typeface="Wingdings" pitchFamily="2" charset="2"/>
              <a:buChar char="ü"/>
            </a:pPr>
            <a:r>
              <a:rPr lang="ru-RU" sz="2200" b="1" dirty="0" smtClean="0"/>
              <a:t>4. содействовать осознанию значимости личного вклада</a:t>
            </a:r>
          </a:p>
          <a:p>
            <a:pPr algn="ctr">
              <a:buClr>
                <a:srgbClr val="FF0000"/>
              </a:buClr>
              <a:buSzPct val="104000"/>
              <a:buFont typeface="Wingdings" pitchFamily="2" charset="2"/>
              <a:buChar char="ü"/>
            </a:pPr>
            <a:r>
              <a:rPr lang="ru-RU" sz="2200" b="1" dirty="0" smtClean="0"/>
              <a:t> в общественный проект</a:t>
            </a:r>
          </a:p>
          <a:p>
            <a:pPr algn="ctr">
              <a:buClr>
                <a:srgbClr val="FF0000"/>
              </a:buClr>
              <a:buSzPct val="104000"/>
              <a:buFont typeface="Wingdings" pitchFamily="2" charset="2"/>
              <a:buChar char="ü"/>
            </a:pPr>
            <a:r>
              <a:rPr lang="ru-RU" sz="2200" b="1" dirty="0" smtClean="0"/>
              <a:t> 5. воспитывать экологическую культуру</a:t>
            </a:r>
          </a:p>
          <a:p>
            <a:pPr algn="ctr">
              <a:buClr>
                <a:srgbClr val="FF0000"/>
              </a:buClr>
              <a:buSzPct val="104000"/>
              <a:buFont typeface="Wingdings" pitchFamily="2" charset="2"/>
              <a:buChar char="ü"/>
            </a:pPr>
            <a:r>
              <a:rPr lang="ru-RU" sz="2200" b="1" dirty="0" smtClean="0"/>
              <a:t>6.  подвести итоги реализации проекта </a:t>
            </a:r>
          </a:p>
          <a:p>
            <a:pPr algn="ctr">
              <a:buNone/>
            </a:pPr>
            <a:endParaRPr lang="ru-RU" sz="1800" dirty="0"/>
          </a:p>
        </p:txBody>
      </p:sp>
      <p:pic>
        <p:nvPicPr>
          <p:cNvPr id="14339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3" descr="1globus-raskraski-2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1714500"/>
            <a:ext cx="2928938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637183"/>
          </a:xfrm>
        </p:spPr>
        <p:txBody>
          <a:bodyPr/>
          <a:lstStyle/>
          <a:p>
            <a:r>
              <a:rPr lang="ru-RU" sz="4000" dirty="0" smtClean="0"/>
              <a:t>План проекта</a:t>
            </a:r>
            <a:endParaRPr lang="ru-RU" sz="40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9512" y="843558"/>
          <a:ext cx="8640960" cy="4139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251"/>
                <a:gridCol w="5231389"/>
                <a:gridCol w="2880320"/>
              </a:tblGrid>
              <a:tr h="3976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№ </a:t>
                      </a:r>
                      <a:r>
                        <a:rPr lang="ru-RU" sz="1000" kern="150" dirty="0" err="1">
                          <a:latin typeface="Times New Roman"/>
                          <a:ea typeface="SimSun"/>
                          <a:cs typeface="Mangal"/>
                        </a:rPr>
                        <a:t>п</a:t>
                      </a: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/</a:t>
                      </a:r>
                      <a:r>
                        <a:rPr lang="ru-RU" sz="1000" kern="150" dirty="0" err="1">
                          <a:latin typeface="Times New Roman"/>
                          <a:ea typeface="SimSun"/>
                          <a:cs typeface="Mangal"/>
                        </a:rPr>
                        <a:t>п</a:t>
                      </a:r>
                      <a:endParaRPr lang="ru-RU" sz="10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Мероприятия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latin typeface="Times New Roman"/>
                          <a:ea typeface="SimSun"/>
                          <a:cs typeface="Mangal"/>
                        </a:rPr>
                        <a:t>Время проведения</a:t>
                      </a:r>
                    </a:p>
                  </a:txBody>
                  <a:tcPr marL="66675" marR="66675" marT="66675" marB="66675"/>
                </a:tc>
              </a:tr>
              <a:tr h="68242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1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Times New Roman"/>
                        </a:rPr>
                        <a:t>Выявление экологических проблем сельского поселения,  предложение  вариантов их решения.</a:t>
                      </a:r>
                      <a:endParaRPr lang="ru-RU" sz="13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сентябрь</a:t>
                      </a:r>
                    </a:p>
                  </a:txBody>
                  <a:tcPr marL="66675" marR="66675" marT="66675" marB="66675"/>
                </a:tc>
              </a:tr>
              <a:tr h="35037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>
                          <a:latin typeface="Times New Roman"/>
                          <a:ea typeface="SimSun"/>
                          <a:cs typeface="Mangal"/>
                        </a:rPr>
                        <a:t>2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Распределение заданий по  группам.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сентябрь</a:t>
                      </a:r>
                    </a:p>
                  </a:txBody>
                  <a:tcPr marL="66675" marR="66675" marT="66675" marB="66675"/>
                </a:tc>
              </a:tr>
              <a:tr h="31550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>
                          <a:latin typeface="Times New Roman"/>
                          <a:ea typeface="SimSun"/>
                          <a:cs typeface="Mangal"/>
                        </a:rPr>
                        <a:t>3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0" dirty="0">
                          <a:latin typeface="Times New Roman"/>
                          <a:ea typeface="SimSun"/>
                          <a:cs typeface="Times New Roman"/>
                        </a:rPr>
                        <a:t>Акция «Экологический субботник»(уборка территории поселения)</a:t>
                      </a:r>
                      <a:endParaRPr lang="ru-RU" sz="13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сентябрь</a:t>
                      </a:r>
                    </a:p>
                  </a:txBody>
                  <a:tcPr marL="66675" marR="66675" marT="66675" marB="66675"/>
                </a:tc>
              </a:tr>
              <a:tr h="35265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>
                          <a:latin typeface="Times New Roman"/>
                          <a:ea typeface="SimSun"/>
                          <a:cs typeface="Mangal"/>
                        </a:rPr>
                        <a:t>4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ru-RU" sz="1300" b="1" kern="0" dirty="0" smtClean="0">
                          <a:latin typeface="Times New Roman"/>
                          <a:ea typeface="SimSun"/>
                          <a:cs typeface="Times New Roman"/>
                        </a:rPr>
                        <a:t>Акция </a:t>
                      </a:r>
                      <a:r>
                        <a:rPr lang="ru-RU" sz="1300" b="1" kern="0" dirty="0">
                          <a:latin typeface="Times New Roman"/>
                          <a:ea typeface="SimSun"/>
                          <a:cs typeface="Times New Roman"/>
                        </a:rPr>
                        <a:t>«Посади свое </a:t>
                      </a:r>
                      <a:r>
                        <a:rPr lang="ru-RU" sz="1300" b="1" kern="0" dirty="0" smtClean="0">
                          <a:latin typeface="Times New Roman"/>
                          <a:ea typeface="SimSun"/>
                          <a:cs typeface="Times New Roman"/>
                        </a:rPr>
                        <a:t>дерево!»</a:t>
                      </a:r>
                      <a:endParaRPr lang="ru-RU" sz="13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 smtClean="0">
                          <a:latin typeface="Times New Roman"/>
                          <a:ea typeface="SimSun"/>
                          <a:cs typeface="Mangal"/>
                        </a:rPr>
                        <a:t>сентябрь- октябрь</a:t>
                      </a:r>
                      <a:endParaRPr lang="ru-RU" sz="13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</a:tr>
              <a:tr h="38979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>
                          <a:latin typeface="Times New Roman"/>
                          <a:ea typeface="SimSun"/>
                          <a:cs typeface="Mangal"/>
                        </a:rPr>
                        <a:t>5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ru-RU" sz="1300" b="1" kern="0" dirty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ru-RU" sz="1300" b="1" kern="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Mangal"/>
                        </a:rPr>
                        <a:t>Акция</a:t>
                      </a:r>
                      <a:r>
                        <a:rPr lang="ru-RU" sz="1300" b="1" kern="0" dirty="0">
                          <a:solidFill>
                            <a:srgbClr val="212529"/>
                          </a:solidFill>
                          <a:latin typeface="Times New Roman"/>
                          <a:ea typeface="SimSun"/>
                          <a:cs typeface="Mangal"/>
                        </a:rPr>
                        <a:t> "</a:t>
                      </a:r>
                      <a:r>
                        <a:rPr lang="ru-RU" sz="1300" b="1" kern="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Mangal"/>
                        </a:rPr>
                        <a:t>Сдай макулатуру - спаси дерево!"</a:t>
                      </a:r>
                      <a:endParaRPr lang="ru-RU" sz="1300" b="1" kern="15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 smtClean="0">
                          <a:latin typeface="Times New Roman"/>
                          <a:ea typeface="SimSun"/>
                          <a:cs typeface="Mangal"/>
                        </a:rPr>
                        <a:t>ноябрь</a:t>
                      </a:r>
                      <a:endParaRPr lang="ru-RU" sz="1300" b="1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</a:tr>
              <a:tr h="28291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>
                          <a:latin typeface="Times New Roman"/>
                          <a:ea typeface="SimSun"/>
                          <a:cs typeface="Mangal"/>
                        </a:rPr>
                        <a:t> 6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>
                          <a:latin typeface="Times New Roman"/>
                          <a:ea typeface="SimSun"/>
                          <a:cs typeface="Mangal"/>
                        </a:rPr>
                        <a:t> Всероссийский экологический диктант.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 ноябрь</a:t>
                      </a:r>
                    </a:p>
                  </a:txBody>
                  <a:tcPr marL="66675" marR="66675" marT="66675" marB="66675"/>
                </a:tc>
              </a:tr>
              <a:tr h="3200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>
                          <a:latin typeface="Times New Roman"/>
                          <a:ea typeface="SimSun"/>
                          <a:cs typeface="Mangal"/>
                        </a:rPr>
                        <a:t> 7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ru-RU" sz="1300" b="1" kern="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Mangal"/>
                        </a:rPr>
                        <a:t>Акция « Покормите </a:t>
                      </a:r>
                      <a:r>
                        <a:rPr lang="ru-RU" sz="1300" b="1" kern="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Mangal"/>
                        </a:rPr>
                        <a:t>птиц!»</a:t>
                      </a:r>
                      <a:endParaRPr lang="ru-RU" sz="1300" b="1" kern="15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декабрь-февраль</a:t>
                      </a:r>
                    </a:p>
                  </a:txBody>
                  <a:tcPr marL="66675" marR="66675" marT="66675" marB="66675"/>
                </a:tc>
              </a:tr>
              <a:tr h="42350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>
                          <a:latin typeface="Times New Roman"/>
                          <a:ea typeface="SimSun"/>
                          <a:cs typeface="Mangal"/>
                        </a:rPr>
                        <a:t> 8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 Составление  презентации и защита своего проекта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50" dirty="0">
                          <a:latin typeface="Times New Roman"/>
                          <a:ea typeface="SimSun"/>
                          <a:cs typeface="Mangal"/>
                        </a:rPr>
                        <a:t>январь</a:t>
                      </a: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339502"/>
            <a:ext cx="770485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Участники проекта</a:t>
            </a:r>
            <a:endParaRPr lang="ru-RU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2000" dirty="0" smtClean="0"/>
              <a:t> </a:t>
            </a:r>
            <a:r>
              <a:rPr lang="ru-RU" b="1" dirty="0" smtClean="0"/>
              <a:t>- волонтеры (7-9 класс)</a:t>
            </a:r>
          </a:p>
          <a:p>
            <a:pPr algn="ctr">
              <a:buNone/>
            </a:pPr>
            <a:r>
              <a:rPr lang="ru-RU" b="1" dirty="0" smtClean="0"/>
              <a:t>- добровольные помощники (1-6 класс)</a:t>
            </a:r>
          </a:p>
          <a:p>
            <a:pPr algn="ctr">
              <a:buFontTx/>
              <a:buChar char="-"/>
            </a:pPr>
            <a:r>
              <a:rPr lang="ru-RU" b="1" dirty="0" smtClean="0"/>
              <a:t>педагоги</a:t>
            </a:r>
          </a:p>
          <a:p>
            <a:pPr algn="ctr">
              <a:buNone/>
            </a:pPr>
            <a:r>
              <a:rPr lang="ru-RU" b="1" dirty="0" smtClean="0"/>
              <a:t>-  родители</a:t>
            </a:r>
          </a:p>
          <a:p>
            <a:pPr algn="ctr">
              <a:buNone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Координаторы  проекта </a:t>
            </a:r>
            <a:r>
              <a:rPr lang="ru-RU" sz="2000" b="1" dirty="0" smtClean="0"/>
              <a:t>-  </a:t>
            </a:r>
            <a:r>
              <a:rPr lang="ru-RU" b="1" dirty="0" smtClean="0"/>
              <a:t>учитель технологии и  биологии </a:t>
            </a:r>
            <a:r>
              <a:rPr lang="ru-RU" b="1" dirty="0" err="1" smtClean="0"/>
              <a:t>Дурандина</a:t>
            </a:r>
            <a:r>
              <a:rPr lang="ru-RU" b="1" dirty="0" smtClean="0"/>
              <a:t> Марина Вячеславовна, учитель математики Миронова София Федоровна</a:t>
            </a:r>
          </a:p>
          <a:p>
            <a:pPr algn="ctr">
              <a:buNone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Партнеры проекта</a:t>
            </a:r>
            <a:endParaRPr lang="ru-RU" sz="2000" dirty="0" smtClean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1)    Администрация МОУ « </a:t>
            </a:r>
            <a:r>
              <a:rPr lang="ru-RU" b="1" dirty="0" err="1" smtClean="0"/>
              <a:t>Шилекшинская</a:t>
            </a:r>
            <a:r>
              <a:rPr lang="ru-RU" b="1" dirty="0" smtClean="0"/>
              <a:t> </a:t>
            </a:r>
            <a:r>
              <a:rPr lang="ru-RU" b="1" dirty="0" err="1" smtClean="0"/>
              <a:t>оош</a:t>
            </a:r>
            <a:r>
              <a:rPr lang="ru-RU" b="1" dirty="0" smtClean="0"/>
              <a:t>»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 2)   Индивидуальные предприниматели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3)   Администрация </a:t>
            </a:r>
            <a:r>
              <a:rPr lang="ru-RU" b="1" dirty="0" err="1" smtClean="0"/>
              <a:t>Шилекшинского</a:t>
            </a:r>
            <a:r>
              <a:rPr lang="ru-RU" b="1" dirty="0" smtClean="0"/>
              <a:t> сельского поселения</a:t>
            </a:r>
          </a:p>
          <a:p>
            <a:pPr algn="ctr">
              <a:lnSpc>
                <a:spcPct val="150000"/>
              </a:lnSpc>
              <a:buNone/>
            </a:pPr>
            <a:endParaRPr lang="ru-RU" b="1" dirty="0" smtClean="0"/>
          </a:p>
        </p:txBody>
      </p:sp>
    </p:spTree>
  </p:cSld>
  <p:clrMapOvr>
    <a:masterClrMapping/>
  </p:clrMapOvr>
  <p:transition advClick="0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Нормативно-правовая база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fontAlgn="auto">
              <a:buNone/>
            </a:pPr>
            <a:r>
              <a:rPr lang="ru-RU" dirty="0" smtClean="0"/>
              <a:t> </a:t>
            </a:r>
            <a:r>
              <a:rPr lang="ru-RU" sz="2400" b="1" dirty="0" smtClean="0"/>
              <a:t>1.   Решение Совета </a:t>
            </a:r>
            <a:r>
              <a:rPr lang="ru-RU" sz="2400" b="1" dirty="0" err="1" smtClean="0"/>
              <a:t>Шилекшинского</a:t>
            </a:r>
            <a:r>
              <a:rPr lang="ru-RU" sz="2400" b="1" dirty="0" smtClean="0"/>
              <a:t> сельского поселения от 26.01.2017 г. «Об утверждении Правил благоустройства территории </a:t>
            </a:r>
            <a:r>
              <a:rPr lang="ru-RU" sz="2400" b="1" dirty="0" err="1" smtClean="0"/>
              <a:t>Шилекшинского</a:t>
            </a:r>
            <a:r>
              <a:rPr lang="ru-RU" sz="2400" b="1" dirty="0" smtClean="0"/>
              <a:t> сельского поселения Кинешемского муниципального района»</a:t>
            </a:r>
          </a:p>
          <a:p>
            <a:pPr marL="342900" marR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ru-RU" sz="2400" b="1" dirty="0" smtClean="0"/>
          </a:p>
          <a:p>
            <a:pPr marL="342900" marR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sz="2400" b="1" dirty="0" smtClean="0"/>
              <a:t>2. </a:t>
            </a:r>
            <a:r>
              <a:rPr lang="ru-RU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Устав МОУ « Шилекшинская основная общеобразовательная школа» </a:t>
            </a: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3" descr="1globus-raskraski-2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1714500"/>
            <a:ext cx="2928938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2" descr="2634_html_26a5dd1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4214813"/>
            <a:ext cx="56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Смета нашего проекта</a:t>
            </a:r>
            <a:endParaRPr lang="ru-RU" sz="40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23529" y="987575"/>
          <a:ext cx="8568951" cy="38884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317"/>
                <a:gridCol w="2856317"/>
                <a:gridCol w="2856317"/>
              </a:tblGrid>
              <a:tr h="4143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kern="15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Вид расходов</a:t>
                      </a:r>
                      <a:endParaRPr lang="ru-RU" sz="1100" kern="1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kern="15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100" kern="1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kern="15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Источник финансирования</a:t>
                      </a:r>
                      <a:endParaRPr lang="ru-RU" sz="1100" kern="1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012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50" dirty="0">
                          <a:latin typeface="Times New Roman"/>
                          <a:ea typeface="SimSun"/>
                          <a:cs typeface="Times New Roman"/>
                        </a:rPr>
                        <a:t>Необходимые инструменты:</a:t>
                      </a:r>
                      <a:endParaRPr lang="ru-RU" sz="1200" kern="150" dirty="0">
                        <a:latin typeface="Times New Roman"/>
                        <a:ea typeface="SimSun"/>
                        <a:cs typeface="Mangal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kern="150" dirty="0" smtClean="0">
                          <a:latin typeface="Times New Roman"/>
                          <a:ea typeface="SimSun"/>
                          <a:cs typeface="Times New Roman"/>
                        </a:rPr>
                        <a:t>Грабли(12шт</a:t>
                      </a:r>
                      <a:r>
                        <a:rPr lang="ru-RU" sz="1400" kern="150" dirty="0">
                          <a:latin typeface="Times New Roman"/>
                          <a:ea typeface="SimSun"/>
                          <a:cs typeface="Times New Roman"/>
                        </a:rPr>
                        <a:t>.), лопаты </a:t>
                      </a:r>
                      <a:r>
                        <a:rPr lang="ru-RU" sz="1400" kern="150" dirty="0" smtClean="0">
                          <a:latin typeface="Times New Roman"/>
                          <a:ea typeface="SimSun"/>
                          <a:cs typeface="Times New Roman"/>
                        </a:rPr>
                        <a:t>штыковые(10 </a:t>
                      </a:r>
                      <a:r>
                        <a:rPr lang="ru-RU" sz="1400" kern="150" dirty="0">
                          <a:latin typeface="Times New Roman"/>
                          <a:ea typeface="SimSun"/>
                          <a:cs typeface="Times New Roman"/>
                        </a:rPr>
                        <a:t>шт.), </a:t>
                      </a:r>
                      <a:r>
                        <a:rPr lang="ru-RU" sz="1400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ведра </a:t>
                      </a:r>
                      <a:r>
                        <a:rPr lang="ru-RU" sz="1400" kern="150" dirty="0" smtClea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(7 </a:t>
                      </a:r>
                      <a:r>
                        <a:rPr lang="ru-RU" sz="1400" kern="1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штук).</a:t>
                      </a:r>
                      <a:endParaRPr lang="ru-RU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2400" kern="15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 kern="15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kern="1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 школьной мастерской</a:t>
                      </a:r>
                      <a:endParaRPr lang="ru-RU" sz="1100" kern="1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1524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50">
                          <a:latin typeface="Times New Roman"/>
                          <a:ea typeface="SimSun"/>
                          <a:cs typeface="Times New Roman"/>
                        </a:rPr>
                        <a:t>Саженцы деревьев .</a:t>
                      </a:r>
                      <a:endParaRPr lang="ru-RU" sz="12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2400" kern="15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 kern="15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kern="1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 Жители села и родители учащихся.</a:t>
                      </a:r>
                      <a:endParaRPr lang="ru-RU" sz="1200" kern="150" dirty="0"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143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50">
                          <a:latin typeface="Times New Roman"/>
                          <a:ea typeface="SimSun"/>
                          <a:cs typeface="Times New Roman"/>
                        </a:rPr>
                        <a:t>Шпагат для макулатуры.</a:t>
                      </a:r>
                      <a:endParaRPr lang="ru-RU" sz="12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500" kern="1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100,00 руб.</a:t>
                      </a:r>
                      <a:endParaRPr lang="ru-RU" sz="1500" kern="1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kern="1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Спонсорские средства</a:t>
                      </a:r>
                      <a:endParaRPr lang="ru-RU" sz="1100" kern="1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14388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50">
                          <a:latin typeface="Times New Roman"/>
                          <a:ea typeface="SimSun"/>
                          <a:cs typeface="Times New Roman"/>
                        </a:rPr>
                        <a:t>Мешки для мусора.</a:t>
                      </a:r>
                      <a:endParaRPr lang="ru-RU" sz="12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500" kern="1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140,00 </a:t>
                      </a:r>
                      <a:r>
                        <a:rPr lang="ru-RU" sz="1500" kern="15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руб</a:t>
                      </a:r>
                      <a:endParaRPr lang="ru-RU" sz="1500" kern="1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kern="1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Спонсорские средства</a:t>
                      </a:r>
                      <a:endParaRPr lang="ru-RU" sz="1100" kern="1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14388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50">
                          <a:latin typeface="Times New Roman"/>
                          <a:ea typeface="SimSun"/>
                          <a:cs typeface="Times New Roman"/>
                        </a:rPr>
                        <a:t>Кормушки для птиц.</a:t>
                      </a:r>
                      <a:endParaRPr lang="ru-RU" sz="12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kern="15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kern="1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kern="15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Учащиеся, родители</a:t>
                      </a:r>
                      <a:endParaRPr lang="ru-RU" sz="1100" kern="1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14388">
                <a:tc>
                  <a:txBody>
                    <a:bodyPr/>
                    <a:lstStyle/>
                    <a:p>
                      <a:pPr algn="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kern="15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600" kern="1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kern="15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kern="15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240,00руб</a:t>
                      </a:r>
                      <a:endParaRPr lang="ru-RU" sz="1600" b="1" kern="1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endParaRPr lang="ru-RU" sz="1400" kern="15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963</TotalTime>
  <Words>548</Words>
  <Application>Microsoft Office PowerPoint</Application>
  <PresentationFormat>Экран (16:9)</PresentationFormat>
  <Paragraphs>147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Экология: что может сделать каждый</vt:lpstr>
      <vt:lpstr>Опрос учащихся школы, родителей и  педагогов </vt:lpstr>
      <vt:lpstr>Опрос учащихся школы, родителей и  педагогов </vt:lpstr>
      <vt:lpstr> Цель проекта:</vt:lpstr>
      <vt:lpstr>Задачи:  </vt:lpstr>
      <vt:lpstr>План проекта</vt:lpstr>
      <vt:lpstr>Слайд 7</vt:lpstr>
      <vt:lpstr>Нормативно-правовая база</vt:lpstr>
      <vt:lpstr>Смета нашего проекта</vt:lpstr>
      <vt:lpstr>Акция «Экологический субботник»</vt:lpstr>
      <vt:lpstr> Акция «Посади свое дерево!» </vt:lpstr>
      <vt:lpstr>Акция «Сдай макулатуру- спаси дерево!»</vt:lpstr>
      <vt:lpstr>Акция «Сдай макулатуру- спаси дерево!»</vt:lpstr>
      <vt:lpstr>Акция «Покормите птиц!»</vt:lpstr>
      <vt:lpstr>Всероссийский экологический диктант</vt:lpstr>
      <vt:lpstr>Курсы волонтеров </vt:lpstr>
      <vt:lpstr> Реализация проекта</vt:lpstr>
      <vt:lpstr> </vt:lpstr>
      <vt:lpstr> </vt:lpstr>
      <vt:lpstr>Плотина на р.Шилеконка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Пользователь</cp:lastModifiedBy>
  <cp:revision>87</cp:revision>
  <dcterms:created xsi:type="dcterms:W3CDTF">2017-02-13T14:16:33Z</dcterms:created>
  <dcterms:modified xsi:type="dcterms:W3CDTF">2021-04-02T05:42:11Z</dcterms:modified>
</cp:coreProperties>
</file>