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60" r:id="rId5"/>
    <p:sldId id="258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молодежь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конкурс рисунков</c:v>
                </c:pt>
                <c:pt idx="1">
                  <c:v> исследовательские работы</c:v>
                </c:pt>
                <c:pt idx="2">
                  <c:v>конкурс фоторабот</c:v>
                </c:pt>
                <c:pt idx="3">
                  <c:v>короткометражки</c:v>
                </c:pt>
                <c:pt idx="4">
                  <c:v>встречи</c:v>
                </c:pt>
                <c:pt idx="5">
                  <c:v>презентация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32</c:v>
                </c:pt>
                <c:pt idx="1">
                  <c:v>42</c:v>
                </c:pt>
                <c:pt idx="2">
                  <c:v>7</c:v>
                </c:pt>
                <c:pt idx="3">
                  <c:v>144</c:v>
                </c:pt>
                <c:pt idx="4">
                  <c:v>7</c:v>
                </c:pt>
                <c:pt idx="5">
                  <c:v>402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взрослые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конкурс рисунков</c:v>
                </c:pt>
                <c:pt idx="1">
                  <c:v> исследовательские работы</c:v>
                </c:pt>
                <c:pt idx="2">
                  <c:v>конкурс фоторабот</c:v>
                </c:pt>
                <c:pt idx="3">
                  <c:v>короткометражки</c:v>
                </c:pt>
                <c:pt idx="4">
                  <c:v>встречи</c:v>
                </c:pt>
                <c:pt idx="5">
                  <c:v>презентация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</c:v>
                </c:pt>
                <c:pt idx="1">
                  <c:v>16</c:v>
                </c:pt>
                <c:pt idx="2">
                  <c:v>1</c:v>
                </c:pt>
                <c:pt idx="3">
                  <c:v>5</c:v>
                </c:pt>
                <c:pt idx="4">
                  <c:v>23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114880"/>
        <c:axId val="89255872"/>
      </c:barChart>
      <c:catAx>
        <c:axId val="45114880"/>
        <c:scaling>
          <c:orientation val="minMax"/>
        </c:scaling>
        <c:delete val="0"/>
        <c:axPos val="b"/>
        <c:majorTickMark val="out"/>
        <c:minorTickMark val="none"/>
        <c:tickLblPos val="nextTo"/>
        <c:crossAx val="89255872"/>
        <c:crosses val="autoZero"/>
        <c:auto val="1"/>
        <c:lblAlgn val="ctr"/>
        <c:lblOffset val="100"/>
        <c:noMultiLvlLbl val="0"/>
      </c:catAx>
      <c:valAx>
        <c:axId val="89255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114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победители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рисунки</c:v>
                </c:pt>
                <c:pt idx="1">
                  <c:v>исследовательские работы</c:v>
                </c:pt>
                <c:pt idx="2">
                  <c:v>фотоработы</c:v>
                </c:pt>
                <c:pt idx="3">
                  <c:v>короткометражки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призёры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рисунки</c:v>
                </c:pt>
                <c:pt idx="1">
                  <c:v>исследовательские работы</c:v>
                </c:pt>
                <c:pt idx="2">
                  <c:v>фотоработы</c:v>
                </c:pt>
                <c:pt idx="3">
                  <c:v>короткометражки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116928"/>
        <c:axId val="5976576"/>
      </c:barChart>
      <c:catAx>
        <c:axId val="45116928"/>
        <c:scaling>
          <c:orientation val="minMax"/>
        </c:scaling>
        <c:delete val="0"/>
        <c:axPos val="b"/>
        <c:majorTickMark val="out"/>
        <c:minorTickMark val="none"/>
        <c:tickLblPos val="nextTo"/>
        <c:crossAx val="5976576"/>
        <c:crosses val="autoZero"/>
        <c:auto val="1"/>
        <c:lblAlgn val="ctr"/>
        <c:lblOffset val="100"/>
        <c:noMultiLvlLbl val="0"/>
      </c:catAx>
      <c:valAx>
        <c:axId val="5976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1169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53648113-7F0F-46E7-BB11-DAD5666F8E1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5C7041C-C954-4355-9F96-E3584EE7F6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6324600" cy="5544616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патриотической направленности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пятнадцать мальчишеских лет»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866" y="3007725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2" r="9624"/>
          <a:stretch/>
        </p:blipFill>
        <p:spPr bwMode="auto">
          <a:xfrm>
            <a:off x="7020272" y="103741"/>
            <a:ext cx="1944216" cy="2903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Песнь-о-Дятьково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5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382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 descr="C:\Users\НАТАЛЬЯ\Desktop\молодежьконкурс\vYrTFfoyDuk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2" r="11715"/>
          <a:stretch/>
        </p:blipFill>
        <p:spPr bwMode="auto">
          <a:xfrm>
            <a:off x="244119" y="175677"/>
            <a:ext cx="1686791" cy="241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ЛЬЯ\Desktop\молодежьконкурс\dCUJsQFKt9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97"/>
          <a:stretch/>
        </p:blipFill>
        <p:spPr bwMode="auto">
          <a:xfrm>
            <a:off x="1797003" y="980728"/>
            <a:ext cx="2129465" cy="245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ТАЛЬЯ\Desktop\молодежьконкурс\p1k43nloC-Y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0" b="6583"/>
          <a:stretch/>
        </p:blipFill>
        <p:spPr bwMode="auto">
          <a:xfrm>
            <a:off x="3490466" y="870230"/>
            <a:ext cx="3346310" cy="273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НАТАЛЬЯ\Desktop\молодежьконкурс\ohSGz4Y3Z1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10835"/>
          <a:stretch/>
        </p:blipFill>
        <p:spPr bwMode="auto">
          <a:xfrm>
            <a:off x="228322" y="2560831"/>
            <a:ext cx="3137361" cy="255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НАТАЛЬЯ\Desktop\молодежьконкурс\rStmxdbfUbU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9" r="3359" b="3312"/>
          <a:stretch/>
        </p:blipFill>
        <p:spPr bwMode="auto">
          <a:xfrm>
            <a:off x="3450368" y="2576460"/>
            <a:ext cx="3386408" cy="251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332656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ПРОДУКТ  ПРОЕКТА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6"/>
          <a:stretch/>
        </p:blipFill>
        <p:spPr bwMode="auto">
          <a:xfrm>
            <a:off x="1818199" y="2560831"/>
            <a:ext cx="1560614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НАТАЛЬЯ\Desktop\молодежьконкурс\презентация\JdOY0b8hRpY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59"/>
          <a:stretch/>
        </p:blipFill>
        <p:spPr bwMode="auto">
          <a:xfrm>
            <a:off x="130928" y="5005855"/>
            <a:ext cx="3234755" cy="16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молодежьконкурс\презентация\MJxxYyieH8c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79"/>
          <a:stretch/>
        </p:blipFill>
        <p:spPr bwMode="auto">
          <a:xfrm>
            <a:off x="3450368" y="5012560"/>
            <a:ext cx="3332256" cy="160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47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9500" y="980728"/>
            <a:ext cx="6324600" cy="3672408"/>
          </a:xfrm>
        </p:spPr>
        <p:txBody>
          <a:bodyPr/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проекта: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/>
                <a:ea typeface="Times New Roman"/>
              </a:rPr>
              <a:t>Создание книги  памяти пионеров - героев Дятьковского района через организацию </a:t>
            </a:r>
            <a:r>
              <a:rPr lang="ru-RU" sz="1600" dirty="0" err="1">
                <a:latin typeface="Times New Roman"/>
                <a:ea typeface="Times New Roman"/>
              </a:rPr>
              <a:t>поисково</a:t>
            </a:r>
            <a:r>
              <a:rPr lang="ru-RU" sz="1600" dirty="0">
                <a:latin typeface="Times New Roman"/>
                <a:ea typeface="Times New Roman"/>
              </a:rPr>
              <a:t> -исследовательской деятельности членов </a:t>
            </a:r>
            <a:r>
              <a:rPr lang="ru-RU" sz="1600" dirty="0" smtClean="0">
                <a:latin typeface="Times New Roman"/>
                <a:ea typeface="Times New Roman"/>
              </a:rPr>
              <a:t>ООГДЮО </a:t>
            </a:r>
            <a:r>
              <a:rPr lang="ru-RU" sz="1600" dirty="0">
                <a:latin typeface="Times New Roman"/>
                <a:ea typeface="Times New Roman"/>
              </a:rPr>
              <a:t>" </a:t>
            </a:r>
            <a:r>
              <a:rPr lang="ru-RU" sz="1600" dirty="0" smtClean="0">
                <a:latin typeface="Times New Roman"/>
                <a:ea typeface="Times New Roman"/>
              </a:rPr>
              <a:t>РДШ " </a:t>
            </a:r>
            <a:br>
              <a:rPr lang="ru-RU" sz="1600" dirty="0" smtClean="0">
                <a:latin typeface="Times New Roman"/>
                <a:ea typeface="Times New Roman"/>
              </a:rPr>
            </a:br>
            <a:r>
              <a:rPr lang="ru-RU" sz="1600" dirty="0">
                <a:latin typeface="Times New Roman"/>
                <a:ea typeface="Times New Roman"/>
              </a:rPr>
              <a:t/>
            </a:r>
            <a:br>
              <a:rPr lang="ru-RU" sz="1600" dirty="0">
                <a:latin typeface="Times New Roman"/>
                <a:ea typeface="Times New Roman"/>
              </a:rPr>
            </a:br>
            <a:r>
              <a:rPr lang="ru-RU" sz="2800" dirty="0">
                <a:latin typeface="Times New Roman"/>
                <a:ea typeface="Times New Roman"/>
              </a:rPr>
              <a:t>УЧАСТНИКИ ПРОЕКТА</a:t>
            </a:r>
            <a:r>
              <a:rPr lang="ru-RU" sz="2800" dirty="0" smtClean="0">
                <a:latin typeface="Times New Roman"/>
                <a:ea typeface="Times New Roman"/>
              </a:rPr>
              <a:t>:</a:t>
            </a:r>
            <a:br>
              <a:rPr lang="ru-RU" sz="2800" dirty="0" smtClean="0">
                <a:latin typeface="Times New Roman"/>
                <a:ea typeface="Times New Roman"/>
              </a:rPr>
            </a:br>
            <a:r>
              <a:rPr lang="ru-RU" sz="1600" dirty="0">
                <a:latin typeface="Times New Roman"/>
                <a:ea typeface="Times New Roman"/>
              </a:rPr>
              <a:t/>
            </a:r>
            <a:br>
              <a:rPr lang="ru-RU" sz="1600" dirty="0">
                <a:latin typeface="Times New Roman"/>
                <a:ea typeface="Times New Roman"/>
              </a:rPr>
            </a:br>
            <a:r>
              <a:rPr lang="ru-RU" sz="1600" dirty="0">
                <a:latin typeface="Times New Roman"/>
                <a:ea typeface="Times New Roman"/>
              </a:rPr>
              <a:t>* ребята в возрасте 10-17 лет</a:t>
            </a:r>
            <a:r>
              <a:rPr lang="ru-RU" sz="1600" dirty="0" smtClean="0">
                <a:latin typeface="Times New Roman"/>
                <a:ea typeface="Times New Roman"/>
              </a:rPr>
              <a:t>;</a:t>
            </a:r>
            <a:br>
              <a:rPr lang="ru-RU" sz="1600" dirty="0" smtClean="0">
                <a:latin typeface="Times New Roman"/>
                <a:ea typeface="Times New Roman"/>
              </a:rPr>
            </a:br>
            <a:r>
              <a:rPr lang="ru-RU" sz="1600" dirty="0">
                <a:latin typeface="Times New Roman"/>
                <a:ea typeface="Times New Roman"/>
              </a:rPr>
              <a:t/>
            </a:r>
            <a:br>
              <a:rPr lang="ru-RU" sz="1600" dirty="0">
                <a:latin typeface="Times New Roman"/>
                <a:ea typeface="Times New Roman"/>
              </a:rPr>
            </a:br>
            <a:r>
              <a:rPr lang="ru-RU" sz="1600">
                <a:latin typeface="Times New Roman"/>
                <a:ea typeface="Times New Roman"/>
              </a:rPr>
              <a:t>* </a:t>
            </a:r>
            <a:r>
              <a:rPr lang="ru-RU" sz="1600" smtClean="0">
                <a:latin typeface="Times New Roman"/>
                <a:ea typeface="Times New Roman"/>
              </a:rPr>
              <a:t>взрослые</a:t>
            </a:r>
            <a:r>
              <a:rPr lang="ru-RU" sz="1600" smtClean="0">
                <a:latin typeface="Times New Roman"/>
                <a:ea typeface="Times New Roman"/>
              </a:rPr>
              <a:t> </a:t>
            </a:r>
            <a:r>
              <a:rPr lang="ru-RU" sz="1600" dirty="0">
                <a:latin typeface="Times New Roman"/>
                <a:ea typeface="Times New Roman"/>
              </a:rPr>
              <a:t>в возрасте </a:t>
            </a:r>
            <a:r>
              <a:rPr lang="ru-RU" sz="1600" dirty="0" smtClean="0">
                <a:latin typeface="Times New Roman"/>
                <a:ea typeface="Times New Roman"/>
              </a:rPr>
              <a:t>23-80 </a:t>
            </a:r>
            <a:r>
              <a:rPr lang="ru-RU" sz="1600" dirty="0">
                <a:latin typeface="Times New Roman"/>
                <a:ea typeface="Times New Roman"/>
              </a:rPr>
              <a:t>лет;</a:t>
            </a:r>
            <a:br>
              <a:rPr lang="ru-RU" sz="1600" dirty="0">
                <a:latin typeface="Times New Roman"/>
                <a:ea typeface="Times New Roman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00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56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673095"/>
            <a:ext cx="6451226" cy="2035826"/>
          </a:xfrm>
        </p:spPr>
        <p:txBody>
          <a:bodyPr/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/>
                <a:ea typeface="Times New Roman"/>
              </a:rPr>
              <a:t>формирование у </a:t>
            </a:r>
            <a:r>
              <a:rPr lang="ru-RU" sz="1600" dirty="0" smtClean="0">
                <a:latin typeface="Times New Roman"/>
                <a:ea typeface="Times New Roman"/>
              </a:rPr>
              <a:t>молодежи </a:t>
            </a:r>
            <a:r>
              <a:rPr lang="ru-RU" sz="1600" dirty="0">
                <a:latin typeface="Times New Roman"/>
                <a:ea typeface="Times New Roman"/>
              </a:rPr>
              <a:t>гражданственности, патриотизма, активной жизненной позиции через воспитания чувства гордости за свой народ, его историю по средствам </a:t>
            </a:r>
            <a:r>
              <a:rPr lang="ru-RU" sz="1600" dirty="0" smtClean="0">
                <a:latin typeface="Times New Roman"/>
                <a:ea typeface="Times New Roman"/>
              </a:rPr>
              <a:t>исследовательской ДЕЯТЕЛЬНОСТИ</a:t>
            </a:r>
            <a:r>
              <a:rPr lang="ru-RU" sz="2800" dirty="0" smtClean="0">
                <a:latin typeface="Times New Roman"/>
                <a:ea typeface="Times New Roman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00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 descr="C:\Users\НАТАЛЬЯ\Desktop\молодежьконкурс\презентация\P62102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79514"/>
            <a:ext cx="4608512" cy="3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18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100" y="3077627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5576" y="548680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 ПРОЕКТА: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083166"/>
            <a:ext cx="6108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Формирование у молодёжи активной жизненной позиции, духовно-нравственного начала, чувства ответственности за судьбу своей страны, выполнению гражданского долга;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224173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у</a:t>
            </a:r>
            <a:r>
              <a:rPr lang="ru-RU" dirty="0" smtClean="0">
                <a:solidFill>
                  <a:schemeClr val="bg1"/>
                </a:solidFill>
              </a:rPr>
              <a:t>крепление и расширение связей с различными ведомствами;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6795" y="2888069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ф</a:t>
            </a:r>
            <a:r>
              <a:rPr lang="ru-RU" dirty="0" smtClean="0">
                <a:solidFill>
                  <a:schemeClr val="bg1"/>
                </a:solidFill>
              </a:rPr>
              <a:t>ормирование чувства гордости за героическое прошлое своей малой Родины среди молодежи, путем вовлечения их в творческую деятельность;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6083" y="3931112"/>
            <a:ext cx="6108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у</a:t>
            </a:r>
            <a:r>
              <a:rPr lang="ru-RU" dirty="0" smtClean="0">
                <a:solidFill>
                  <a:schemeClr val="bg1"/>
                </a:solidFill>
              </a:rPr>
              <a:t>крепление общих интересов в семье путём привлечения детей и взрослых к проведению совместных мероприятий патриотической направленности;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0883" y="5144745"/>
            <a:ext cx="5980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и</a:t>
            </a:r>
            <a:r>
              <a:rPr lang="ru-RU" dirty="0" smtClean="0">
                <a:solidFill>
                  <a:schemeClr val="bg1"/>
                </a:solidFill>
              </a:rPr>
              <a:t>зучение архивных материалов о героях войны с целью создания исследовательских работ и консолидации данных для создания книги о 14 пионерах-героях Дятьковского района.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29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382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4185" y="1015524"/>
            <a:ext cx="56166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усиливаются проявления радикализма и экстремизма в молодежной среде, поднимают голову неонацистские молодежные организации. В этих условиях мы должны свой опыт, знания, убеждения передавать детям, воспитывая в них чувство гордости за свою страну, за ее героическое прошлое, формируя ее уверенность в будущем. Наш долг бережно хранить историческую память о героических боевых  подвигах наших земляков в военные годы,  отдать дань уважения и памяти погибшим юным  воинам, продолжать по крупицам собирать и внимательно изучать документальные источники их подвигов.  </a:t>
            </a:r>
          </a:p>
        </p:txBody>
      </p:sp>
    </p:spTree>
    <p:extLst>
      <p:ext uri="{BB962C8B-B14F-4D97-AF65-F5344CB8AC3E}">
        <p14:creationId xmlns:p14="http://schemas.microsoft.com/office/powerpoint/2010/main" val="153380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622929"/>
            <a:ext cx="417646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НОВИЗНА: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Дятьково называли в годы войны городом Партизанском. На территории Дятьковского района действовало 13 партизанских отрядов, в которых на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ровне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взрослыми сражались и юные партизаны. Сведения о пионерах - героях Дятьковского района разрознены,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мало, хотелось 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объединить их в единую книгу - памяти, которая станет достоянием общественности.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382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1" r="27017"/>
          <a:stretch/>
        </p:blipFill>
        <p:spPr bwMode="auto">
          <a:xfrm>
            <a:off x="4499992" y="375660"/>
            <a:ext cx="2232685" cy="3209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8" t="2121" r="4822" b="16571"/>
          <a:stretch/>
        </p:blipFill>
        <p:spPr bwMode="auto">
          <a:xfrm>
            <a:off x="2411760" y="3913897"/>
            <a:ext cx="1908363" cy="2818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myslide.ru/documents_7/82613afef5a5c48c737b15fb7ccbdfeb/img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9" t="28613" r="61984" b="24733"/>
          <a:stretch/>
        </p:blipFill>
        <p:spPr bwMode="auto">
          <a:xfrm>
            <a:off x="214570" y="4016566"/>
            <a:ext cx="1888716" cy="2666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s1.slide-share.ru/s_slide/501f2dbfd617934fff1b3920206dcb31/fe97f07b-f41d-47d3-ab70-4d9ab0e067a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https://s1.slide-share.ru/s_slide/501f2dbfd617934fff1b3920206dcb31/fe97f07b-f41d-47d3-ab70-4d9ab0e067a5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s1.slide-share.ru/s_slide/501f2dbfd617934fff1b3920206dcb31/fe97f07b-f41d-47d3-ab70-4d9ab0e067a5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s://s1.slide-share.ru/s_slide/501f2dbfd617934fff1b3920206dcb31/fe97f07b-f41d-47d3-ab70-4d9ab0e067a5.jpe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cdn.moypolk.ru/static/resize/w800/soldiers/photo/2015/04/02/2a10c7e630d01e20c2607ca2d32f3c1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0" t="4965" b="4686"/>
          <a:stretch/>
        </p:blipFill>
        <p:spPr bwMode="auto">
          <a:xfrm>
            <a:off x="4932038" y="3819835"/>
            <a:ext cx="1678831" cy="2855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20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382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6408712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ПРОЕКТА БЫЛИ ПРОВЕДЕНЫ СЛЕДУЮЩИЕ МЕРОПРИЯТИЯ:</a:t>
            </a:r>
          </a:p>
          <a:p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конкурс рисунков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 Называли его Партизанском»</a:t>
            </a:r>
          </a:p>
          <a:p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конкурс исследовательских работ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 Маленькие герои Великой войны»</a:t>
            </a:r>
          </a:p>
          <a:p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конкурс фоторабот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 Герои партизанской войны»</a:t>
            </a:r>
          </a:p>
          <a:p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короткометражных фильмов, посвященных Великой Отечественной войны.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ветеранами труда, малолетними узниками, ветеранами пионерского движения, работниками администрации, культуры, СМИ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сборника с вручением школам и библиотекам района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22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382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48680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Количественный показатель участия в мероприятиях: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19443960"/>
              </p:ext>
            </p:extLst>
          </p:nvPr>
        </p:nvGraphicFramePr>
        <p:xfrm>
          <a:off x="552382" y="1561335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1560" y="5877272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Приняло участие в мероприятиях-702 человека.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Информационный охват составил 3564 человека.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59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175677"/>
            <a:ext cx="19446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382" y="2979514"/>
            <a:ext cx="2617027" cy="3703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20688"/>
            <a:ext cx="5892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КАЧЕСТВЕННЫЙ ПОКАЗАТЕЛЬ: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11548139"/>
              </p:ext>
            </p:extLst>
          </p:nvPr>
        </p:nvGraphicFramePr>
        <p:xfrm>
          <a:off x="467544" y="1484784"/>
          <a:ext cx="604867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2161" y="5517232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Создание положительного информационного поля о героях войны, увеличение количества детей и молодежи, изучающих историю Родного края в годы в </a:t>
            </a:r>
            <a:r>
              <a:rPr lang="ru-RU" dirty="0" err="1" smtClean="0">
                <a:solidFill>
                  <a:schemeClr val="bg1"/>
                </a:solidFill>
              </a:rPr>
              <a:t>ВОв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>
                <a:solidFill>
                  <a:schemeClr val="bg1"/>
                </a:solidFill>
              </a:rPr>
              <a:t>издание книги.</a:t>
            </a:r>
          </a:p>
        </p:txBody>
      </p:sp>
    </p:spTree>
    <p:extLst>
      <p:ext uri="{BB962C8B-B14F-4D97-AF65-F5344CB8AC3E}">
        <p14:creationId xmlns:p14="http://schemas.microsoft.com/office/powerpoint/2010/main" val="412192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754</TotalTime>
  <Words>372</Words>
  <Application>Microsoft Office PowerPoint</Application>
  <PresentationFormat>Экран (4:3)</PresentationFormat>
  <Paragraphs>35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Сетка</vt:lpstr>
      <vt:lpstr>Проект патриотической направленности  « пятнадцать мальчишеских лет»     2019-2020г.</vt:lpstr>
      <vt:lpstr>Краткое описание проекта:  Создание книги  памяти пионеров - героев Дятьковского района через организацию поисково -исследовательской деятельности членов ООГДЮО " РДШ "   УЧАСТНИКИ ПРОЕКТА:  * ребята в возрасте 10-17 лет;  * взрослые в возрасте 23-80 лет; </vt:lpstr>
      <vt:lpstr>Цель проекта:  формирование у молодежи гражданственности, патриотизма, активной жизненной позиции через воспитания чувства гордости за свой народ, его историю по средствам исследовательской ДЕЯТЕЛЬНОСТИ.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40</cp:revision>
  <dcterms:created xsi:type="dcterms:W3CDTF">2021-07-26T14:23:27Z</dcterms:created>
  <dcterms:modified xsi:type="dcterms:W3CDTF">2021-08-13T11:01:48Z</dcterms:modified>
</cp:coreProperties>
</file>