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68" r:id="rId1"/>
  </p:sldMasterIdLst>
  <p:notesMasterIdLst>
    <p:notesMasterId r:id="rId17"/>
  </p:notesMasterIdLst>
  <p:sldIdLst>
    <p:sldId id="277" r:id="rId2"/>
    <p:sldId id="278" r:id="rId3"/>
    <p:sldId id="284" r:id="rId4"/>
    <p:sldId id="281" r:id="rId5"/>
    <p:sldId id="256" r:id="rId6"/>
    <p:sldId id="264" r:id="rId7"/>
    <p:sldId id="282" r:id="rId8"/>
    <p:sldId id="262" r:id="rId9"/>
    <p:sldId id="263" r:id="rId10"/>
    <p:sldId id="290" r:id="rId11"/>
    <p:sldId id="288" r:id="rId12"/>
    <p:sldId id="291" r:id="rId13"/>
    <p:sldId id="265" r:id="rId14"/>
    <p:sldId id="287" r:id="rId15"/>
    <p:sldId id="272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1704"/>
    <a:srgbClr val="FF0000"/>
    <a:srgbClr val="00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0809" autoAdjust="0"/>
    <p:restoredTop sz="94711" autoAdjust="0"/>
  </p:normalViewPr>
  <p:slideViewPr>
    <p:cSldViewPr>
      <p:cViewPr>
        <p:scale>
          <a:sx n="60" d="100"/>
          <a:sy n="60" d="100"/>
        </p:scale>
        <p:origin x="-1854" y="-3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29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904A376-DD3C-4CFC-826C-14E2D2AE7200}" type="datetimeFigureOut">
              <a:rPr lang="ru-RU"/>
              <a:pPr>
                <a:defRPr/>
              </a:pPr>
              <a:t>29.04.2021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ECFC269-7EA2-4371-9B5C-88A9A7C68C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229173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14D4AE5-8E7C-4EBF-8F8F-7887BC80A995}" type="datetimeFigureOut">
              <a:rPr lang="ru-RU" smtClean="0"/>
              <a:pPr>
                <a:defRPr/>
              </a:pPr>
              <a:t>29.04.2021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76A8C8-8FC8-48F1-974F-CEA4B0157C3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3F9664-95F0-48C8-8877-5D9813422740}" type="datetimeFigureOut">
              <a:rPr lang="ru-RU" smtClean="0"/>
              <a:pPr>
                <a:defRPr/>
              </a:pPr>
              <a:t>29.04.2021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886B39-DD38-466C-877A-A68F6C56F46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CDAC6B4-402A-49FB-9807-8B61984A3BAE}" type="datetimeFigureOut">
              <a:rPr lang="ru-RU" smtClean="0"/>
              <a:pPr>
                <a:defRPr/>
              </a:pPr>
              <a:t>29.04.2021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C70896-0332-4867-A5CB-7DC5759A5CB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7B57F4F-C13A-4DE7-92AA-7B9498BC3836}" type="datetimeFigureOut">
              <a:rPr lang="ru-RU" smtClean="0"/>
              <a:pPr>
                <a:defRPr/>
              </a:pPr>
              <a:t>29.04.2021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A3807D-060A-48EE-8F30-0E802459BBF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5AF522-7B48-42E9-9679-316EE2C9D845}" type="datetimeFigureOut">
              <a:rPr lang="ru-RU" smtClean="0"/>
              <a:pPr>
                <a:defRPr/>
              </a:pPr>
              <a:t>29.04.2021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FD6387-06BD-4C17-8125-BDC3873329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8A37976-6A74-451B-8BEE-5DCC0EAE6ED0}" type="datetimeFigureOut">
              <a:rPr lang="ru-RU" smtClean="0"/>
              <a:pPr>
                <a:defRPr/>
              </a:pPr>
              <a:t>29.04.2021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51D8F6-3662-4361-A38C-553E1EF22D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3A19FF-9C03-4363-8E7E-8D3AA60EBF43}" type="datetimeFigureOut">
              <a:rPr lang="ru-RU" smtClean="0"/>
              <a:pPr>
                <a:defRPr/>
              </a:pPr>
              <a:t>29.04.2021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253FDF-0C0C-4594-B19F-69FAF959B2C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B8F5B64-2536-4597-B253-EF667E47F8F3}" type="datetimeFigureOut">
              <a:rPr lang="ru-RU" smtClean="0"/>
              <a:pPr>
                <a:defRPr/>
              </a:pPr>
              <a:t>29.04.2021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72A12B-66A6-441D-AA7F-0F786275184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0F2D1B-0003-4D36-A0FA-181CE701E963}" type="datetimeFigureOut">
              <a:rPr lang="ru-RU" smtClean="0"/>
              <a:pPr>
                <a:defRPr/>
              </a:pPr>
              <a:t>29.04.2021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F602D3-65C8-413B-9A02-9B0D31A5F7C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197E20-B50F-4235-80E4-C8025AE7DCC5}" type="datetimeFigureOut">
              <a:rPr lang="ru-RU" smtClean="0"/>
              <a:pPr>
                <a:defRPr/>
              </a:pPr>
              <a:t>29.04.2021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D22175-E182-4AFC-A3CF-1468DC9E7D7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B7B54B-E6C9-414B-8D3B-8AE04E76ABB3}" type="datetimeFigureOut">
              <a:rPr lang="ru-RU" smtClean="0"/>
              <a:pPr>
                <a:defRPr/>
              </a:pPr>
              <a:t>29.04.2021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47B373-EA96-4AFE-AF8A-47F9ACAB81E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A9502F5-3446-4421-8BCB-809315F80DD3}" type="datetimeFigureOut">
              <a:rPr lang="ru-RU" smtClean="0"/>
              <a:pPr>
                <a:defRPr/>
              </a:pPr>
              <a:t>29.04.2021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60AD80D-486A-47C5-80F6-B7782FC2B1F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69" r:id="rId1"/>
    <p:sldLayoutId id="2147484170" r:id="rId2"/>
    <p:sldLayoutId id="2147484171" r:id="rId3"/>
    <p:sldLayoutId id="2147484172" r:id="rId4"/>
    <p:sldLayoutId id="2147484173" r:id="rId5"/>
    <p:sldLayoutId id="2147484174" r:id="rId6"/>
    <p:sldLayoutId id="2147484175" r:id="rId7"/>
    <p:sldLayoutId id="2147484176" r:id="rId8"/>
    <p:sldLayoutId id="2147484177" r:id="rId9"/>
    <p:sldLayoutId id="2147484178" r:id="rId10"/>
    <p:sldLayoutId id="21474841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1752" y="1844824"/>
            <a:ext cx="8686800" cy="3168352"/>
          </a:xfrm>
        </p:spPr>
        <p:txBody>
          <a:bodyPr>
            <a:normAutofit/>
          </a:bodyPr>
          <a:lstStyle/>
          <a:p>
            <a:pPr algn="ctr"/>
            <a:r>
              <a:rPr lang="ru-RU" sz="8800" b="1" dirty="0" smtClean="0"/>
              <a:t>Внеклассное занятие</a:t>
            </a:r>
            <a:endParaRPr lang="ru-RU" sz="8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62164" y="0"/>
            <a:ext cx="12478528" cy="9358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5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/>
              <a:t>Пользоваться телефоном запрещается: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театрах, музеях, кино, православных храмах;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самолётах;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учебных учреждениях во время уроков;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медицинских учреждениях;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Водителями автомобилей и пешеходам.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46113" y="188913"/>
            <a:ext cx="8497887" cy="936625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 smtClean="0">
                <a:ln w="500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Водитель и пешеход </a:t>
            </a:r>
            <a:r>
              <a:rPr lang="ru-RU" sz="3200" b="1" dirty="0" smtClean="0">
                <a:ln w="500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с мобильным телефоном</a:t>
            </a:r>
            <a:endParaRPr lang="ru-RU" sz="3200" b="1" dirty="0">
              <a:ln w="500">
                <a:solidFill>
                  <a:schemeClr val="tx1">
                    <a:lumMod val="65000"/>
                    <a:lumOff val="35000"/>
                  </a:schemeClr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2" name="Рисунок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357298"/>
            <a:ext cx="3357586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D:\Изображения\123159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1357298"/>
            <a:ext cx="4879205" cy="345638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71472" y="5429264"/>
            <a:ext cx="81439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indent="-274320" fontAlgn="auto">
              <a:spcAft>
                <a:spcPts val="1200"/>
              </a:spcAft>
              <a:defRPr/>
            </a:pPr>
            <a:r>
              <a:rPr lang="ru-RU" sz="2800" b="1" dirty="0" smtClean="0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Риск </a:t>
            </a:r>
            <a:r>
              <a:rPr lang="ru-RU" sz="2800" b="1" dirty="0" smtClean="0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оказаться в ДТП  </a:t>
            </a:r>
            <a:r>
              <a:rPr lang="ru-RU" sz="2800" b="1" dirty="0" smtClean="0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увеличивается </a:t>
            </a:r>
            <a:r>
              <a:rPr lang="ru-RU" sz="2800" b="1" dirty="0" smtClean="0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в 4-9 раз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8586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>
                <a:ln w="500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Times New Roman" pitchFamily="18" charset="0"/>
              </a:rPr>
              <a:t>П</a:t>
            </a:r>
            <a:r>
              <a:rPr lang="ru-RU" b="1" dirty="0" smtClean="0">
                <a:ln w="500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Times New Roman" pitchFamily="18" charset="0"/>
              </a:rPr>
              <a:t>равила </a:t>
            </a:r>
            <a:r>
              <a:rPr lang="ru-RU" b="1" dirty="0" smtClean="0">
                <a:ln w="500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Times New Roman" pitchFamily="18" charset="0"/>
              </a:rPr>
              <a:t>пользования мобильным телефоном: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268760"/>
            <a:ext cx="8535322" cy="5220610"/>
          </a:xfrm>
        </p:spPr>
        <p:txBody>
          <a:bodyPr>
            <a:normAutofit fontScale="85000" lnSpcReduction="10000"/>
          </a:bodyPr>
          <a:lstStyle/>
          <a:p>
            <a:pPr marL="274320" indent="-274320"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Чем короче разговор, тем безопаснее для здоровья </a:t>
            </a:r>
          </a:p>
          <a:p>
            <a:pPr marL="274320" indent="-274320"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Дождитесь соединения, прежде чем подносить телефон к голове</a:t>
            </a:r>
          </a:p>
          <a:p>
            <a:pPr marL="274320" indent="-274320"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Носите телефон как можно дальше от жизненно важных органов</a:t>
            </a:r>
          </a:p>
          <a:p>
            <a:pPr marL="274320" indent="-274320"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Пользуйтесь гарнитурами и системами «свободные руки»</a:t>
            </a:r>
          </a:p>
          <a:p>
            <a:pPr marL="274320" indent="-274320"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Старайтесь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 разговаривать в закрытом пространстве</a:t>
            </a:r>
          </a:p>
          <a:p>
            <a:pPr marL="274320" indent="-274320"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 пользуйтесь мобильным телефоном во время грозы</a:t>
            </a:r>
          </a:p>
          <a:p>
            <a:pPr marL="274320" indent="-274320"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 пользуйтесь мобильным телефоном во время пересечения проезжей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части</a:t>
            </a:r>
          </a:p>
          <a:p>
            <a:pPr marL="274320" indent="-274320"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 кладите телефон рядом во время сна, выключайте его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Bef>
                <a:spcPts val="0"/>
              </a:spcBef>
              <a:spcAft>
                <a:spcPts val="600"/>
              </a:spcAft>
              <a:defRPr/>
            </a:pPr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endParaRPr lang="ru-RU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9681" y="2967335"/>
            <a:ext cx="802284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</a:rPr>
              <a:t>ВСЕМ СПАСИБО!</a:t>
            </a:r>
            <a:endParaRPr lang="ru-RU" sz="5400" b="1" cap="all" spc="0" dirty="0">
              <a:ln w="0"/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942693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42844" y="214291"/>
            <a:ext cx="8786874" cy="6429420"/>
          </a:xfrm>
        </p:spPr>
        <p:txBody>
          <a:bodyPr>
            <a:normAutofit/>
          </a:bodyPr>
          <a:lstStyle/>
          <a:p>
            <a:pPr marL="274320" indent="-274320"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800" b="1" dirty="0" smtClean="0">
                <a:ln w="1905">
                  <a:solidFill>
                    <a:schemeClr val="bg1">
                      <a:lumMod val="50000"/>
                    </a:schemeClr>
                  </a:solidFill>
                </a:ln>
                <a:latin typeface="+mj-lt"/>
                <a:cs typeface="Times New Roman" pitchFamily="18" charset="0"/>
              </a:rPr>
              <a:t>Мобильный телефон: </a:t>
            </a:r>
            <a:r>
              <a:rPr lang="ru-RU" sz="7200" b="1" dirty="0" smtClean="0">
                <a:ln w="1905">
                  <a:solidFill>
                    <a:schemeClr val="bg1">
                      <a:lumMod val="50000"/>
                    </a:schemeClr>
                  </a:solidFill>
                </a:ln>
                <a:latin typeface="+mj-lt"/>
                <a:cs typeface="Times New Roman" pitchFamily="18" charset="0"/>
              </a:rPr>
              <a:t>друг или враг</a:t>
            </a:r>
            <a:r>
              <a:rPr lang="ru-RU" sz="4800" b="1" dirty="0">
                <a:ln w="1905">
                  <a:solidFill>
                    <a:schemeClr val="bg1">
                      <a:lumMod val="50000"/>
                    </a:schemeClr>
                  </a:solidFill>
                </a:ln>
                <a:latin typeface="+mj-lt"/>
                <a:cs typeface="Times New Roman" pitchFamily="18" charset="0"/>
              </a:rPr>
              <a:t>?</a:t>
            </a:r>
            <a:endParaRPr lang="ru-RU" sz="4800" b="1" dirty="0">
              <a:ln w="1905">
                <a:solidFill>
                  <a:schemeClr val="bg1">
                    <a:lumMod val="50000"/>
                  </a:schemeClr>
                </a:solidFill>
              </a:ln>
              <a:latin typeface="+mj-lt"/>
              <a:cs typeface="Times New Roman" pitchFamily="18" charset="0"/>
            </a:endParaRPr>
          </a:p>
        </p:txBody>
      </p:sp>
      <p:pic>
        <p:nvPicPr>
          <p:cNvPr id="15362" name="Picture 2" descr="https://images.ru.prom.st/516461432_w640_h640_smartfon-ulefone-mi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571744"/>
            <a:ext cx="4643470" cy="407696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57188" y="214313"/>
            <a:ext cx="8786812" cy="642937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i="1" u="sng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Мобильный </a:t>
            </a:r>
            <a:r>
              <a:rPr lang="ru-RU" sz="48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- </a:t>
            </a:r>
            <a:r>
              <a:rPr lang="ru-RU" sz="44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от латинского </a:t>
            </a:r>
            <a:r>
              <a:rPr lang="ru-RU" sz="44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«</a:t>
            </a:r>
            <a:r>
              <a:rPr lang="ru-RU" sz="44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легкий</a:t>
            </a:r>
            <a:r>
              <a:rPr lang="ru-RU" sz="44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», «</a:t>
            </a:r>
            <a:r>
              <a:rPr lang="ru-RU" sz="44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переходящий», </a:t>
            </a:r>
            <a:r>
              <a:rPr lang="ru-RU" sz="44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«</a:t>
            </a:r>
            <a:r>
              <a:rPr lang="ru-RU" sz="44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способный </a:t>
            </a:r>
            <a:r>
              <a:rPr lang="ru-RU" sz="44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к самостоятельному передвижению»</a:t>
            </a:r>
            <a:endParaRPr lang="ru-RU" sz="4400" b="1" dirty="0" smtClean="0">
              <a:solidFill>
                <a:schemeClr val="tx1"/>
              </a:solidFill>
              <a:latin typeface="+mj-lt"/>
              <a:cs typeface="Times New Roman" pitchFamily="18" charset="0"/>
            </a:endParaRPr>
          </a:p>
          <a:p>
            <a:pPr>
              <a:buNone/>
            </a:pPr>
            <a:r>
              <a:rPr lang="ru-RU" sz="4400" b="1" i="1" u="sng" dirty="0" smtClean="0">
                <a:solidFill>
                  <a:schemeClr val="tx1"/>
                </a:solidFill>
                <a:latin typeface="+mj-lt"/>
              </a:rPr>
              <a:t>Телефон</a:t>
            </a:r>
            <a:r>
              <a:rPr lang="ru-RU" sz="4400" b="1" dirty="0" smtClean="0">
                <a:solidFill>
                  <a:schemeClr val="tx1"/>
                </a:solidFill>
                <a:latin typeface="+mj-lt"/>
              </a:rPr>
              <a:t> (от </a:t>
            </a:r>
            <a:r>
              <a:rPr lang="ru-RU" sz="4400" b="1" dirty="0" err="1" smtClean="0">
                <a:solidFill>
                  <a:schemeClr val="tx1"/>
                </a:solidFill>
                <a:latin typeface="+mj-lt"/>
              </a:rPr>
              <a:t>др.-греч</a:t>
            </a:r>
            <a:r>
              <a:rPr lang="ru-RU" sz="4400" b="1" dirty="0" smtClean="0">
                <a:solidFill>
                  <a:schemeClr val="tx1"/>
                </a:solidFill>
                <a:latin typeface="+mj-lt"/>
              </a:rPr>
              <a:t>. </a:t>
            </a:r>
            <a:r>
              <a:rPr lang="ru-RU" sz="4400" b="1" dirty="0" smtClean="0">
                <a:solidFill>
                  <a:schemeClr val="tx1"/>
                </a:solidFill>
                <a:latin typeface="+mj-lt"/>
              </a:rPr>
              <a:t>«</a:t>
            </a:r>
            <a:r>
              <a:rPr lang="ru-RU" sz="4400" b="1" dirty="0" smtClean="0">
                <a:solidFill>
                  <a:schemeClr val="tx1"/>
                </a:solidFill>
                <a:latin typeface="+mj-lt"/>
              </a:rPr>
              <a:t>далеко» + </a:t>
            </a:r>
            <a:r>
              <a:rPr lang="ru-RU" sz="4400" b="1" dirty="0" smtClean="0">
                <a:solidFill>
                  <a:schemeClr val="tx1"/>
                </a:solidFill>
                <a:latin typeface="+mj-lt"/>
              </a:rPr>
              <a:t>«голос</a:t>
            </a:r>
            <a:r>
              <a:rPr lang="ru-RU" sz="4400" b="1" dirty="0" smtClean="0">
                <a:solidFill>
                  <a:schemeClr val="tx1"/>
                </a:solidFill>
                <a:latin typeface="+mj-lt"/>
              </a:rPr>
              <a:t>», «звук») — аппарат для передачи и приёма звука (в основном — человеческой речи) на расстоянии.</a:t>
            </a:r>
            <a:endParaRPr lang="ru-RU" sz="4400" b="1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Изображения\Alexander_Graham_Bel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071934" y="500042"/>
            <a:ext cx="4502395" cy="5853113"/>
          </a:xfrm>
          <a:prstGeom prst="rect">
            <a:avLst/>
          </a:prstGeom>
          <a:noFill/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57200" y="609600"/>
            <a:ext cx="3466728" cy="4800600"/>
          </a:xfrm>
        </p:spPr>
        <p:txBody>
          <a:bodyPr/>
          <a:lstStyle/>
          <a:p>
            <a:endParaRPr lang="ru-RU" sz="4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vi-VN" sz="4400" b="1" dirty="0" smtClean="0">
                <a:latin typeface="Times New Roman" pitchFamily="18" charset="0"/>
                <a:cs typeface="Times New Roman" pitchFamily="18" charset="0"/>
              </a:rPr>
              <a:t>Алекса́ндр Гре́й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хэ</a:t>
            </a:r>
            <a:r>
              <a:rPr lang="vi-VN" sz="4400" b="1" dirty="0" smtClean="0">
                <a:latin typeface="Times New Roman" pitchFamily="18" charset="0"/>
                <a:cs typeface="Times New Roman" pitchFamily="18" charset="0"/>
              </a:rPr>
              <a:t>м Белл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Рисунок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428604"/>
            <a:ext cx="6000750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71472" y="4572008"/>
            <a:ext cx="8215370" cy="21441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"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Мартин Купер -  </a:t>
            </a:r>
          </a:p>
          <a:p>
            <a:pPr algn="ctr" fontAlgn="auto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американский инженер,</a:t>
            </a:r>
          </a:p>
          <a:p>
            <a:pPr algn="ctr" fontAlgn="auto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изобретатель мобильного телефона.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072494" cy="11430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cap="none" dirty="0" smtClean="0">
                <a:ln w="1905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Первый мобильный телефон:</a:t>
            </a:r>
            <a:endParaRPr lang="ru-RU" sz="4400" dirty="0">
              <a:ln w="1905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39952" y="1340768"/>
            <a:ext cx="4464496" cy="5184576"/>
          </a:xfrm>
        </p:spPr>
        <p:txBody>
          <a:bodyPr>
            <a:normAutofit/>
          </a:bodyPr>
          <a:lstStyle/>
          <a:p>
            <a:pPr marL="274320" indent="-274320" fontAlgn="auto">
              <a:spcBef>
                <a:spcPts val="0"/>
              </a:spcBef>
              <a:spcAft>
                <a:spcPts val="1800"/>
              </a:spcAft>
              <a:buFont typeface="Wingdings 2"/>
              <a:buChar char=""/>
              <a:defRPr/>
            </a:pPr>
            <a:r>
              <a:rPr lang="ru-RU" sz="2800" dirty="0" smtClean="0">
                <a:ln w="190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8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n w="1905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Вес                  1,15 кг</a:t>
            </a:r>
          </a:p>
          <a:p>
            <a:pPr marL="274320" indent="-274320" fontAlgn="auto">
              <a:spcBef>
                <a:spcPts val="0"/>
              </a:spcBef>
              <a:spcAft>
                <a:spcPts val="1800"/>
              </a:spcAft>
              <a:buFont typeface="Wingdings 2"/>
              <a:buChar char=""/>
              <a:defRPr/>
            </a:pPr>
            <a:r>
              <a:rPr lang="ru-RU" sz="2800" dirty="0" smtClean="0">
                <a:ln w="1905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Высота            25 см </a:t>
            </a: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ru-RU" sz="2800" dirty="0" smtClean="0">
                <a:ln w="1905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Толщина </a:t>
            </a:r>
          </a:p>
          <a:p>
            <a:pPr marL="274320" indent="-274320" fontAlgn="auto">
              <a:spcBef>
                <a:spcPts val="0"/>
              </a:spcBef>
              <a:spcAft>
                <a:spcPts val="1800"/>
              </a:spcAft>
              <a:buFont typeface="Wingdings 2"/>
              <a:buNone/>
              <a:defRPr/>
            </a:pPr>
            <a:r>
              <a:rPr lang="ru-RU" sz="2800" dirty="0" smtClean="0">
                <a:ln w="1905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и ширина            5 см </a:t>
            </a: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ru-RU" sz="2800" dirty="0" smtClean="0">
                <a:ln w="1905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Время </a:t>
            </a:r>
          </a:p>
          <a:p>
            <a:pPr marL="274320" indent="-274320" fontAlgn="auto">
              <a:spcBef>
                <a:spcPts val="0"/>
              </a:spcBef>
              <a:spcAft>
                <a:spcPts val="1800"/>
              </a:spcAft>
              <a:buFont typeface="Wingdings 2"/>
              <a:buNone/>
              <a:defRPr/>
            </a:pPr>
            <a:r>
              <a:rPr lang="ru-RU" sz="2800" dirty="0" smtClean="0">
                <a:ln w="1905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разговора            35мин </a:t>
            </a: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ru-RU" sz="2800" dirty="0" smtClean="0">
                <a:ln w="1905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Время </a:t>
            </a: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2800" dirty="0" smtClean="0">
                <a:ln w="1905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зарядки               10 час</a:t>
            </a:r>
            <a:endParaRPr lang="ru-RU" dirty="0">
              <a:ln w="1905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285860"/>
            <a:ext cx="3312368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ДРУГ: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340768"/>
            <a:ext cx="8686800" cy="5328592"/>
          </a:xfrm>
        </p:spPr>
        <p:txBody>
          <a:bodyPr/>
          <a:lstStyle/>
          <a:p>
            <a:pPr lvl="0"/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связь: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всегда можно связаться с окружающим миром, позвонить родственникам, друзьям</a:t>
            </a:r>
          </a:p>
          <a:p>
            <a:pPr lvl="0"/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калькулятор: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посчитать решение примеров по математике</a:t>
            </a:r>
          </a:p>
          <a:p>
            <a:pPr lvl="0"/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интернет: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в свободное время можно выйти на свои любимые сайты, проверить почту, посмотреть последние новости</a:t>
            </a:r>
          </a:p>
          <a:p>
            <a:pPr lvl="0"/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музыка: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наслаждаться любимыми песнями</a:t>
            </a:r>
          </a:p>
          <a:p>
            <a:pPr lvl="0"/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будильник: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никогда не проспишь, заводя его</a:t>
            </a:r>
          </a:p>
          <a:p>
            <a:pPr lvl="0"/>
            <a:r>
              <a:rPr lang="ru-RU" sz="2400" b="1" u="sng" dirty="0" err="1" smtClean="0">
                <a:latin typeface="Times New Roman" pitchFamily="18" charset="0"/>
                <a:cs typeface="Times New Roman" pitchFamily="18" charset="0"/>
              </a:rPr>
              <a:t>Bluetooth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имея такую функцию на телефоне, можно передавать файлы, письма на расстоянии, при этом абсолютно бесплатно</a:t>
            </a:r>
          </a:p>
          <a:p>
            <a:pPr lvl="0"/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календарь: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заранее происходит оповещение у кого день рождение в ближайшие дни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1772816"/>
            <a:ext cx="3119437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07330" cy="1214422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 smtClean="0">
                <a:ln w="500">
                  <a:solidFill>
                    <a:schemeClr val="bg1">
                      <a:lumMod val="50000"/>
                    </a:schemeClr>
                  </a:solidFill>
                </a:ln>
                <a:cs typeface="Times New Roman" pitchFamily="18" charset="0"/>
              </a:rPr>
              <a:t>Враг. Последствия регулярного пользования мобильным телефоном:</a:t>
            </a:r>
            <a:endParaRPr lang="ru-RU" sz="3200" b="1" dirty="0">
              <a:ln w="500">
                <a:solidFill>
                  <a:schemeClr val="bg1">
                    <a:lumMod val="50000"/>
                  </a:schemeClr>
                </a:solidFill>
              </a:ln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785926"/>
            <a:ext cx="5500726" cy="4846320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ослабление памяти,</a:t>
            </a:r>
            <a:endParaRPr lang="ru-RU" sz="2400" b="1" dirty="0" smtClean="0"/>
          </a:p>
          <a:p>
            <a:r>
              <a:rPr lang="ru-RU" b="1" dirty="0" smtClean="0"/>
              <a:t>частые головные боли,</a:t>
            </a:r>
            <a:endParaRPr lang="ru-RU" sz="2400" b="1" dirty="0" smtClean="0"/>
          </a:p>
          <a:p>
            <a:r>
              <a:rPr lang="ru-RU" b="1" dirty="0" smtClean="0"/>
              <a:t>снижения внимания,</a:t>
            </a:r>
            <a:endParaRPr lang="ru-RU" sz="2400" b="1" dirty="0" smtClean="0"/>
          </a:p>
          <a:p>
            <a:r>
              <a:rPr lang="ru-RU" b="1" dirty="0" smtClean="0"/>
              <a:t>напряжение в барабанных перепонках,</a:t>
            </a:r>
            <a:endParaRPr lang="ru-RU" sz="2400" b="1" dirty="0" smtClean="0"/>
          </a:p>
          <a:p>
            <a:r>
              <a:rPr lang="ru-RU" b="1" dirty="0" smtClean="0"/>
              <a:t>раздражительность,</a:t>
            </a:r>
            <a:endParaRPr lang="ru-RU" sz="2400" b="1" dirty="0" smtClean="0"/>
          </a:p>
          <a:p>
            <a:r>
              <a:rPr lang="ru-RU" b="1" dirty="0" smtClean="0"/>
              <a:t>нарушения сна,</a:t>
            </a:r>
            <a:endParaRPr lang="ru-RU" sz="2400" b="1" dirty="0" smtClean="0"/>
          </a:p>
          <a:p>
            <a:r>
              <a:rPr lang="ru-RU" b="1" dirty="0" smtClean="0"/>
              <a:t>внезапные приступы усталости</a:t>
            </a:r>
            <a:endParaRPr lang="ru-RU" b="1" dirty="0" smtClean="0"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-214338"/>
            <a:ext cx="8535322" cy="135732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500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cs typeface="Times New Roman" pitchFamily="18" charset="0"/>
              </a:rPr>
              <a:t>Мобильные  зависимости :</a:t>
            </a:r>
            <a:endParaRPr lang="ru-RU" b="1" dirty="0">
              <a:ln w="500">
                <a:solidFill>
                  <a:schemeClr val="tx1">
                    <a:lumMod val="65000"/>
                    <a:lumOff val="35000"/>
                  </a:schemeClr>
                </a:solidFill>
              </a:ln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412776"/>
            <a:ext cx="3929090" cy="4896544"/>
          </a:xfrm>
        </p:spPr>
        <p:txBody>
          <a:bodyPr>
            <a:noAutofit/>
          </a:bodyPr>
          <a:lstStyle/>
          <a:p>
            <a:pPr marL="274320" indent="-274320" fontAlgn="auto">
              <a:spcBef>
                <a:spcPts val="1200"/>
              </a:spcBef>
              <a:spcAft>
                <a:spcPts val="600"/>
              </a:spcAft>
              <a:defRPr/>
            </a:pPr>
            <a:r>
              <a:rPr lang="ru-RU" sz="2800" b="1" kern="0" spc="100" dirty="0" smtClean="0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Беспокойство по поводу отсутствия телефона</a:t>
            </a:r>
          </a:p>
          <a:p>
            <a:pPr marL="274320" indent="-274320" fontAlgn="auto">
              <a:spcBef>
                <a:spcPts val="1200"/>
              </a:spcBef>
              <a:spcAft>
                <a:spcPts val="600"/>
              </a:spcAft>
              <a:defRPr/>
            </a:pPr>
            <a:r>
              <a:rPr lang="ru-RU" sz="2800" b="1" kern="0" spc="100" dirty="0" err="1" smtClean="0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СМС-мания</a:t>
            </a:r>
            <a:endParaRPr lang="ru-RU" sz="2800" b="1" kern="0" spc="100" dirty="0" smtClean="0"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Bef>
                <a:spcPts val="1200"/>
              </a:spcBef>
              <a:spcAft>
                <a:spcPts val="600"/>
              </a:spcAft>
              <a:defRPr/>
            </a:pPr>
            <a:r>
              <a:rPr lang="ru-RU" sz="2800" b="1" kern="0" spc="100" dirty="0" smtClean="0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Информационная мания</a:t>
            </a:r>
          </a:p>
          <a:p>
            <a:pPr marL="274320" indent="-274320" fontAlgn="auto">
              <a:spcBef>
                <a:spcPts val="1200"/>
              </a:spcBef>
              <a:spcAft>
                <a:spcPts val="600"/>
              </a:spcAft>
              <a:defRPr/>
            </a:pPr>
            <a:r>
              <a:rPr lang="ru-RU" sz="2800" b="1" kern="0" spc="100" dirty="0" smtClean="0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Звуковые галлюцинации</a:t>
            </a:r>
          </a:p>
        </p:txBody>
      </p:sp>
      <p:pic>
        <p:nvPicPr>
          <p:cNvPr id="6145" name="Picture 1" descr="C:\Users\Я\Desktop\мобильный телефон\teknoloji-bagimliligi-uyusturucu-RrEm_cov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2428868"/>
            <a:ext cx="4800601" cy="3000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2793</TotalTime>
  <Words>318</Words>
  <Application>Microsoft Office PowerPoint</Application>
  <PresentationFormat>Экран (4:3)</PresentationFormat>
  <Paragraphs>60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Внеклассное занятие</vt:lpstr>
      <vt:lpstr>Слайд 2</vt:lpstr>
      <vt:lpstr>Слайд 3</vt:lpstr>
      <vt:lpstr>Слайд 4</vt:lpstr>
      <vt:lpstr>Слайд 5</vt:lpstr>
      <vt:lpstr>Первый мобильный телефон:</vt:lpstr>
      <vt:lpstr>ДРУГ:</vt:lpstr>
      <vt:lpstr>Враг. Последствия регулярного пользования мобильным телефоном:</vt:lpstr>
      <vt:lpstr>Мобильные  зависимости :</vt:lpstr>
      <vt:lpstr>Слайд 10</vt:lpstr>
      <vt:lpstr>Слайд 11</vt:lpstr>
      <vt:lpstr>Пользоваться телефоном запрещается:</vt:lpstr>
      <vt:lpstr>Водитель и пешеход с мобильным телефоном</vt:lpstr>
      <vt:lpstr>Правила пользования мобильным телефоном:</vt:lpstr>
      <vt:lpstr>Слайд 15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Natali</dc:creator>
  <cp:lastModifiedBy>RePack by Diakov</cp:lastModifiedBy>
  <cp:revision>257</cp:revision>
  <dcterms:created xsi:type="dcterms:W3CDTF">2010-09-10T11:11:40Z</dcterms:created>
  <dcterms:modified xsi:type="dcterms:W3CDTF">2021-04-29T12:38:56Z</dcterms:modified>
</cp:coreProperties>
</file>