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02.04.2021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9886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02.04.2021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600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02.04.2021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405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02.04.2021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633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FF39D"/>
                </a:solidFill>
              </a:rPr>
              <a:pPr/>
              <a:t>02.04.2021</a:t>
            </a:fld>
            <a:endParaRPr lang="ru-RU">
              <a:solidFill>
                <a:srgbClr val="FFF39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>
              <a:solidFill>
                <a:srgbClr val="FFF39D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2437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02.04.2021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043809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02.04.2021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68353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02.04.2021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982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02.04.2021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951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02.04.2021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609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02.04.2021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744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02.04.2021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992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baranovaanastasyia.netfolio.ru/files/3592446b-3d84-422f-a04b-7971a0fd0e55.mp4" TargetMode="External"/><Relationship Id="rId2" Type="http://schemas.openxmlformats.org/officeDocument/2006/relationships/hyperlink" Target="http://baranovaanastasyia.netfolio.ru/method_activity.htm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baranovaanastasyia.netfolio.ru/training_activity.html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baranovaanastasyia.netfolio.ru/material_base.html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baranovaanastasyia.netfolio.ru/files/86ae06ae-3c59-4a0a-a15c-805ac303841f.jpg" TargetMode="External"/><Relationship Id="rId2" Type="http://schemas.openxmlformats.org/officeDocument/2006/relationships/hyperlink" Target="http://baranovaanastasyia.netfolio.ru/docs.html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baranovaanastasyia.netfolio.ru/reviews.html" TargetMode="Externa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baranovaanastasyia.netfolio.ru/index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baranovaanastasyia.netfolio.ru/stat.html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baranovaanastasyia.netfolio.ru/mysert.html" TargetMode="Externa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baranovaanastasyia.netfolio.ru/edu_activity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baranovaanastasyia.netfolio.ru/outside_activity.html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baranovaanastasyia.netfolio.ru/publication.html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576064"/>
          </a:xfrm>
        </p:spPr>
        <p:txBody>
          <a:bodyPr anchor="t">
            <a:norm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Муниципальное автономное дошкольное образовательное учреждение</a:t>
            </a:r>
            <a:b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«Детский сад «Чебурашка» п. </a:t>
            </a:r>
            <a:r>
              <a:rPr lang="ru-RU" sz="1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Алябьевский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38" y="188640"/>
            <a:ext cx="1008112" cy="799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55428" y="1427684"/>
            <a:ext cx="768897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7598D9">
                    <a:lumMod val="50000"/>
                  </a:srgbClr>
                </a:solidFill>
                <a:latin typeface="Bahnschrift SemiBold SemiConden" pitchFamily="34" charset="0"/>
              </a:rPr>
              <a:t>Интернет-портфолио педагога</a:t>
            </a:r>
          </a:p>
          <a:p>
            <a:pPr algn="ctr"/>
            <a:r>
              <a:rPr lang="ru-RU" sz="3200" dirty="0" smtClean="0">
                <a:solidFill>
                  <a:srgbClr val="7598D9">
                    <a:lumMod val="50000"/>
                  </a:srgbClr>
                </a:solidFill>
                <a:latin typeface="Bahnschrift SemiBold SemiConden" pitchFamily="34" charset="0"/>
              </a:rPr>
              <a:t>Номинация:</a:t>
            </a:r>
          </a:p>
          <a:p>
            <a:pPr algn="ctr"/>
            <a:r>
              <a:rPr lang="ru-RU" sz="3200" dirty="0" smtClean="0">
                <a:solidFill>
                  <a:srgbClr val="7598D9">
                    <a:lumMod val="50000"/>
                  </a:srgbClr>
                </a:solidFill>
                <a:latin typeface="Bahnschrift SemiBold SemiConden" pitchFamily="34" charset="0"/>
              </a:rPr>
              <a:t>«Портфолио молодого педагога дошкольной образовательной организации»</a:t>
            </a:r>
            <a:endParaRPr lang="ru-RU" sz="3200" dirty="0">
              <a:solidFill>
                <a:srgbClr val="7598D9">
                  <a:lumMod val="50000"/>
                </a:srgbClr>
              </a:solidFill>
              <a:latin typeface="Bahnschrift SemiBold SemiConden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4048" y="3140968"/>
            <a:ext cx="3853764" cy="348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lnSpc>
                <a:spcPct val="115000"/>
              </a:lnSpc>
              <a:tabLst>
                <a:tab pos="270510" algn="l"/>
              </a:tabLst>
            </a:pPr>
            <a:endParaRPr lang="ru-RU" sz="16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99992" y="5013176"/>
            <a:ext cx="41983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Баранова Анастасия Сергеевна, </a:t>
            </a:r>
          </a:p>
          <a:p>
            <a:r>
              <a:rPr lang="ru-RU" b="1" i="1" dirty="0" smtClean="0">
                <a:solidFill>
                  <a:srgbClr val="C00000"/>
                </a:solidFill>
              </a:rPr>
              <a:t>педагог-психолог </a:t>
            </a:r>
            <a:endParaRPr lang="ru-RU" b="1" i="1" dirty="0">
              <a:solidFill>
                <a:srgbClr val="C00000"/>
              </a:solidFill>
            </a:endParaRPr>
          </a:p>
          <a:p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148" y="4293097"/>
            <a:ext cx="1458423" cy="1643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596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Раздел: «Инновационная и экспериментальная деятельность»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567469"/>
            <a:ext cx="8352928" cy="5256584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Информация представлена по учебным годам</a:t>
            </a:r>
            <a:r>
              <a:rPr lang="ru-RU" dirty="0" smtClean="0"/>
              <a:t>;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baranovaanastasyia.netfolio.ru/method_activity.html</a:t>
            </a:r>
            <a:r>
              <a:rPr lang="ru-RU" dirty="0" smtClean="0"/>
              <a:t>  </a:t>
            </a:r>
          </a:p>
          <a:p>
            <a:r>
              <a:rPr lang="ru-RU" b="1" dirty="0"/>
              <a:t>В разделе представлены:</a:t>
            </a:r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/>
              <a:t>Представлена информация о распространении педагогического опыта на различных уровнях;</a:t>
            </a:r>
          </a:p>
          <a:p>
            <a:pPr marL="457200" indent="-457200">
              <a:buFont typeface="+mj-lt"/>
              <a:buAutoNum type="arabicPeriod"/>
            </a:pPr>
            <a:r>
              <a:rPr lang="ru-RU" b="1" dirty="0" smtClean="0"/>
              <a:t>Представлена информация о результативности и эффективности  деятельности педагога </a:t>
            </a:r>
            <a:r>
              <a:rPr lang="ru-RU" dirty="0" smtClean="0"/>
              <a:t>(участие педагога в </a:t>
            </a:r>
            <a:r>
              <a:rPr lang="ru-RU" dirty="0"/>
              <a:t>профессиональных </a:t>
            </a:r>
            <a:r>
              <a:rPr lang="ru-RU" dirty="0" smtClean="0"/>
              <a:t>конкурсах различного уровня);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b="1" dirty="0" smtClean="0"/>
              <a:t>Использованы разнообразные форматы представления информации о своей профессиональной деятельности </a:t>
            </a:r>
            <a:r>
              <a:rPr lang="ru-RU" dirty="0" smtClean="0"/>
              <a:t>(конспекты </a:t>
            </a:r>
            <a:r>
              <a:rPr lang="ru-RU" dirty="0"/>
              <a:t>занятий, мероприятий, </a:t>
            </a:r>
            <a:r>
              <a:rPr lang="ru-RU" dirty="0" smtClean="0"/>
              <a:t>мастер-классов, адресованные разным категориям образовательного процесса).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baranovaanastasyia.netfolio.ru/files/3592446b-3d84-422f-a04b-7971a0fd0e55.mp4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67149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59216" cy="1143000"/>
          </a:xfrm>
        </p:spPr>
        <p:txBody>
          <a:bodyPr anchor="t"/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Раздел: «Дополнительное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0070C0"/>
                </a:solidFill>
              </a:rPr>
              <a:t>профессиональное </a:t>
            </a:r>
            <a:r>
              <a:rPr lang="ru-RU" dirty="0" smtClean="0">
                <a:solidFill>
                  <a:srgbClr val="0070C0"/>
                </a:solidFill>
              </a:rPr>
              <a:t>образование»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628800"/>
            <a:ext cx="7920880" cy="5112568"/>
          </a:xfrm>
        </p:spPr>
        <p:txBody>
          <a:bodyPr/>
          <a:lstStyle/>
          <a:p>
            <a:pPr algn="just"/>
            <a:r>
              <a:rPr lang="ru-RU" dirty="0"/>
              <a:t>Информация представлена по учебным годам</a:t>
            </a:r>
            <a:r>
              <a:rPr lang="ru-RU" dirty="0" smtClean="0"/>
              <a:t>;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baranovaanastasyia.netfolio.ru/training_activity.html</a:t>
            </a:r>
            <a:r>
              <a:rPr lang="ru-RU" dirty="0" smtClean="0"/>
              <a:t> </a:t>
            </a:r>
          </a:p>
          <a:p>
            <a:pPr algn="just"/>
            <a:r>
              <a:rPr lang="ru-RU" b="1" dirty="0"/>
              <a:t>В разделе представлены: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dirty="0" smtClean="0"/>
              <a:t>Программа </a:t>
            </a:r>
            <a:r>
              <a:rPr lang="ru-RU" dirty="0"/>
              <a:t>и план по </a:t>
            </a:r>
            <a:r>
              <a:rPr lang="ru-RU" dirty="0" smtClean="0"/>
              <a:t>теме самообразования педагога;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dirty="0" smtClean="0"/>
              <a:t>Курсы повышения квалификации и профессиональной переподготовки педагога.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9166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Раздел: «Материальная </a:t>
            </a:r>
            <a:r>
              <a:rPr lang="ru-RU" dirty="0" smtClean="0">
                <a:solidFill>
                  <a:srgbClr val="0070C0"/>
                </a:solidFill>
              </a:rPr>
              <a:t>база»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124744"/>
            <a:ext cx="4176464" cy="5256584"/>
          </a:xfrm>
        </p:spPr>
        <p:txBody>
          <a:bodyPr>
            <a:normAutofit/>
          </a:bodyPr>
          <a:lstStyle/>
          <a:p>
            <a:r>
              <a:rPr lang="ru-RU" dirty="0"/>
              <a:t>Информация представлена по учебным годам</a:t>
            </a:r>
            <a:r>
              <a:rPr lang="ru-RU" dirty="0" smtClean="0"/>
              <a:t>;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baranovaanastasyia.netfolio.ru/material_base.html</a:t>
            </a:r>
            <a:r>
              <a:rPr lang="ru-RU" dirty="0" smtClean="0"/>
              <a:t> </a:t>
            </a:r>
          </a:p>
          <a:p>
            <a:pPr lvl="0">
              <a:buClr>
                <a:srgbClr val="FE8637"/>
              </a:buClr>
            </a:pPr>
            <a:r>
              <a:rPr lang="ru-RU" b="1" dirty="0">
                <a:solidFill>
                  <a:prstClr val="black"/>
                </a:solidFill>
              </a:rPr>
              <a:t>В разделе представлены</a:t>
            </a:r>
            <a:r>
              <a:rPr lang="ru-RU" b="1" dirty="0" smtClean="0">
                <a:solidFill>
                  <a:prstClr val="black"/>
                </a:solidFill>
              </a:rPr>
              <a:t>: </a:t>
            </a:r>
            <a:endParaRPr lang="ru-RU" b="1" dirty="0">
              <a:solidFill>
                <a:prstClr val="black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Паспорт кабинета педагога-психолога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Фотоматериалы кабинета педагога-психолога</a:t>
            </a:r>
            <a:endParaRPr lang="ru-RU" dirty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669" y="830933"/>
            <a:ext cx="3821687" cy="28662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669" y="3802277"/>
            <a:ext cx="3910803" cy="29331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68911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15200" cy="706090"/>
          </a:xfrm>
        </p:spPr>
        <p:txBody>
          <a:bodyPr anchor="t"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Раздел «Копии документов»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7715200" cy="5205192"/>
          </a:xfrm>
        </p:spPr>
        <p:txBody>
          <a:bodyPr/>
          <a:lstStyle/>
          <a:p>
            <a:r>
              <a:rPr lang="ru-RU" dirty="0"/>
              <a:t>Информация представлена по учебным годам;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baranovaanastasyia.netfolio.ru/docs.html</a:t>
            </a:r>
            <a:r>
              <a:rPr lang="ru-RU" dirty="0" smtClean="0"/>
              <a:t> </a:t>
            </a:r>
          </a:p>
          <a:p>
            <a:pPr lvl="0">
              <a:buClr>
                <a:srgbClr val="FE8637"/>
              </a:buClr>
            </a:pPr>
            <a:r>
              <a:rPr lang="ru-RU" b="1" dirty="0">
                <a:solidFill>
                  <a:prstClr val="black"/>
                </a:solidFill>
              </a:rPr>
              <a:t>В разделе представлены: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Дипломы о высшем профессиональном образовании педагога </a:t>
            </a: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baranovaanastasyia.netfolio.ru/files/86ae06ae-3c59-4a0a-a15c-805ac303841f.jpg</a:t>
            </a:r>
            <a:r>
              <a:rPr lang="ru-RU" dirty="0" smtClean="0"/>
              <a:t>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dirty="0" smtClean="0"/>
              <a:t>Приказы об участии педагога в тематических проверках, конкурсах различного уровня, в составе жюри конкурсов, рабочих групп, разработки программ.</a:t>
            </a:r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45828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Раздел: «Отзывы»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1177757"/>
            <a:ext cx="3960440" cy="5336460"/>
          </a:xfrm>
        </p:spPr>
        <p:txBody>
          <a:bodyPr>
            <a:normAutofit/>
          </a:bodyPr>
          <a:lstStyle/>
          <a:p>
            <a:r>
              <a:rPr lang="ru-RU" dirty="0"/>
              <a:t>Информация представлена по учебным годам;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baranovaanastasyia.netfolio.ru/reviews.html</a:t>
            </a:r>
            <a:r>
              <a:rPr lang="ru-RU" dirty="0" smtClean="0"/>
              <a:t> </a:t>
            </a:r>
          </a:p>
          <a:p>
            <a:r>
              <a:rPr lang="ru-RU" dirty="0" smtClean="0"/>
              <a:t>В разделе представлена оценка эффективности и результативности деятельности педагога  со стороны родителей, руководителей, коллег.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77757"/>
            <a:ext cx="3744416" cy="5336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36469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562074"/>
          </a:xfrm>
        </p:spPr>
        <p:txBody>
          <a:bodyPr anchor="t"/>
          <a:lstStyle/>
          <a:p>
            <a:pPr algn="ctr"/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"/>
          </p:nvPr>
        </p:nvSpPr>
        <p:spPr>
          <a:xfrm>
            <a:off x="179512" y="1052736"/>
            <a:ext cx="8640960" cy="5616624"/>
          </a:xfrm>
        </p:spPr>
        <p:txBody>
          <a:bodyPr>
            <a:normAutofit fontScale="92500"/>
          </a:bodyPr>
          <a:lstStyle/>
          <a:p>
            <a:pPr algn="just">
              <a:lnSpc>
                <a:spcPct val="120000"/>
              </a:lnSpc>
            </a:pPr>
            <a:r>
              <a:rPr lang="ru-RU" sz="1800" dirty="0" smtClean="0"/>
              <a:t>Портфолио педагога-психолога выстроено с учетом рекомендуемой структуры, присутствует логика расположения материалов, продуманы смысловые детали, расставлены акценты; </a:t>
            </a:r>
          </a:p>
          <a:p>
            <a:pPr algn="just">
              <a:lnSpc>
                <a:spcPct val="120000"/>
              </a:lnSpc>
            </a:pPr>
            <a:r>
              <a:rPr lang="ru-RU" sz="1800" dirty="0" smtClean="0"/>
              <a:t>Обеспечена защищенность пользователей, отсутствует реклама и отвлекающие окна;</a:t>
            </a:r>
          </a:p>
          <a:p>
            <a:pPr algn="just">
              <a:lnSpc>
                <a:spcPct val="120000"/>
              </a:lnSpc>
            </a:pPr>
            <a:r>
              <a:rPr lang="ru-RU" sz="1800" dirty="0" smtClean="0"/>
              <a:t>Используется понятное для посетителей меню, рубрикация, общепринятые форматы размещаемой информации;</a:t>
            </a:r>
          </a:p>
          <a:p>
            <a:pPr algn="just">
              <a:lnSpc>
                <a:spcPct val="120000"/>
              </a:lnSpc>
            </a:pPr>
            <a:r>
              <a:rPr lang="ru-RU" sz="1800" dirty="0" smtClean="0"/>
              <a:t>Представленная информация актуальна для различных категорий образовательного процесса, </a:t>
            </a:r>
          </a:p>
          <a:p>
            <a:pPr algn="just">
              <a:lnSpc>
                <a:spcPct val="120000"/>
              </a:lnSpc>
            </a:pPr>
            <a:r>
              <a:rPr lang="ru-RU" sz="1800" dirty="0" smtClean="0"/>
              <a:t>Используются общепринятые форматы размещаемой информации;</a:t>
            </a:r>
          </a:p>
          <a:p>
            <a:pPr algn="just">
              <a:lnSpc>
                <a:spcPct val="120000"/>
              </a:lnSpc>
            </a:pPr>
            <a:r>
              <a:rPr lang="ru-RU" sz="1800" dirty="0" smtClean="0"/>
              <a:t>Соблюдается стилевое единство в оформлении размещаемых материалов, которые соответствуют требованиям ФЗ «Об информации, информационных технологиях и о защите информации»;</a:t>
            </a:r>
          </a:p>
          <a:p>
            <a:pPr algn="just">
              <a:lnSpc>
                <a:spcPct val="120000"/>
              </a:lnSpc>
            </a:pPr>
            <a:r>
              <a:rPr lang="ru-RU" sz="1800" dirty="0" smtClean="0"/>
              <a:t>Для привлечения внимания посетителей использованы гармоничные цветовые решения;</a:t>
            </a:r>
          </a:p>
          <a:p>
            <a:pPr algn="just">
              <a:lnSpc>
                <a:spcPct val="120000"/>
              </a:lnSpc>
            </a:pPr>
            <a:r>
              <a:rPr lang="ru-RU" sz="1800" dirty="0" smtClean="0"/>
              <a:t>Учтено эмоциональное воздействие размещаемых материалов на посетителя.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9090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 anchor="t"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Общая информация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8003232" cy="5205192"/>
          </a:xfrm>
        </p:spPr>
        <p:txBody>
          <a:bodyPr/>
          <a:lstStyle/>
          <a:p>
            <a:pPr algn="just"/>
            <a:r>
              <a:rPr lang="ru-RU" dirty="0" smtClean="0"/>
              <a:t>Интернет-портфолио педагога создано в конструкторе программы </a:t>
            </a:r>
            <a:r>
              <a:rPr lang="en-US" dirty="0" err="1" smtClean="0"/>
              <a:t>Netfolio</a:t>
            </a:r>
            <a:r>
              <a:rPr lang="ru-RU" dirty="0" smtClean="0"/>
              <a:t>, размещено на сайте образовательной организации;</a:t>
            </a:r>
            <a:endParaRPr lang="ru-RU" dirty="0" smtClean="0"/>
          </a:p>
          <a:p>
            <a:pPr algn="just"/>
            <a:r>
              <a:rPr lang="ru-RU" dirty="0" smtClean="0"/>
              <a:t>Ссылка на интернет-страницу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baranovaanastasyia.netfolio.ru/index.html</a:t>
            </a:r>
            <a:r>
              <a:rPr lang="ru-RU" dirty="0" smtClean="0"/>
              <a:t>; </a:t>
            </a:r>
            <a:endParaRPr lang="ru-RU" dirty="0"/>
          </a:p>
          <a:p>
            <a:pPr algn="just"/>
            <a:r>
              <a:rPr lang="ru-RU" dirty="0" smtClean="0"/>
              <a:t>Портфолио имеет четкую структуру по </a:t>
            </a:r>
            <a:r>
              <a:rPr lang="ru-RU" dirty="0" smtClean="0"/>
              <a:t>разделам;</a:t>
            </a:r>
            <a:endParaRPr lang="ru-RU" dirty="0" smtClean="0"/>
          </a:p>
          <a:p>
            <a:pPr algn="just"/>
            <a:r>
              <a:rPr lang="ru-RU" dirty="0" smtClean="0"/>
              <a:t>Информация о профессиональной компетенции педагога, результатах педагогической, внеурочной, методической деятельности, а также о достижениях детей и самого педагога распределена по учебным </a:t>
            </a:r>
            <a:r>
              <a:rPr lang="ru-RU" dirty="0" smtClean="0"/>
              <a:t>годам;</a:t>
            </a:r>
            <a:endParaRPr lang="ru-RU" dirty="0" smtClean="0"/>
          </a:p>
          <a:p>
            <a:pPr algn="just"/>
            <a:r>
              <a:rPr lang="ru-RU" dirty="0" smtClean="0"/>
              <a:t>В портфолио использованы разнообразные форматы представления </a:t>
            </a:r>
            <a:r>
              <a:rPr lang="ru-RU" dirty="0" smtClean="0"/>
              <a:t>информации.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7801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87208" cy="70609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Структура интернет-портфолио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980728"/>
            <a:ext cx="7787208" cy="561662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Общие сведения</a:t>
            </a:r>
          </a:p>
          <a:p>
            <a:r>
              <a:rPr lang="ru-RU" dirty="0" smtClean="0"/>
              <a:t>Результаты работы за 3 года</a:t>
            </a:r>
          </a:p>
          <a:p>
            <a:r>
              <a:rPr lang="ru-RU" dirty="0"/>
              <a:t>Результаты работы за </a:t>
            </a:r>
            <a:r>
              <a:rPr lang="ru-RU" dirty="0" smtClean="0"/>
              <a:t>5 года</a:t>
            </a:r>
          </a:p>
          <a:p>
            <a:r>
              <a:rPr lang="ru-RU" dirty="0" smtClean="0"/>
              <a:t>Мои сертификаты</a:t>
            </a:r>
          </a:p>
          <a:p>
            <a:r>
              <a:rPr lang="ru-RU" dirty="0" smtClean="0"/>
              <a:t>Педагогическая деятельность</a:t>
            </a:r>
          </a:p>
          <a:p>
            <a:r>
              <a:rPr lang="ru-RU" dirty="0" smtClean="0"/>
              <a:t>Другие мероприятия</a:t>
            </a:r>
          </a:p>
          <a:p>
            <a:r>
              <a:rPr lang="ru-RU" dirty="0" smtClean="0"/>
              <a:t>Методическая деятельность</a:t>
            </a:r>
          </a:p>
          <a:p>
            <a:r>
              <a:rPr lang="ru-RU" dirty="0" smtClean="0"/>
              <a:t>Инновационная и экспериментальная деятельность</a:t>
            </a:r>
          </a:p>
          <a:p>
            <a:r>
              <a:rPr lang="ru-RU" dirty="0" smtClean="0"/>
              <a:t>Дополнительное профессиональное образование</a:t>
            </a:r>
          </a:p>
          <a:p>
            <a:r>
              <a:rPr lang="ru-RU" dirty="0" smtClean="0"/>
              <a:t>Материальная база</a:t>
            </a:r>
          </a:p>
          <a:p>
            <a:r>
              <a:rPr lang="ru-RU" dirty="0" smtClean="0"/>
              <a:t>Копии документов</a:t>
            </a:r>
          </a:p>
          <a:p>
            <a:r>
              <a:rPr lang="ru-RU" dirty="0" smtClean="0"/>
              <a:t>Отзывы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9022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Раздел: «Общие сведения»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2"/>
          </p:nvPr>
        </p:nvSpPr>
        <p:spPr>
          <a:xfrm>
            <a:off x="323528" y="1340768"/>
            <a:ext cx="4896544" cy="5400600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/>
              <a:t>Личные данные </a:t>
            </a:r>
            <a:r>
              <a:rPr lang="ru-RU" dirty="0" smtClean="0"/>
              <a:t>(ФИО, дата рождения, образование, документ о присвоении квалификации, текущее место работы</a:t>
            </a:r>
            <a:r>
              <a:rPr lang="ru-RU" dirty="0" smtClean="0"/>
              <a:t>);</a:t>
            </a:r>
            <a:endParaRPr lang="ru-RU" dirty="0" smtClean="0"/>
          </a:p>
          <a:p>
            <a:pPr algn="just"/>
            <a:r>
              <a:rPr lang="ru-RU" b="1" dirty="0" smtClean="0"/>
              <a:t>Размещены контактные </a:t>
            </a:r>
            <a:r>
              <a:rPr lang="ru-RU" b="1" dirty="0" smtClean="0"/>
              <a:t>данные;</a:t>
            </a:r>
            <a:endParaRPr lang="ru-RU" b="1" dirty="0" smtClean="0"/>
          </a:p>
          <a:p>
            <a:pPr algn="just"/>
            <a:r>
              <a:rPr lang="ru-RU" b="1" dirty="0" smtClean="0"/>
              <a:t>Стаж</a:t>
            </a:r>
            <a:r>
              <a:rPr lang="ru-RU" dirty="0" smtClean="0"/>
              <a:t> (сведения о месте работы</a:t>
            </a:r>
            <a:r>
              <a:rPr lang="ru-RU" dirty="0" smtClean="0"/>
              <a:t>);</a:t>
            </a:r>
            <a:endParaRPr lang="ru-RU" dirty="0" smtClean="0"/>
          </a:p>
          <a:p>
            <a:r>
              <a:rPr lang="ru-RU" b="1" dirty="0" smtClean="0"/>
              <a:t>Награды и </a:t>
            </a:r>
            <a:r>
              <a:rPr lang="ru-RU" b="1" dirty="0" smtClean="0"/>
              <a:t>поощрения.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061" y="1412776"/>
            <a:ext cx="3435741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2110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94122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Разделы: «Результаты за 3 года и 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результаты за 5 лет»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412776"/>
            <a:ext cx="8136904" cy="506117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Для представления материалов используется </a:t>
            </a:r>
            <a:r>
              <a:rPr lang="ru-RU" dirty="0" err="1" smtClean="0"/>
              <a:t>инфографика</a:t>
            </a:r>
            <a:r>
              <a:rPr lang="ru-RU" dirty="0" smtClean="0"/>
              <a:t>, а также корректность обработки информации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baranovaanastasyia.netfolio.ru/stat.html</a:t>
            </a:r>
            <a:r>
              <a:rPr lang="ru-RU" dirty="0" smtClean="0"/>
              <a:t>;</a:t>
            </a:r>
          </a:p>
          <a:p>
            <a:pPr algn="just"/>
            <a:r>
              <a:rPr lang="ru-RU" dirty="0"/>
              <a:t>Программа автоматически выстраивает диаграммы за период работы педагога 3 и 5 </a:t>
            </a:r>
            <a:r>
              <a:rPr lang="ru-RU" dirty="0" smtClean="0"/>
              <a:t>лет; </a:t>
            </a:r>
            <a:endParaRPr lang="ru-RU" dirty="0"/>
          </a:p>
          <a:p>
            <a:pPr algn="just"/>
            <a:r>
              <a:rPr lang="ru-RU" dirty="0" smtClean="0"/>
              <a:t>Интеллектуальное </a:t>
            </a:r>
            <a:r>
              <a:rPr lang="ru-RU" dirty="0"/>
              <a:t>и творческое развитие обучающихся и </a:t>
            </a:r>
            <a:r>
              <a:rPr lang="ru-RU" dirty="0" smtClean="0"/>
              <a:t>воспитанников;</a:t>
            </a:r>
          </a:p>
          <a:p>
            <a:pPr algn="just"/>
            <a:r>
              <a:rPr lang="ru-RU" dirty="0"/>
              <a:t>Профессиональное </a:t>
            </a:r>
            <a:r>
              <a:rPr lang="ru-RU" dirty="0" smtClean="0"/>
              <a:t>развитие;</a:t>
            </a:r>
          </a:p>
          <a:p>
            <a:pPr algn="just"/>
            <a:r>
              <a:rPr lang="ru-RU" dirty="0"/>
              <a:t>Обобщение и распространение собственного педагогического </a:t>
            </a:r>
            <a:r>
              <a:rPr lang="ru-RU" dirty="0" smtClean="0"/>
              <a:t>опыта: 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 smtClean="0"/>
              <a:t>Уровень представления педагогического опыта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 smtClean="0"/>
              <a:t>Уровень профессиональных конкурсов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 smtClean="0"/>
              <a:t>Уровень публикаций (авторских</a:t>
            </a:r>
            <a:r>
              <a:rPr lang="ru-RU" sz="2000" dirty="0" smtClean="0"/>
              <a:t>).</a:t>
            </a:r>
            <a:endParaRPr lang="ru-RU" sz="2000" dirty="0" smtClean="0"/>
          </a:p>
          <a:p>
            <a:pPr algn="just"/>
            <a:endParaRPr lang="ru-RU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1444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Раздел: «Мои сертификаты»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51520" y="984901"/>
            <a:ext cx="4392488" cy="5545531"/>
          </a:xfrm>
        </p:spPr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baranovaanastasyia.netfolio.ru/mysert.html</a:t>
            </a:r>
            <a:r>
              <a:rPr lang="ru-RU" dirty="0" smtClean="0"/>
              <a:t>; </a:t>
            </a:r>
            <a:endParaRPr lang="ru-RU" dirty="0" smtClean="0"/>
          </a:p>
          <a:p>
            <a:r>
              <a:rPr lang="ru-RU" dirty="0" smtClean="0"/>
              <a:t>Размещена информация о пройденных учебно-методических </a:t>
            </a:r>
            <a:r>
              <a:rPr lang="ru-RU" dirty="0" err="1" smtClean="0"/>
              <a:t>вебинаров</a:t>
            </a:r>
            <a:r>
              <a:rPr lang="ru-RU" dirty="0" smtClean="0"/>
              <a:t>,</a:t>
            </a:r>
            <a:r>
              <a:rPr lang="ru-RU" dirty="0"/>
              <a:t> онлайн конференций</a:t>
            </a:r>
            <a:r>
              <a:rPr lang="ru-RU" dirty="0" smtClean="0"/>
              <a:t> различного </a:t>
            </a:r>
            <a:r>
              <a:rPr lang="ru-RU" dirty="0" smtClean="0"/>
              <a:t>уровня;</a:t>
            </a:r>
            <a:endParaRPr lang="ru-RU" dirty="0" smtClean="0"/>
          </a:p>
          <a:p>
            <a:r>
              <a:rPr lang="ru-RU" dirty="0" smtClean="0"/>
              <a:t>Подтверждающие документы расположены в хронологическом </a:t>
            </a:r>
            <a:r>
              <a:rPr lang="ru-RU" dirty="0" smtClean="0"/>
              <a:t>порядке. 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84901"/>
            <a:ext cx="3847706" cy="5432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72669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Раздел: «Педагогическая деятельность»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1"/>
          </p:nvPr>
        </p:nvSpPr>
        <p:spPr>
          <a:xfrm>
            <a:off x="179512" y="1268760"/>
            <a:ext cx="8496944" cy="5589240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/>
              <a:t>Информация расположена по учебным годам; </a:t>
            </a:r>
            <a:r>
              <a:rPr lang="en-US" b="1" dirty="0">
                <a:hlinkClick r:id="rId2"/>
              </a:rPr>
              <a:t>http://</a:t>
            </a:r>
            <a:r>
              <a:rPr lang="en-US" b="1" dirty="0" smtClean="0">
                <a:hlinkClick r:id="rId2"/>
              </a:rPr>
              <a:t>baranovaanastasyia.netfolio.ru/edu_activity.html</a:t>
            </a:r>
            <a:r>
              <a:rPr lang="ru-RU" b="1" dirty="0" smtClean="0"/>
              <a:t> </a:t>
            </a:r>
          </a:p>
          <a:p>
            <a:pPr algn="just"/>
            <a:r>
              <a:rPr lang="ru-RU" b="1" dirty="0" smtClean="0"/>
              <a:t>В разделе представлены: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b="1" dirty="0"/>
              <a:t>План образовательной работы </a:t>
            </a:r>
            <a:r>
              <a:rPr lang="ru-RU" b="1" dirty="0" smtClean="0"/>
              <a:t>воспитателя;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b="1" dirty="0"/>
              <a:t>Рабочая программа </a:t>
            </a:r>
            <a:r>
              <a:rPr lang="ru-RU" b="1" dirty="0" smtClean="0"/>
              <a:t>педагога;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b="1" dirty="0" smtClean="0"/>
              <a:t>Представление результативности работы </a:t>
            </a:r>
            <a:r>
              <a:rPr lang="ru-RU" b="1" dirty="0"/>
              <a:t>педагога </a:t>
            </a:r>
            <a:r>
              <a:rPr lang="ru-RU" b="1" dirty="0" smtClean="0"/>
              <a:t>в различных сферах педагогической деятельности </a:t>
            </a:r>
            <a:r>
              <a:rPr lang="ru-RU" dirty="0" smtClean="0"/>
              <a:t>(аналитический отчет, самоанализ деятельности, отчет по теме самообразования);</a:t>
            </a:r>
          </a:p>
          <a:p>
            <a:pPr algn="just"/>
            <a:r>
              <a:rPr lang="ru-RU" b="1" dirty="0" smtClean="0"/>
              <a:t>Программа дополнительного образования: </a:t>
            </a:r>
            <a:r>
              <a:rPr lang="ru-RU" dirty="0" smtClean="0"/>
              <a:t>«Программа кружка по подготовке детей к обучению в школе «Кубик </a:t>
            </a:r>
            <a:r>
              <a:rPr lang="ru-RU" dirty="0" err="1" smtClean="0"/>
              <a:t>рубик</a:t>
            </a:r>
            <a:r>
              <a:rPr lang="ru-RU" dirty="0" smtClean="0"/>
              <a:t>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7413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 anchor="t"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Раздел: «Другие мероприятия»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908720"/>
            <a:ext cx="8208912" cy="5616624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Информация представлена по учебным годам;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baranovaanastasyia.netfolio.ru/outside_activity.html</a:t>
            </a:r>
            <a:r>
              <a:rPr lang="ru-RU" dirty="0" smtClean="0"/>
              <a:t> </a:t>
            </a:r>
          </a:p>
          <a:p>
            <a:pPr algn="just"/>
            <a:r>
              <a:rPr lang="ru-RU" dirty="0" smtClean="0"/>
              <a:t>В разделе представлены: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b="1" dirty="0"/>
              <a:t>Р</a:t>
            </a:r>
            <a:r>
              <a:rPr lang="ru-RU" b="1" dirty="0" smtClean="0"/>
              <a:t>азмещены материалы, отражающие достижениях детей в конкурсах различного уровня;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b="1" dirty="0" smtClean="0"/>
              <a:t>Размещены материалы открытых уроков и других мероприятий педагога </a:t>
            </a:r>
            <a:r>
              <a:rPr lang="ru-RU" dirty="0" smtClean="0"/>
              <a:t>(фото, презентации).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b="1" dirty="0" smtClean="0"/>
              <a:t>Размещены разработки мероприятий педагога с детьми, а также внеурочные </a:t>
            </a:r>
            <a:r>
              <a:rPr lang="ru-RU" dirty="0" smtClean="0"/>
              <a:t> (конспекты мероприятий, количество детей, отчет о мероприятии);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b="1" dirty="0"/>
              <a:t>Размещены разработки мероприятий педагога  </a:t>
            </a:r>
            <a:r>
              <a:rPr lang="ru-RU" b="1" dirty="0" smtClean="0"/>
              <a:t>для </a:t>
            </a:r>
            <a:r>
              <a:rPr lang="ru-RU" b="1" dirty="0"/>
              <a:t>родителей </a:t>
            </a:r>
            <a:r>
              <a:rPr lang="ru-RU" dirty="0"/>
              <a:t>(конспекты мероприятий, количество </a:t>
            </a:r>
            <a:r>
              <a:rPr lang="ru-RU" dirty="0" smtClean="0"/>
              <a:t>участников, </a:t>
            </a:r>
            <a:r>
              <a:rPr lang="ru-RU" dirty="0"/>
              <a:t>отчет о мероприятии); </a:t>
            </a:r>
            <a:endParaRPr lang="ru-RU" dirty="0" smtClean="0"/>
          </a:p>
          <a:p>
            <a:pPr marL="457200" indent="-457200" algn="just">
              <a:buFont typeface="+mj-lt"/>
              <a:buAutoNum type="arabicPeriod"/>
            </a:pPr>
            <a:r>
              <a:rPr lang="ru-RU" b="1" dirty="0"/>
              <a:t>Размещены разработки мероприятий педагога для </a:t>
            </a:r>
            <a:r>
              <a:rPr lang="ru-RU" b="1" dirty="0" smtClean="0"/>
              <a:t>детей и родителей</a:t>
            </a:r>
            <a:r>
              <a:rPr lang="ru-RU" dirty="0" smtClean="0"/>
              <a:t> </a:t>
            </a:r>
            <a:r>
              <a:rPr lang="ru-RU" dirty="0"/>
              <a:t>(конспекты мероприятий, количество участников, отчет о мероприятии); </a:t>
            </a:r>
            <a:endParaRPr lang="ru-RU" dirty="0" smtClean="0"/>
          </a:p>
          <a:p>
            <a:pPr algn="just"/>
            <a:r>
              <a:rPr lang="ru-RU" b="1" dirty="0" smtClean="0"/>
              <a:t>Взаимодействие с социальными партнерами.</a:t>
            </a:r>
            <a:endParaRPr lang="ru-RU" b="1" dirty="0"/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83436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Раздел: «Методическая деятельность»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340768"/>
            <a:ext cx="4896544" cy="5256584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b="1" dirty="0">
                <a:hlinkClick r:id="rId2"/>
              </a:rPr>
              <a:t>http://</a:t>
            </a:r>
            <a:r>
              <a:rPr lang="en-US" b="1" dirty="0" smtClean="0">
                <a:hlinkClick r:id="rId2"/>
              </a:rPr>
              <a:t>baranovaanastasyia.netfolio.ru/publication.html</a:t>
            </a:r>
            <a:r>
              <a:rPr lang="ru-RU" b="1" dirty="0" smtClean="0"/>
              <a:t> </a:t>
            </a:r>
          </a:p>
          <a:p>
            <a:pPr algn="just"/>
            <a:r>
              <a:rPr lang="ru-RU" b="1" dirty="0" smtClean="0"/>
              <a:t>Дидактические материалы, адресованные разным категориям</a:t>
            </a:r>
            <a:r>
              <a:rPr lang="ru-RU" dirty="0" smtClean="0"/>
              <a:t> (памятки, буклеты, консультации для родителей, коллег, обучающихся);</a:t>
            </a:r>
          </a:p>
          <a:p>
            <a:pPr algn="just"/>
            <a:r>
              <a:rPr lang="ru-RU" b="1" dirty="0" smtClean="0"/>
              <a:t>Представлены ссылки на образовательные ресурсы, которые могут быть полезны посетителям портфолио</a:t>
            </a:r>
            <a:r>
              <a:rPr lang="ru-RU" dirty="0" smtClean="0"/>
              <a:t>;</a:t>
            </a:r>
          </a:p>
          <a:p>
            <a:pPr algn="just"/>
            <a:r>
              <a:rPr lang="ru-RU" b="1" dirty="0" smtClean="0"/>
              <a:t>Авторские публикации педагога в изданиях различного уровня.</a:t>
            </a:r>
          </a:p>
          <a:p>
            <a:pPr algn="just"/>
            <a:r>
              <a:rPr lang="ru-RU" b="1" dirty="0" smtClean="0"/>
              <a:t>Корректно размещены ссылки на внешние источники информации, с указанием автора</a:t>
            </a:r>
          </a:p>
          <a:p>
            <a:pPr algn="just"/>
            <a:endParaRPr lang="ru-RU" dirty="0"/>
          </a:p>
        </p:txBody>
      </p:sp>
      <p:pic>
        <p:nvPicPr>
          <p:cNvPr id="1026" name="Picture 2" descr="C:\Users\User\Desktop\Работа сад\публикации в журнале\Воспитатель дОУ\Титульный_page-000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340768"/>
            <a:ext cx="3502509" cy="5351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45500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622</TotalTime>
  <Words>800</Words>
  <Application>Microsoft Office PowerPoint</Application>
  <PresentationFormat>Экран (4:3)</PresentationFormat>
  <Paragraphs>100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Муниципальное автономное дошкольное образовательное учреждение «Детский сад «Чебурашка» п. Алябьевский»</vt:lpstr>
      <vt:lpstr>Общая информация</vt:lpstr>
      <vt:lpstr>Структура интернет-портфолио</vt:lpstr>
      <vt:lpstr>Раздел: «Общие сведения»</vt:lpstr>
      <vt:lpstr>Разделы: «Результаты за 3 года и  результаты за 5 лет»</vt:lpstr>
      <vt:lpstr>Раздел: «Мои сертификаты»</vt:lpstr>
      <vt:lpstr>Раздел: «Педагогическая деятельность»</vt:lpstr>
      <vt:lpstr>Раздел: «Другие мероприятия»</vt:lpstr>
      <vt:lpstr>Раздел: «Методическая деятельность»</vt:lpstr>
      <vt:lpstr>Раздел: «Инновационная и экспериментальная деятельность»</vt:lpstr>
      <vt:lpstr>Раздел: «Дополнительное профессиональное образование»</vt:lpstr>
      <vt:lpstr>Раздел: «Материальная база»</vt:lpstr>
      <vt:lpstr>Раздел «Копии документов»</vt:lpstr>
      <vt:lpstr>Раздел: «Отзывы»</vt:lpstr>
      <vt:lpstr>Заключение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автономное дошкольное образовательное учреждение «Детский сад «Чебурашка»</dc:title>
  <dc:creator>User</dc:creator>
  <cp:lastModifiedBy>User</cp:lastModifiedBy>
  <cp:revision>40</cp:revision>
  <dcterms:created xsi:type="dcterms:W3CDTF">2021-02-28T08:11:29Z</dcterms:created>
  <dcterms:modified xsi:type="dcterms:W3CDTF">2021-04-02T10:16:28Z</dcterms:modified>
</cp:coreProperties>
</file>