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D709-DA0E-4417-BB00-B5B8838C87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36A0-4385-4FBD-AAE2-E5609577F5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009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79A4D-6235-468E-9B05-01282E264F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DB65E-7B2E-40AD-89FB-6530060248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70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81616-F480-4504-AA1B-4F2EA9B5A3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DCD60-ADC5-4654-9368-BF454B4CC26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907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8010B-2D24-4077-B83E-539F2EFAA4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79868-A1C8-482E-89D9-1351D64982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3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C4EBE-2A53-4B82-9A2A-D3A1E0F58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D1E9B-9DDE-46E3-A749-884FC6AC02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2738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6E2C5-B9E4-420A-BD17-ED6422C11E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F11CA-EE2A-4FF4-BC17-1A496C57BA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02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8C22B-7CF2-464D-BED5-70A0B8EED1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5217-532D-40E1-8D4C-C91720CC72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51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A3664-3A54-405E-817E-3C73CC2FBE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C04E4-A6F2-4F09-8B6B-9F760A2B41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01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14EBE-C2C2-4AFB-A552-20CB5FAD56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A41D4-E9BB-4C50-AA30-25AB3E4339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325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1A06C-16EC-48AB-B39F-ACE1B7F543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8686D-78D8-4EFE-9A92-668DE01BAF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756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578D3-DE5A-4CA2-B781-2F6F980E59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44036-577D-47AF-A55A-1078094A85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5812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5BBC6-B597-4BC7-A44D-B0657DE134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3875-C693-41A9-B467-9CE80C7867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8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C91205-545A-4286-93B4-A00BD59698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EF80A1-EA88-4AA0-B895-DEF6DFE912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044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.allday.ru/uploads/posts/1191268972_c4107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6;&#1090;&#1082;&#1088;.%20&#1091;&#1088;&#1086;&#1082;%20&#1087;&#1086;%20&#1086;&#1088;&#1082;&#1089;&#1101;\Kolokol_nyy-zvon-Pashal_nyy-perezvon(muzofon.com).mp3" TargetMode="Externa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5"/>
          <p:cNvSpPr>
            <a:spLocks noChangeArrowheads="1" noChangeShapeType="1" noTextEdit="1"/>
          </p:cNvSpPr>
          <p:nvPr/>
        </p:nvSpPr>
        <p:spPr bwMode="auto">
          <a:xfrm>
            <a:off x="3059113" y="1773238"/>
            <a:ext cx="4953000" cy="1695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Праздники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народов России</a:t>
            </a:r>
          </a:p>
        </p:txBody>
      </p:sp>
    </p:spTree>
    <p:extLst>
      <p:ext uri="{BB962C8B-B14F-4D97-AF65-F5344CB8AC3E}">
        <p14:creationId xmlns:p14="http://schemas.microsoft.com/office/powerpoint/2010/main" val="191387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042988" y="1125538"/>
          <a:ext cx="7200900" cy="54737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97935"/>
                <a:gridCol w="3255725"/>
                <a:gridCol w="3447240"/>
              </a:tblGrid>
              <a:tr h="5438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уроке я работал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активно / пассивно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412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Своей работой на уроке я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доволен / не доволен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412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Урок для меня показался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коротким / длинным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38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урок я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устал / устал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412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Мое настроение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стало лучше / стало хуже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622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Материал урока мне был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понятен / не понятен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полезен / бесполезен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интересен / скучен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легким / трудным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55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4"/>
          <p:cNvSpPr>
            <a:spLocks noChangeArrowheads="1" noChangeShapeType="1" noTextEdit="1"/>
          </p:cNvSpPr>
          <p:nvPr/>
        </p:nvSpPr>
        <p:spPr bwMode="auto">
          <a:xfrm>
            <a:off x="1476375" y="404813"/>
            <a:ext cx="56880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AA428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Домашнее задание</a:t>
            </a:r>
          </a:p>
        </p:txBody>
      </p:sp>
      <p:pic>
        <p:nvPicPr>
          <p:cNvPr id="21507" name="Picture 4" descr="Картинка 3 из 13599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700213"/>
            <a:ext cx="404495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4572000" y="1268760"/>
            <a:ext cx="43942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ctr"/>
            <a:r>
              <a:rPr lang="ru-RU" sz="4000" dirty="0" smtClean="0">
                <a:latin typeface="Times New Roman"/>
                <a:ea typeface="Calibri"/>
              </a:rPr>
              <a:t>Подготовить </a:t>
            </a:r>
            <a:r>
              <a:rPr lang="ru-RU" sz="4000" dirty="0">
                <a:latin typeface="Times New Roman"/>
                <a:ea typeface="Calibri"/>
              </a:rPr>
              <a:t>буклет на тему : </a:t>
            </a:r>
            <a:r>
              <a:rPr lang="ru-RU" sz="4000" b="1" dirty="0">
                <a:solidFill>
                  <a:srgbClr val="0070C0"/>
                </a:solidFill>
                <a:latin typeface="Times New Roman"/>
                <a:ea typeface="Calibri"/>
              </a:rPr>
              <a:t>«Праздники в моей семье» </a:t>
            </a:r>
            <a:endParaRPr lang="ru-RU" sz="4000" b="1" dirty="0" smtClean="0">
              <a:solidFill>
                <a:srgbClr val="0070C0"/>
              </a:solidFill>
              <a:latin typeface="Times New Roman"/>
              <a:ea typeface="Calibri"/>
            </a:endParaRPr>
          </a:p>
          <a:p>
            <a:pPr marL="342900" indent="-342900" algn="ctr"/>
            <a:r>
              <a:rPr lang="ru-RU" sz="4000" dirty="0" smtClean="0">
                <a:latin typeface="Times New Roman"/>
                <a:ea typeface="Calibri"/>
              </a:rPr>
              <a:t>или </a:t>
            </a:r>
          </a:p>
          <a:p>
            <a:pPr marL="342900" indent="-342900" algn="ctr"/>
            <a:r>
              <a:rPr lang="ru-RU" sz="4000" b="1" dirty="0" smtClean="0">
                <a:solidFill>
                  <a:srgbClr val="0070C0"/>
                </a:solidFill>
                <a:latin typeface="Times New Roman"/>
                <a:ea typeface="Calibri"/>
              </a:rPr>
              <a:t>«</a:t>
            </a:r>
            <a:r>
              <a:rPr lang="ru-RU" sz="4000" b="1" dirty="0">
                <a:solidFill>
                  <a:srgbClr val="0070C0"/>
                </a:solidFill>
                <a:latin typeface="Times New Roman"/>
                <a:ea typeface="Calibri"/>
              </a:rPr>
              <a:t>Праздники моей школы»</a:t>
            </a:r>
            <a:endParaRPr lang="ru-RU" altLang="ru-RU" sz="4000" b="1" dirty="0">
              <a:solidFill>
                <a:srgbClr val="0070C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5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Список использованной литературы</a:t>
            </a:r>
            <a:endParaRPr lang="ru-RU" sz="28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Студеникин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М.Т. «Основы духовно – нравственной культуры народов России. Основы светской этики»,  учебник для 4 класса, Москва «Русское слово»,  2012 год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Рафик 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Мухаметшин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 «История Ислама», учебное  пособие,  Казань,  2012 год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«История  религий»,  учебное  пособие ,  Москва,  «Русское  слово»,   2012  год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Кулаков А.Е. «Религии мира»,  методическое пособие для учителя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Бронштейн М.М.,  Жуковская Н.Л.  «Праздники  народов  России», энциклопедия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431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3255963" y="417513"/>
            <a:ext cx="2476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b="1" i="1" u="sng">
                <a:solidFill>
                  <a:srgbClr val="006600"/>
                </a:solidFill>
                <a:latin typeface="Arial" charset="0"/>
              </a:rPr>
              <a:t>Праздник</a:t>
            </a:r>
            <a:r>
              <a:rPr lang="ru-RU" altLang="ru-RU" sz="3600" b="1" i="1">
                <a:solidFill>
                  <a:srgbClr val="006600"/>
                </a:solidFill>
                <a:latin typeface="Arial" charset="0"/>
              </a:rPr>
              <a:t> 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1187450" y="1433513"/>
            <a:ext cx="2476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b="1" i="1">
                <a:solidFill>
                  <a:srgbClr val="FF0000"/>
                </a:solidFill>
                <a:latin typeface="Arial" charset="0"/>
              </a:rPr>
              <a:t>П</a:t>
            </a:r>
            <a:r>
              <a:rPr lang="ru-RU" altLang="ru-RU" b="1" i="1">
                <a:solidFill>
                  <a:srgbClr val="0033CC"/>
                </a:solidFill>
                <a:latin typeface="Arial" charset="0"/>
              </a:rPr>
              <a:t>очётный</a:t>
            </a:r>
            <a:r>
              <a:rPr lang="ru-RU" altLang="ru-RU" sz="2400" b="1" i="1">
                <a:solidFill>
                  <a:srgbClr val="0033CC"/>
                </a:solidFill>
                <a:latin typeface="Arial" charset="0"/>
              </a:rPr>
              <a:t> 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755650" y="2349500"/>
            <a:ext cx="2697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b="1" i="1">
                <a:solidFill>
                  <a:srgbClr val="FF0000"/>
                </a:solidFill>
                <a:latin typeface="Arial" charset="0"/>
              </a:rPr>
              <a:t>Р</a:t>
            </a:r>
            <a:r>
              <a:rPr lang="ru-RU" altLang="ru-RU" b="1" i="1">
                <a:solidFill>
                  <a:srgbClr val="0000FF"/>
                </a:solidFill>
                <a:latin typeface="Arial" charset="0"/>
              </a:rPr>
              <a:t>адостный</a:t>
            </a:r>
            <a:r>
              <a:rPr lang="ru-RU" altLang="ru-RU" sz="1800" b="1" i="1">
                <a:latin typeface="Arial" charset="0"/>
              </a:rPr>
              <a:t> </a:t>
            </a:r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6443663" y="771525"/>
            <a:ext cx="2686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i="1">
                <a:latin typeface="Arial" charset="0"/>
              </a:rPr>
              <a:t> </a:t>
            </a:r>
            <a:r>
              <a:rPr lang="ru-RU" altLang="ru-RU" sz="2800" b="1" i="1">
                <a:solidFill>
                  <a:srgbClr val="C00000"/>
                </a:solidFill>
                <a:latin typeface="Arial" charset="0"/>
              </a:rPr>
              <a:t>К</a:t>
            </a:r>
            <a:r>
              <a:rPr lang="ru-RU" altLang="ru-RU" sz="2800" b="1" i="1">
                <a:solidFill>
                  <a:srgbClr val="0033CC"/>
                </a:solidFill>
                <a:latin typeface="Arial" charset="0"/>
              </a:rPr>
              <a:t>оллектив</a:t>
            </a:r>
          </a:p>
          <a:p>
            <a:pPr algn="ctr"/>
            <a:r>
              <a:rPr lang="ru-RU" altLang="ru-RU" sz="2800" b="1" i="1">
                <a:solidFill>
                  <a:srgbClr val="0033CC"/>
                </a:solidFill>
                <a:latin typeface="Arial" charset="0"/>
              </a:rPr>
              <a:t>ный </a:t>
            </a:r>
          </a:p>
        </p:txBody>
      </p:sp>
      <p:sp>
        <p:nvSpPr>
          <p:cNvPr id="4102" name="Text Box 11"/>
          <p:cNvSpPr txBox="1">
            <a:spLocks noChangeArrowheads="1"/>
          </p:cNvSpPr>
          <p:nvPr/>
        </p:nvSpPr>
        <p:spPr bwMode="auto">
          <a:xfrm>
            <a:off x="2124075" y="2924175"/>
            <a:ext cx="3390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b="1" i="1" dirty="0">
                <a:solidFill>
                  <a:srgbClr val="CC3300"/>
                </a:solidFill>
                <a:latin typeface="Arial" charset="0"/>
              </a:rPr>
              <a:t>А</a:t>
            </a:r>
            <a:r>
              <a:rPr lang="ru-RU" altLang="ru-RU" b="1" i="1" dirty="0">
                <a:solidFill>
                  <a:srgbClr val="0033CC"/>
                </a:solidFill>
                <a:latin typeface="Arial" charset="0"/>
              </a:rPr>
              <a:t>ктуальный </a:t>
            </a:r>
            <a:r>
              <a:rPr lang="ru-RU" altLang="ru-RU" sz="1800" dirty="0">
                <a:latin typeface="Arial" charset="0"/>
              </a:rPr>
              <a:t> </a:t>
            </a:r>
          </a:p>
        </p:txBody>
      </p:sp>
      <p:sp>
        <p:nvSpPr>
          <p:cNvPr id="4103" name="Text Box 12"/>
          <p:cNvSpPr txBox="1">
            <a:spLocks noChangeArrowheads="1"/>
          </p:cNvSpPr>
          <p:nvPr/>
        </p:nvSpPr>
        <p:spPr bwMode="auto">
          <a:xfrm>
            <a:off x="7019925" y="2492375"/>
            <a:ext cx="18002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i="1">
                <a:solidFill>
                  <a:srgbClr val="FF0000"/>
                </a:solidFill>
                <a:latin typeface="Arial" charset="0"/>
              </a:rPr>
              <a:t>Н</a:t>
            </a:r>
            <a:r>
              <a:rPr lang="ru-RU" altLang="ru-RU" b="1" i="1">
                <a:solidFill>
                  <a:srgbClr val="0033CC"/>
                </a:solidFill>
                <a:latin typeface="Arial" charset="0"/>
              </a:rPr>
              <a:t>еобычный</a:t>
            </a:r>
            <a:r>
              <a:rPr lang="ru-RU" altLang="ru-RU" sz="1800">
                <a:solidFill>
                  <a:srgbClr val="0033CC"/>
                </a:solidFill>
                <a:latin typeface="Arial" charset="0"/>
              </a:rPr>
              <a:t> </a:t>
            </a:r>
          </a:p>
        </p:txBody>
      </p:sp>
      <p:sp>
        <p:nvSpPr>
          <p:cNvPr id="4104" name="Text Box 13"/>
          <p:cNvSpPr txBox="1">
            <a:spLocks noChangeArrowheads="1"/>
          </p:cNvSpPr>
          <p:nvPr/>
        </p:nvSpPr>
        <p:spPr bwMode="auto">
          <a:xfrm>
            <a:off x="3851275" y="2060575"/>
            <a:ext cx="2478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b="1" i="1">
                <a:solidFill>
                  <a:srgbClr val="CC3300"/>
                </a:solidFill>
                <a:latin typeface="Arial" charset="0"/>
              </a:rPr>
              <a:t>З</a:t>
            </a:r>
            <a:r>
              <a:rPr lang="ru-RU" altLang="ru-RU" b="1" i="1">
                <a:solidFill>
                  <a:srgbClr val="0033CC"/>
                </a:solidFill>
                <a:latin typeface="Arial" charset="0"/>
              </a:rPr>
              <a:t>адорный</a:t>
            </a:r>
            <a:r>
              <a:rPr lang="ru-RU" altLang="ru-RU" b="1" i="1">
                <a:solidFill>
                  <a:srgbClr val="FF0066"/>
                </a:solidFill>
                <a:latin typeface="Arial" charset="0"/>
              </a:rPr>
              <a:t> </a:t>
            </a:r>
            <a:r>
              <a:rPr lang="ru-RU" altLang="ru-RU" sz="2400" b="1" i="1">
                <a:solidFill>
                  <a:srgbClr val="FF0066"/>
                </a:solidFill>
                <a:latin typeface="Arial" charset="0"/>
              </a:rPr>
              <a:t> </a:t>
            </a:r>
          </a:p>
        </p:txBody>
      </p:sp>
      <p:sp>
        <p:nvSpPr>
          <p:cNvPr id="4105" name="Text Box 14"/>
          <p:cNvSpPr txBox="1">
            <a:spLocks noChangeArrowheads="1"/>
          </p:cNvSpPr>
          <p:nvPr/>
        </p:nvSpPr>
        <p:spPr bwMode="auto">
          <a:xfrm>
            <a:off x="5111750" y="2781300"/>
            <a:ext cx="201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b="1" i="1">
                <a:solidFill>
                  <a:srgbClr val="FF0000"/>
                </a:solidFill>
                <a:latin typeface="Arial" charset="0"/>
              </a:rPr>
              <a:t>Д</a:t>
            </a:r>
            <a:r>
              <a:rPr lang="ru-RU" altLang="ru-RU" b="1" i="1">
                <a:solidFill>
                  <a:srgbClr val="0033CC"/>
                </a:solidFill>
                <a:latin typeface="Arial" charset="0"/>
              </a:rPr>
              <a:t>обрый</a:t>
            </a:r>
            <a:r>
              <a:rPr lang="ru-RU" altLang="ru-RU" b="1" i="1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altLang="ru-RU" sz="1800">
                <a:latin typeface="Arial" charset="0"/>
              </a:rPr>
              <a:t> </a:t>
            </a:r>
          </a:p>
        </p:txBody>
      </p:sp>
      <p:sp>
        <p:nvSpPr>
          <p:cNvPr id="5130" name="Line 15"/>
          <p:cNvSpPr>
            <a:spLocks noChangeShapeType="1"/>
          </p:cNvSpPr>
          <p:nvPr/>
        </p:nvSpPr>
        <p:spPr bwMode="auto">
          <a:xfrm flipH="1">
            <a:off x="2124075" y="1052513"/>
            <a:ext cx="1295400" cy="504825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31" name="Line 16"/>
          <p:cNvSpPr>
            <a:spLocks noChangeShapeType="1"/>
          </p:cNvSpPr>
          <p:nvPr/>
        </p:nvSpPr>
        <p:spPr bwMode="auto">
          <a:xfrm flipH="1">
            <a:off x="2124075" y="1125538"/>
            <a:ext cx="1512888" cy="1366837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32" name="Line 17"/>
          <p:cNvSpPr>
            <a:spLocks noChangeShapeType="1"/>
          </p:cNvSpPr>
          <p:nvPr/>
        </p:nvSpPr>
        <p:spPr bwMode="auto">
          <a:xfrm flipH="1">
            <a:off x="3276600" y="1125538"/>
            <a:ext cx="719138" cy="1871662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33" name="Line 18"/>
          <p:cNvSpPr>
            <a:spLocks noChangeShapeType="1"/>
          </p:cNvSpPr>
          <p:nvPr/>
        </p:nvSpPr>
        <p:spPr bwMode="auto">
          <a:xfrm>
            <a:off x="5600700" y="908050"/>
            <a:ext cx="1152525" cy="301625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34" name="Line 19"/>
          <p:cNvSpPr>
            <a:spLocks noChangeShapeType="1"/>
          </p:cNvSpPr>
          <p:nvPr/>
        </p:nvSpPr>
        <p:spPr bwMode="auto">
          <a:xfrm>
            <a:off x="4972050" y="1125538"/>
            <a:ext cx="2047875" cy="1516062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35" name="Line 20"/>
          <p:cNvSpPr>
            <a:spLocks noChangeShapeType="1"/>
          </p:cNvSpPr>
          <p:nvPr/>
        </p:nvSpPr>
        <p:spPr bwMode="auto">
          <a:xfrm>
            <a:off x="4738688" y="1052513"/>
            <a:ext cx="1301750" cy="1836737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36" name="Line 21"/>
          <p:cNvSpPr>
            <a:spLocks noChangeShapeType="1"/>
          </p:cNvSpPr>
          <p:nvPr/>
        </p:nvSpPr>
        <p:spPr bwMode="auto">
          <a:xfrm>
            <a:off x="4356100" y="1196975"/>
            <a:ext cx="0" cy="936625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3" name="Text Box 22"/>
          <p:cNvSpPr txBox="1">
            <a:spLocks noChangeArrowheads="1"/>
          </p:cNvSpPr>
          <p:nvPr/>
        </p:nvSpPr>
        <p:spPr bwMode="auto">
          <a:xfrm>
            <a:off x="684213" y="5157788"/>
            <a:ext cx="79914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b="1" i="1">
                <a:solidFill>
                  <a:srgbClr val="006600"/>
                </a:solidFill>
                <a:latin typeface="Arial" charset="0"/>
              </a:rPr>
              <a:t>Праздник –</a:t>
            </a:r>
            <a:r>
              <a:rPr lang="ru-RU" altLang="ru-RU" sz="1800">
                <a:solidFill>
                  <a:srgbClr val="006600"/>
                </a:solidFill>
                <a:latin typeface="Arial" charset="0"/>
              </a:rPr>
              <a:t> </a:t>
            </a:r>
            <a:r>
              <a:rPr lang="ru-RU" altLang="ru-RU" sz="2400" b="1" i="1">
                <a:solidFill>
                  <a:srgbClr val="006600"/>
                </a:solidFill>
                <a:latin typeface="Arial" charset="0"/>
              </a:rPr>
              <a:t>это день радости и торжества </a:t>
            </a:r>
          </a:p>
          <a:p>
            <a:r>
              <a:rPr lang="ru-RU" altLang="ru-RU" sz="2400" b="1" i="1">
                <a:solidFill>
                  <a:srgbClr val="006600"/>
                </a:solidFill>
                <a:latin typeface="Arial" charset="0"/>
              </a:rPr>
              <a:t>                               в честь какого-либо события</a:t>
            </a:r>
          </a:p>
        </p:txBody>
      </p:sp>
      <p:pic>
        <p:nvPicPr>
          <p:cNvPr id="5138" name="Picture 24" descr="i?id=244320217-2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644900"/>
            <a:ext cx="14859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6" descr="i?id=320498595-25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429000"/>
            <a:ext cx="14192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8" descr="i?id=132377629-09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500438"/>
            <a:ext cx="16446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1" name="Line 19"/>
          <p:cNvSpPr>
            <a:spLocks noChangeShapeType="1"/>
          </p:cNvSpPr>
          <p:nvPr/>
        </p:nvSpPr>
        <p:spPr bwMode="auto">
          <a:xfrm>
            <a:off x="5111750" y="873125"/>
            <a:ext cx="1476375" cy="935038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588125" y="1709738"/>
            <a:ext cx="223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И</a:t>
            </a: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нтерес</a:t>
            </a:r>
          </a:p>
          <a:p>
            <a:pPr algn="ctr"/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ный</a:t>
            </a:r>
          </a:p>
        </p:txBody>
      </p:sp>
    </p:spTree>
    <p:extLst>
      <p:ext uri="{BB962C8B-B14F-4D97-AF65-F5344CB8AC3E}">
        <p14:creationId xmlns:p14="http://schemas.microsoft.com/office/powerpoint/2010/main" val="18890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  <p:bldP spid="4105" grpId="0"/>
      <p:bldP spid="4113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6"/>
          <p:cNvSpPr>
            <a:spLocks noChangeArrowheads="1" noChangeShapeType="1" noTextEdit="1"/>
          </p:cNvSpPr>
          <p:nvPr/>
        </p:nvSpPr>
        <p:spPr bwMode="auto">
          <a:xfrm>
            <a:off x="3419475" y="2495550"/>
            <a:ext cx="3097213" cy="698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праздники</a:t>
            </a:r>
          </a:p>
        </p:txBody>
      </p:sp>
      <p:sp>
        <p:nvSpPr>
          <p:cNvPr id="5124" name="AutoShape 8"/>
          <p:cNvSpPr>
            <a:spLocks noChangeArrowheads="1"/>
          </p:cNvSpPr>
          <p:nvPr/>
        </p:nvSpPr>
        <p:spPr bwMode="auto">
          <a:xfrm rot="505078">
            <a:off x="1603375" y="442913"/>
            <a:ext cx="2735263" cy="1257300"/>
          </a:xfrm>
          <a:prstGeom prst="cloudCallout">
            <a:avLst>
              <a:gd name="adj1" fmla="val 78528"/>
              <a:gd name="adj2" fmla="val 100699"/>
            </a:avLst>
          </a:prstGeom>
          <a:solidFill>
            <a:srgbClr val="25E2E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2200" b="1">
                <a:solidFill>
                  <a:schemeClr val="tx1"/>
                </a:solidFill>
              </a:rPr>
              <a:t>Государст-</a:t>
            </a:r>
          </a:p>
          <a:p>
            <a:pPr algn="ctr"/>
            <a:r>
              <a:rPr lang="ru-RU" altLang="ru-RU" sz="2200" b="1">
                <a:solidFill>
                  <a:schemeClr val="tx1"/>
                </a:solidFill>
              </a:rPr>
              <a:t>венные </a:t>
            </a:r>
          </a:p>
        </p:txBody>
      </p:sp>
      <p:sp>
        <p:nvSpPr>
          <p:cNvPr id="5125" name="AutoShape 9"/>
          <p:cNvSpPr>
            <a:spLocks noChangeArrowheads="1"/>
          </p:cNvSpPr>
          <p:nvPr/>
        </p:nvSpPr>
        <p:spPr bwMode="auto">
          <a:xfrm rot="-368797">
            <a:off x="5800725" y="3267075"/>
            <a:ext cx="3203575" cy="1579563"/>
          </a:xfrm>
          <a:prstGeom prst="cloudCallout">
            <a:avLst>
              <a:gd name="adj1" fmla="val -75403"/>
              <a:gd name="adj2" fmla="val -61296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altLang="ru-RU" sz="1800">
              <a:solidFill>
                <a:schemeClr val="tx1"/>
              </a:solidFill>
            </a:endParaRPr>
          </a:p>
          <a:p>
            <a:pPr algn="ctr"/>
            <a:r>
              <a:rPr lang="ru-RU" altLang="ru-RU" sz="2200" b="1" i="1">
                <a:solidFill>
                  <a:schemeClr val="tx1"/>
                </a:solidFill>
              </a:rPr>
              <a:t>Религиозные </a:t>
            </a:r>
          </a:p>
        </p:txBody>
      </p:sp>
      <p:sp>
        <p:nvSpPr>
          <p:cNvPr id="5126" name="AutoShape 10"/>
          <p:cNvSpPr>
            <a:spLocks noChangeArrowheads="1"/>
          </p:cNvSpPr>
          <p:nvPr/>
        </p:nvSpPr>
        <p:spPr bwMode="auto">
          <a:xfrm rot="402935">
            <a:off x="622300" y="3386138"/>
            <a:ext cx="2662238" cy="1728787"/>
          </a:xfrm>
          <a:prstGeom prst="cloudCallout">
            <a:avLst>
              <a:gd name="adj1" fmla="val 80611"/>
              <a:gd name="adj2" fmla="val -63167"/>
            </a:avLst>
          </a:prstGeom>
          <a:solidFill>
            <a:srgbClr val="FDDBF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altLang="ru-RU" sz="1800">
              <a:solidFill>
                <a:schemeClr val="tx1"/>
              </a:solidFill>
            </a:endParaRPr>
          </a:p>
          <a:p>
            <a:pPr algn="ctr"/>
            <a:r>
              <a:rPr lang="ru-RU" altLang="ru-RU" sz="2200" b="1" i="1">
                <a:solidFill>
                  <a:schemeClr val="tx1"/>
                </a:solidFill>
              </a:rPr>
              <a:t>Школьные </a:t>
            </a:r>
          </a:p>
        </p:txBody>
      </p:sp>
      <p:sp>
        <p:nvSpPr>
          <p:cNvPr id="5127" name="AutoShape 11"/>
          <p:cNvSpPr>
            <a:spLocks noChangeArrowheads="1"/>
          </p:cNvSpPr>
          <p:nvPr/>
        </p:nvSpPr>
        <p:spPr bwMode="auto">
          <a:xfrm>
            <a:off x="3132138" y="4908550"/>
            <a:ext cx="2592387" cy="1439863"/>
          </a:xfrm>
          <a:prstGeom prst="cloudCallout">
            <a:avLst>
              <a:gd name="adj1" fmla="val 2356"/>
              <a:gd name="adj2" fmla="val -14217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altLang="ru-RU" sz="1800">
              <a:solidFill>
                <a:schemeClr val="tx1"/>
              </a:solidFill>
            </a:endParaRPr>
          </a:p>
          <a:p>
            <a:pPr algn="ctr"/>
            <a:r>
              <a:rPr lang="ru-RU" altLang="ru-RU" sz="2200" b="1" i="1">
                <a:solidFill>
                  <a:schemeClr val="tx1"/>
                </a:solidFill>
              </a:rPr>
              <a:t>Семейные </a:t>
            </a:r>
          </a:p>
        </p:txBody>
      </p:sp>
      <p:pic>
        <p:nvPicPr>
          <p:cNvPr id="6151" name="Picture 17" descr="i?id=446769222-7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415925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9" descr="i?id=96523456-38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121275"/>
            <a:ext cx="223202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23" descr="i?id=333890298-07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" y="1817688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25" descr="i?id=93642261-65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7" t="5000" r="24417" b="-778"/>
          <a:stretch>
            <a:fillRect/>
          </a:stretch>
        </p:blipFill>
        <p:spPr bwMode="auto">
          <a:xfrm>
            <a:off x="6372225" y="5013325"/>
            <a:ext cx="10604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34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51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2484438" y="476250"/>
            <a:ext cx="588803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AA428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Религиозные праздники</a:t>
            </a: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2068513" y="1579563"/>
            <a:ext cx="49545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4000" b="1"/>
              <a:t>Па́сха</a:t>
            </a:r>
            <a:r>
              <a:rPr lang="ru-RU" altLang="ru-RU" sz="4000"/>
              <a:t>  —</a:t>
            </a:r>
            <a:r>
              <a:rPr lang="ru-RU" altLang="ru-RU" sz="4000" b="1"/>
              <a:t>Воскресе́ние Христо́во</a:t>
            </a:r>
            <a:endParaRPr lang="ru-RU" altLang="ru-RU" sz="4000"/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5940425" y="1268413"/>
            <a:ext cx="2551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 i="1" u="sng">
                <a:solidFill>
                  <a:srgbClr val="FF0000"/>
                </a:solidFill>
              </a:rPr>
              <a:t>Христианство</a:t>
            </a:r>
          </a:p>
        </p:txBody>
      </p:sp>
      <p:pic>
        <p:nvPicPr>
          <p:cNvPr id="12293" name="Picture 8" descr="i?id=290398289-3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4813"/>
            <a:ext cx="122396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8101013" y="6165850"/>
            <a:ext cx="719137" cy="5032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3451225"/>
            <a:ext cx="3455987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13" y="2997200"/>
            <a:ext cx="2312987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53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41592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3375"/>
            <a:ext cx="403225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173413"/>
            <a:ext cx="4673600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550" y="3100388"/>
            <a:ext cx="3949700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69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34963"/>
            <a:ext cx="7848600" cy="599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Kolokol_nyy-zvon-Pashal_nyy-perezvon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55895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22256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2484438" y="476250"/>
            <a:ext cx="588803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AA428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Религиозные праздники</a:t>
            </a: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7235825" y="1196975"/>
            <a:ext cx="1157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 i="1" u="sng">
                <a:solidFill>
                  <a:srgbClr val="FF0000"/>
                </a:solidFill>
              </a:rPr>
              <a:t>Ислам</a:t>
            </a:r>
          </a:p>
        </p:txBody>
      </p:sp>
      <p:pic>
        <p:nvPicPr>
          <p:cNvPr id="15364" name="Picture 7" descr="i?id=78681055-3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04813"/>
            <a:ext cx="12954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лево 10">
            <a:hlinkClick r:id="rId3" action="ppaction://hlinksldjump"/>
          </p:cNvPr>
          <p:cNvSpPr/>
          <p:nvPr/>
        </p:nvSpPr>
        <p:spPr>
          <a:xfrm>
            <a:off x="8101013" y="6165850"/>
            <a:ext cx="719137" cy="5032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654175"/>
            <a:ext cx="6572250" cy="492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54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На каких традициях основаны религиозные  праздники ? В чём сходство?</a:t>
            </a:r>
            <a:b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</a:rPr>
              <a:t>•	</a:t>
            </a:r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Соблюдают пост.</a:t>
            </a:r>
          </a:p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•	Дата празднования подвижная. (Не всегда в одно и то же время)</a:t>
            </a:r>
          </a:p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•	 Дарит веру  в победу добра над злом.</a:t>
            </a:r>
          </a:p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•	Поминают усопших.</a:t>
            </a:r>
          </a:p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•	Помогают малоимущим.</a:t>
            </a:r>
          </a:p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•	 Основаны  на чистых, светлых порывах души.</a:t>
            </a:r>
          </a:p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25189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ПРАЗДНИК</a:t>
            </a:r>
            <a:endParaRPr lang="ru-RU" b="1" i="1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Весёлый, задорный</a:t>
            </a:r>
            <a:endParaRPr lang="ru-RU" b="1" i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solidFill>
                  <a:srgbClr val="00B0F0"/>
                </a:solidFill>
                <a:latin typeface="Times New Roman"/>
                <a:ea typeface="Calibri"/>
                <a:cs typeface="Times New Roman"/>
              </a:rPr>
              <a:t>Веселит, бодрит, дарит веру</a:t>
            </a:r>
            <a:endParaRPr lang="ru-RU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Мы очень любим праздники</a:t>
            </a:r>
            <a:endParaRPr lang="ru-RU" b="1" i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Это </a:t>
            </a:r>
            <a:r>
              <a:rPr lang="ru-RU" b="1" i="1" dirty="0">
                <a:solidFill>
                  <a:srgbClr val="FF0000"/>
                </a:solidFill>
                <a:latin typeface="Times New Roman"/>
                <a:ea typeface="Calibri"/>
              </a:rPr>
              <a:t>очень  здорово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053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209</Words>
  <Application>Microsoft Office PowerPoint</Application>
  <PresentationFormat>Экран (4:3)</PresentationFormat>
  <Paragraphs>73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На каких традициях основаны религиозные  праздники ? В чём сходство?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Chip</dc:creator>
  <cp:lastModifiedBy>Chip</cp:lastModifiedBy>
  <cp:revision>4</cp:revision>
  <dcterms:created xsi:type="dcterms:W3CDTF">2018-03-21T18:11:37Z</dcterms:created>
  <dcterms:modified xsi:type="dcterms:W3CDTF">2018-03-24T15:20:34Z</dcterms:modified>
</cp:coreProperties>
</file>