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23" r:id="rId3"/>
    <p:sldId id="290" r:id="rId4"/>
    <p:sldId id="291" r:id="rId5"/>
    <p:sldId id="331" r:id="rId6"/>
    <p:sldId id="332" r:id="rId7"/>
    <p:sldId id="333" r:id="rId8"/>
    <p:sldId id="324" r:id="rId9"/>
    <p:sldId id="330" r:id="rId10"/>
    <p:sldId id="334" r:id="rId11"/>
    <p:sldId id="328" r:id="rId12"/>
    <p:sldId id="335" r:id="rId13"/>
    <p:sldId id="336" r:id="rId14"/>
    <p:sldId id="337" r:id="rId15"/>
    <p:sldId id="339" r:id="rId16"/>
    <p:sldId id="340" r:id="rId17"/>
    <p:sldId id="346" r:id="rId18"/>
    <p:sldId id="349" r:id="rId19"/>
    <p:sldId id="347" r:id="rId20"/>
    <p:sldId id="257" r:id="rId21"/>
    <p:sldId id="268" r:id="rId22"/>
    <p:sldId id="289" r:id="rId23"/>
    <p:sldId id="280" r:id="rId24"/>
    <p:sldId id="270" r:id="rId25"/>
    <p:sldId id="274" r:id="rId26"/>
    <p:sldId id="273" r:id="rId27"/>
    <p:sldId id="272" r:id="rId28"/>
    <p:sldId id="271" r:id="rId29"/>
    <p:sldId id="275" r:id="rId30"/>
    <p:sldId id="276" r:id="rId31"/>
    <p:sldId id="277" r:id="rId32"/>
    <p:sldId id="278" r:id="rId33"/>
    <p:sldId id="265" r:id="rId34"/>
    <p:sldId id="312" r:id="rId35"/>
    <p:sldId id="299" r:id="rId36"/>
    <p:sldId id="297" r:id="rId37"/>
    <p:sldId id="350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95BB7-A799-4AC8-B7A7-2504CAD1BA03}" type="datetimeFigureOut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CE2E9-2A89-4D7D-9E73-BD2A552242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79BC5-7453-467C-A619-135AB7DC957A}" type="datetimeFigureOut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6C00-1093-4219-AD07-BD34605F63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B5141-D0AB-4E8D-AB5E-8BE5CDFAB474}" type="datetimeFigureOut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D8825-0A56-4432-B215-A21BC6C552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2BB44-DAC0-4C63-A814-748E714F578C}" type="datetimeFigureOut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30715-390A-4711-B946-6E79E8AB0E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B6C45-E40A-4379-9181-CA072E5EFCE9}" type="datetimeFigureOut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F5211-0136-4EBA-B03D-5E21EEC2A2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54D20-48CA-4412-ACC8-86B724B27513}" type="datetimeFigureOut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5C219-4B09-40A1-B364-495A3A714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4BCC8-9A0A-4A38-B942-E1E15DED47FC}" type="datetimeFigureOut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15D48-230E-4071-9C14-0139147ABC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6C088-2B5F-499D-8E69-6610CDCAA086}" type="datetimeFigureOut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BBC42-01CA-46FF-8E3A-544190C84B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1B80E-D9F1-4440-9005-9B71EDB79670}" type="datetimeFigureOut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0D035-4B97-44EF-96DB-E7CF8854E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48530-FA9A-417A-A953-180C932A1EE7}" type="datetimeFigureOut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E16FB-295B-4ECA-A33F-FAA1C7AF4C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E6856-FB79-4642-BA9C-346078BCC4BE}" type="datetimeFigureOut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CB43D-0E85-4351-B3E9-801B29513E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39D9EB5-DB55-4746-A2B5-075A45ACEE4C}" type="datetimeFigureOut">
              <a:rPr lang="ru-RU"/>
              <a:pPr>
                <a:defRPr/>
              </a:pPr>
              <a:t>18.10.2019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D49E3E5-175F-4BB4-A163-2862477876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5" r:id="rId5"/>
    <p:sldLayoutId id="2147483670" r:id="rId6"/>
    <p:sldLayoutId id="2147483669" r:id="rId7"/>
    <p:sldLayoutId id="2147483676" r:id="rId8"/>
    <p:sldLayoutId id="2147483668" r:id="rId9"/>
    <p:sldLayoutId id="2147483667" r:id="rId10"/>
    <p:sldLayoutId id="214748366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i2.wp.com/rusorn.ru/wp-content/uploads/2013/07/%D0%BE%D1%80%D0%B5%D0%BF%D0%B5%D0%B9-6.jpg" TargetMode="External"/><Relationship Id="rId3" Type="http://schemas.openxmlformats.org/officeDocument/2006/relationships/image" Target="../media/image4.jpeg"/><Relationship Id="rId7" Type="http://schemas.openxmlformats.org/officeDocument/2006/relationships/image" Target="../media/image22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0.wp.com/rusorn.ru/wp-content/uploads/2013/07/%D0%BE%D1%80%D0%B5%D0%BF%D0%B5%D0%B9-51.jpg" TargetMode="External"/><Relationship Id="rId5" Type="http://schemas.openxmlformats.org/officeDocument/2006/relationships/image" Target="../media/image21.jpeg"/><Relationship Id="rId4" Type="http://schemas.openxmlformats.org/officeDocument/2006/relationships/hyperlink" Target="http://i1.wp.com/rusorn.ru/wp-content/uploads/2013/07/%D0%BE%D1%80%D0%B5%D0%BF%D0%B5%D0%B9-3.jpg" TargetMode="External"/><Relationship Id="rId9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s://vk.com/photo-4367359_420292745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rum.anastasia.ru/files/_1j_107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19700" y="4292600"/>
            <a:ext cx="3687763" cy="151606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воспитатель высшей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квалификационной категории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Ельцина Ирина Владимировна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Box 10"/>
          <p:cNvSpPr txBox="1">
            <a:spLocks noChangeArrowheads="1"/>
          </p:cNvSpPr>
          <p:nvPr/>
        </p:nvSpPr>
        <p:spPr bwMode="auto">
          <a:xfrm>
            <a:off x="323850" y="1773238"/>
            <a:ext cx="850582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Орнамент </a:t>
            </a:r>
            <a:endParaRPr 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>
                <a:latin typeface="Times New Roman" pitchFamily="18" charset="0"/>
              </a:rPr>
              <a:t>Тайна старого узора</a:t>
            </a:r>
            <a:r>
              <a:rPr lang="ru-RU" sz="4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24075" y="2060575"/>
            <a:ext cx="3686175" cy="1516063"/>
          </a:xfrm>
        </p:spPr>
        <p:txBody>
          <a:bodyPr anchor="b"/>
          <a:lstStyle/>
          <a:p>
            <a:pPr marL="0" indent="0" eaLnBrk="1" hangingPunct="1">
              <a:buFont typeface="Wingdings 2" pitchFamily="18" charset="2"/>
              <a:buNone/>
            </a:pPr>
            <a:endParaRPr lang="ru-RU" sz="5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Александр\Desktop\0_577f5_e7ce5a45_X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6396" y="633380"/>
            <a:ext cx="720080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1142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24075" y="2060575"/>
            <a:ext cx="3686175" cy="1516063"/>
          </a:xfrm>
        </p:spPr>
        <p:txBody>
          <a:bodyPr anchor="b"/>
          <a:lstStyle/>
          <a:p>
            <a:pPr marL="0" indent="0" eaLnBrk="1" hangingPunct="1">
              <a:buFont typeface="Wingdings 2" pitchFamily="18" charset="2"/>
              <a:buNone/>
            </a:pPr>
            <a:endParaRPr lang="ru-RU" sz="5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Александр\Desktop\rushnik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977" y="799807"/>
            <a:ext cx="7848872" cy="5258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976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9526" y="2060575"/>
            <a:ext cx="9459018" cy="1516063"/>
          </a:xfrm>
        </p:spPr>
        <p:txBody>
          <a:bodyPr anchor="b"/>
          <a:lstStyle/>
          <a:p>
            <a:pPr marL="0" indent="0" algn="ctr" eaLnBrk="1" hangingPunct="1">
              <a:buFont typeface="Wingdings 2" pitchFamily="18" charset="2"/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</a:t>
            </a:r>
          </a:p>
          <a:p>
            <a:pPr marL="0" indent="0" algn="ctr" eaLnBrk="1" hangingPunct="1">
              <a:buFont typeface="Wingdings 2" pitchFamily="18" charset="2"/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«Собери никольский орнамент»</a:t>
            </a:r>
          </a:p>
        </p:txBody>
      </p:sp>
      <p:pic>
        <p:nvPicPr>
          <p:cNvPr id="14338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635896" y="5119132"/>
            <a:ext cx="5250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После игры младшие идут расписывать по образцу свои рушники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570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24075" y="2060575"/>
            <a:ext cx="3686175" cy="1516063"/>
          </a:xfrm>
        </p:spPr>
        <p:txBody>
          <a:bodyPr anchor="b"/>
          <a:lstStyle/>
          <a:p>
            <a:pPr marL="0" indent="0" eaLnBrk="1" hangingPunct="1">
              <a:buFont typeface="Wingdings 2" pitchFamily="18" charset="2"/>
              <a:buNone/>
            </a:pPr>
            <a:endParaRPr lang="ru-RU" sz="5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C:\Users\Александр\Desktop\344712_8cad81b21aca7146d6e86134b2c8f47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6561476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Александр\Desktop\дев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27" r="12951"/>
          <a:stretch/>
        </p:blipFill>
        <p:spPr bwMode="auto">
          <a:xfrm>
            <a:off x="5508104" y="1048580"/>
            <a:ext cx="3404630" cy="468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3641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24075" y="2060575"/>
            <a:ext cx="3686175" cy="1516063"/>
          </a:xfrm>
        </p:spPr>
        <p:txBody>
          <a:bodyPr anchor="b"/>
          <a:lstStyle/>
          <a:p>
            <a:pPr marL="0" indent="0" eaLnBrk="1" hangingPunct="1">
              <a:buFont typeface="Wingdings 2" pitchFamily="18" charset="2"/>
              <a:buNone/>
            </a:pPr>
            <a:endParaRPr lang="ru-RU" sz="5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C:\Users\Александр\Desktop\невес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37" t="8682" r="5760" b="8117"/>
          <a:stretch/>
        </p:blipFill>
        <p:spPr bwMode="auto">
          <a:xfrm>
            <a:off x="323528" y="842963"/>
            <a:ext cx="8486170" cy="518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5308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24075" y="2060575"/>
            <a:ext cx="3686175" cy="1516063"/>
          </a:xfrm>
        </p:spPr>
        <p:txBody>
          <a:bodyPr anchor="b"/>
          <a:lstStyle/>
          <a:p>
            <a:pPr marL="0" indent="0" eaLnBrk="1" hangingPunct="1">
              <a:buFont typeface="Wingdings 2" pitchFamily="18" charset="2"/>
              <a:buNone/>
            </a:pPr>
            <a:endParaRPr lang="ru-RU" sz="5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3276" y="604927"/>
            <a:ext cx="7411131" cy="5561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7889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24075" y="2060575"/>
            <a:ext cx="3686175" cy="1516063"/>
          </a:xfrm>
        </p:spPr>
        <p:txBody>
          <a:bodyPr anchor="b"/>
          <a:lstStyle/>
          <a:p>
            <a:pPr marL="0" indent="0" eaLnBrk="1" hangingPunct="1">
              <a:buFont typeface="Wingdings 2" pitchFamily="18" charset="2"/>
              <a:buNone/>
            </a:pPr>
            <a:endParaRPr lang="ru-RU" sz="5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10" descr="Набойка. Ткачество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11560" y="867407"/>
            <a:ext cx="7344816" cy="438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631144" y="5320206"/>
            <a:ext cx="5770587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Элементы </a:t>
            </a:r>
            <a:r>
              <a:rPr lang="ru-RU" i="1" dirty="0">
                <a:latin typeface="Times New Roman" pitchFamily="18" charset="0"/>
                <a:ea typeface="Times New Roman"/>
                <a:cs typeface="Times New Roman" pitchFamily="18" charset="0"/>
              </a:rPr>
              <a:t>никольского геометрического орнамента довольно разнообразны.</a:t>
            </a:r>
            <a:endParaRPr lang="ru-RU" sz="1100" i="1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785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4075" y="2060575"/>
            <a:ext cx="3686175" cy="1516063"/>
          </a:xfrm>
        </p:spPr>
        <p:txBody>
          <a:bodyPr/>
          <a:lstStyle/>
          <a:p>
            <a:pPr eaLnBrk="1" hangingPunct="1"/>
            <a:endParaRPr lang="ru-RU" sz="54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6" name="TextBox 1"/>
          <p:cNvSpPr txBox="1">
            <a:spLocks noChangeArrowheads="1"/>
          </p:cNvSpPr>
          <p:nvPr/>
        </p:nvSpPr>
        <p:spPr bwMode="auto">
          <a:xfrm>
            <a:off x="5651500" y="908050"/>
            <a:ext cx="3024188" cy="535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Franklin Gothic Book" pitchFamily="34" charset="0"/>
              </a:rPr>
              <a:t>Ромб </a:t>
            </a:r>
            <a:r>
              <a:rPr lang="ru-RU">
                <a:solidFill>
                  <a:prstClr val="black"/>
                </a:solidFill>
                <a:latin typeface="Franklin Gothic Book" pitchFamily="34" charset="0"/>
              </a:rPr>
              <a:t>имеет множество значений: солнце, плодородие, земледелие. Ромб с точкой внутри - символ "засеянной земли", то есть плодородия, в том числе женского.</a:t>
            </a:r>
          </a:p>
          <a:p>
            <a:r>
              <a:rPr lang="ru-RU">
                <a:solidFill>
                  <a:prstClr val="black"/>
                </a:solidFill>
                <a:latin typeface="Franklin Gothic Book" pitchFamily="34" charset="0"/>
              </a:rPr>
              <a:t>В зоне оплечья женского костюма будет читаться как мировая гора или Алатырь-камень с восседающим на нем Божеством.</a:t>
            </a:r>
          </a:p>
          <a:p>
            <a:r>
              <a:rPr lang="ru-RU">
                <a:solidFill>
                  <a:prstClr val="black"/>
                </a:solidFill>
                <a:latin typeface="Franklin Gothic Book" pitchFamily="34" charset="0"/>
              </a:rPr>
              <a:t>В локтевой зоне как "предок". </a:t>
            </a:r>
          </a:p>
          <a:p>
            <a:r>
              <a:rPr lang="ru-RU">
                <a:solidFill>
                  <a:prstClr val="black"/>
                </a:solidFill>
                <a:latin typeface="Franklin Gothic Book" pitchFamily="34" charset="0"/>
              </a:rPr>
              <a:t>На подоле - как вход в потусторонний мир или также "предок". Это сильный оберег, приносящий счастье и удачу.</a:t>
            </a:r>
          </a:p>
        </p:txBody>
      </p:sp>
      <p:pic>
        <p:nvPicPr>
          <p:cNvPr id="43017" name="Рисунок 10" descr="http://i1.wp.com/rusorn.ru/wp-content/uploads/2013/07/%D0%BE%D1%80%D0%B5%D0%BF%D0%B5%D0%B9-3.jpg?resize=111%2C56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123950"/>
            <a:ext cx="27368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8" name="Рисунок 11" descr="http://i0.wp.com/rusorn.ru/wp-content/uploads/2013/07/%D0%BE%D1%80%D0%B5%D0%BF%D0%B5%D0%B9-51.jpg?resize=108%2C81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24300" y="981075"/>
            <a:ext cx="13636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9" name="Рисунок 13" descr="http://i2.wp.com/rusorn.ru/wp-content/uploads/2013/07/%D0%BE%D1%80%D0%B5%D0%BF%D0%B5%D0%B9-6.jpg?resize=55%2C55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39750" y="4292600"/>
            <a:ext cx="1657350" cy="148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0" name="Рисунок 1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2060575"/>
            <a:ext cx="3200400" cy="374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7335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24075" y="2060575"/>
            <a:ext cx="3686175" cy="1516063"/>
          </a:xfrm>
        </p:spPr>
        <p:txBody>
          <a:bodyPr anchor="b"/>
          <a:lstStyle/>
          <a:p>
            <a:pPr marL="0" indent="0" eaLnBrk="1" hangingPunct="1">
              <a:buFont typeface="Wingdings 2" pitchFamily="18" charset="2"/>
              <a:buNone/>
            </a:pPr>
            <a:endParaRPr lang="ru-RU" sz="5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C:\Users\Александр\Desktop\обрядина полотенце\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3270" r="6145" b="29135"/>
          <a:stretch/>
        </p:blipFill>
        <p:spPr bwMode="auto">
          <a:xfrm>
            <a:off x="47577" y="4077072"/>
            <a:ext cx="8937721" cy="147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Александр\Desktop\обрядина полотенце\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78" t="35607" r="2857" b="27527"/>
          <a:stretch/>
        </p:blipFill>
        <p:spPr bwMode="auto">
          <a:xfrm>
            <a:off x="-46119" y="1412776"/>
            <a:ext cx="9125112" cy="2044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0634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24075" y="2060575"/>
            <a:ext cx="3686175" cy="1516063"/>
          </a:xfrm>
        </p:spPr>
        <p:txBody>
          <a:bodyPr anchor="b"/>
          <a:lstStyle/>
          <a:p>
            <a:pPr marL="0" indent="0" eaLnBrk="1" hangingPunct="1">
              <a:buFont typeface="Wingdings 2" pitchFamily="18" charset="2"/>
              <a:buNone/>
            </a:pPr>
            <a:endParaRPr lang="ru-RU" sz="5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C:\Users\Александр\Desktop\обрядина полотенце\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921" t="43270" r="46975" b="29135"/>
          <a:stretch/>
        </p:blipFill>
        <p:spPr bwMode="auto">
          <a:xfrm>
            <a:off x="5076056" y="934169"/>
            <a:ext cx="3141167" cy="4028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Александр\Desktop\обрядина полотенце\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000" t="38180" r="66892" b="27528"/>
          <a:stretch/>
        </p:blipFill>
        <p:spPr bwMode="auto">
          <a:xfrm>
            <a:off x="59749" y="842962"/>
            <a:ext cx="1415907" cy="2998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Александр\Desktop\обрядина полотенце\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61" t="40170" r="52984" b="32237"/>
          <a:stretch/>
        </p:blipFill>
        <p:spPr bwMode="auto">
          <a:xfrm>
            <a:off x="1733738" y="900819"/>
            <a:ext cx="3054286" cy="2916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Александр\Desktop\обрядина полотенце\3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331" t="19036" r="4263" b="50277"/>
          <a:stretch/>
        </p:blipFill>
        <p:spPr bwMode="auto">
          <a:xfrm>
            <a:off x="100072" y="3841577"/>
            <a:ext cx="8832731" cy="215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8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24075" y="2060575"/>
            <a:ext cx="3686175" cy="1516063"/>
          </a:xfrm>
        </p:spPr>
        <p:txBody>
          <a:bodyPr anchor="b"/>
          <a:lstStyle/>
          <a:p>
            <a:pPr marL="0" indent="0" eaLnBrk="1" hangingPunct="1">
              <a:buFont typeface="Wingdings 2" pitchFamily="18" charset="2"/>
              <a:buNone/>
            </a:pPr>
            <a:endParaRPr lang="ru-RU" sz="5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Rectangle 9"/>
          <p:cNvSpPr>
            <a:spLocks noChangeArrowheads="1"/>
          </p:cNvSpPr>
          <p:nvPr/>
        </p:nvSpPr>
        <p:spPr bwMode="auto">
          <a:xfrm>
            <a:off x="1331913" y="5353050"/>
            <a:ext cx="6946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 dirty="0"/>
              <a:t>Когда-то, в первобытные времена, человек выражал свои понятия о мире условными знаками.</a:t>
            </a:r>
          </a:p>
        </p:txBody>
      </p:sp>
      <p:pic>
        <p:nvPicPr>
          <p:cNvPr id="1026" name="Picture 2" descr="C:\Users\Александр\Desktop\depositphotos_18143369_m-2015_156161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824326"/>
            <a:ext cx="8149594" cy="4584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45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59" name="Picture 2" descr="C:\Users\Александр\Desktop\орнамент\название выстав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66688"/>
            <a:ext cx="4414838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4284663" y="1052513"/>
            <a:ext cx="4859337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>
                <a:latin typeface="Times New Roman" pitchFamily="18" charset="0"/>
                <a:cs typeface="Times New Roman" pitchFamily="18" charset="0"/>
              </a:rPr>
              <a:t>Выставка полотенец </a:t>
            </a:r>
          </a:p>
          <a:p>
            <a:pPr algn="ctr"/>
            <a:r>
              <a:rPr lang="ru-RU" sz="3600" i="1">
                <a:latin typeface="Times New Roman" pitchFamily="18" charset="0"/>
                <a:cs typeface="Times New Roman" pitchFamily="18" charset="0"/>
              </a:rPr>
              <a:t>традиция 18-20 в.в.</a:t>
            </a:r>
          </a:p>
          <a:p>
            <a:pPr algn="ctr"/>
            <a:r>
              <a:rPr lang="ru-RU" sz="4400">
                <a:latin typeface="Times New Roman" pitchFamily="18" charset="0"/>
                <a:cs typeface="Times New Roman" pitchFamily="18" charset="0"/>
              </a:rPr>
              <a:t>в Вологде</a:t>
            </a:r>
          </a:p>
          <a:p>
            <a:pPr algn="ctr"/>
            <a:r>
              <a:rPr lang="ru-RU" sz="4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«Красное на белом»</a:t>
            </a:r>
          </a:p>
          <a:p>
            <a:pPr algn="ctr"/>
            <a:r>
              <a:rPr lang="ru-RU" sz="4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2016 год </a:t>
            </a:r>
          </a:p>
          <a:p>
            <a:pPr algn="ctr"/>
            <a:endParaRPr lang="ru-RU" sz="4400" b="1" i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506" name="Picture 2" descr="C:\Users\Александр\Desktop\орнамент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279400"/>
            <a:ext cx="8226425" cy="61690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3554" name="Picture 2" descr="C:\Users\Александр\Desktop\орнамент\lLngDvO_7V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2852738"/>
            <a:ext cx="5089525" cy="3816350"/>
          </a:xfrm>
        </p:spPr>
      </p:pic>
      <p:sp>
        <p:nvSpPr>
          <p:cNvPr id="23555" name="TextBox 3"/>
          <p:cNvSpPr txBox="1">
            <a:spLocks noChangeArrowheads="1"/>
          </p:cNvSpPr>
          <p:nvPr/>
        </p:nvSpPr>
        <p:spPr bwMode="auto">
          <a:xfrm>
            <a:off x="5795963" y="1484313"/>
            <a:ext cx="334803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На свадебных полотенцах часто изображались две птицы по сторонам куста. Они символизировали любовь, пожелание добра и счастья молодым. </a:t>
            </a:r>
            <a:endParaRPr lang="ru-RU">
              <a:latin typeface="Franklin Gothic Book" pitchFamily="34" charset="0"/>
            </a:endParaRPr>
          </a:p>
        </p:txBody>
      </p:sp>
      <p:pic>
        <p:nvPicPr>
          <p:cNvPr id="23556" name="Рисунок 5" descr="&amp;Pcy;&amp;ocy;&amp;lcy;&amp;ocy;&amp;tcy;&amp;iecy;&amp;ncy;&amp;tscy;&amp;iecy;. &amp;Kcy;&amp;ocy;&amp;ncy;. XVIII &amp;vcy;. &amp;Pcy;&amp;iecy;&amp;tcy;&amp;rcy;&amp;ocy;&amp;zcy;&amp;acy;&amp;vcy;&amp;ocy;&amp;dcy;&amp;scy;&amp;kcy;&amp;icy;&amp;jcy; &amp;ucy;&amp;iecy;&amp;zcy;&amp;dcy; &amp;Ocy;&amp;lcy;&amp;ocy;&amp;ncy;&amp;iecy;&amp;tscy;&amp;kcy;&amp;ocy;&amp;jcy; &amp;gcy;&amp;ucy;&amp;b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68288"/>
            <a:ext cx="3906837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57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4579" name="Picture 2" descr="C:\Users\Александр\Desktop\орнамент\ItPUSWujl7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602" name="Picture 2" descr="C:\Users\Александр\Desktop\орнамент\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333375"/>
            <a:ext cx="4824413" cy="6432550"/>
          </a:xfrm>
        </p:spPr>
      </p:pic>
      <p:pic>
        <p:nvPicPr>
          <p:cNvPr id="25603" name="Picture 3" descr="C:\Users\Александр\Desktop\орнамент\волог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476250"/>
            <a:ext cx="3925888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626" name="Picture 2" descr="C:\Users\Александр\Desktop\орнамент\22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30363" y="1554163"/>
            <a:ext cx="6035675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7650" name="Picture 2" descr="C:\Users\Александр\Desktop\орнамент\1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950" y="230188"/>
            <a:ext cx="6097588" cy="4525962"/>
          </a:xfrm>
        </p:spPr>
      </p:pic>
      <p:pic>
        <p:nvPicPr>
          <p:cNvPr id="27651" name="Picture 2" descr="C:\Users\Александр\Desktop\орнамент\111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2492375"/>
            <a:ext cx="6243637" cy="424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674" name="Picture 2" descr="C:\Users\Александр\Desktop\орнамент\2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584200"/>
            <a:ext cx="3997325" cy="5329238"/>
          </a:xfrm>
        </p:spPr>
      </p:pic>
      <p:pic>
        <p:nvPicPr>
          <p:cNvPr id="28675" name="Picture 3" descr="C:\Users\Александр\Desktop\орнамент\волог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115888"/>
            <a:ext cx="4649787" cy="583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9698" name="Picture 2" descr="C:\Users\Александр\Desktop\орнамент\2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59338" y="476250"/>
            <a:ext cx="3395662" cy="4525963"/>
          </a:xfrm>
        </p:spPr>
      </p:pic>
      <p:pic>
        <p:nvPicPr>
          <p:cNvPr id="29699" name="Picture 2" descr="C:\Users\Александр\Desktop\орнамент\22222222222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44450"/>
            <a:ext cx="339407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22" name="Picture 2" descr="C:\Users\Александр\Desktop\орнамент\21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2057" t="-1036" r="15451" b="18430"/>
          <a:stretch>
            <a:fillRect/>
          </a:stretch>
        </p:blipFill>
        <p:spPr>
          <a:xfrm>
            <a:off x="179388" y="115888"/>
            <a:ext cx="3816350" cy="6727825"/>
          </a:xfrm>
        </p:spPr>
      </p:pic>
      <p:pic>
        <p:nvPicPr>
          <p:cNvPr id="30723" name="Picture 4" descr="C:\Users\Александр\Desktop\орнамент\22222.jpg"/>
          <p:cNvPicPr>
            <a:picLocks noChangeAspect="1" noChangeArrowheads="1"/>
          </p:cNvPicPr>
          <p:nvPr/>
        </p:nvPicPr>
        <p:blipFill>
          <a:blip r:embed="rId3"/>
          <a:srcRect l="14311" t="116" r="4904"/>
          <a:stretch>
            <a:fillRect/>
          </a:stretch>
        </p:blipFill>
        <p:spPr bwMode="auto">
          <a:xfrm>
            <a:off x="4716463" y="260350"/>
            <a:ext cx="3959225" cy="652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063" y="3429000"/>
            <a:ext cx="230187" cy="1476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TextBox 1"/>
          <p:cNvSpPr txBox="1">
            <a:spLocks noChangeArrowheads="1"/>
          </p:cNvSpPr>
          <p:nvPr/>
        </p:nvSpPr>
        <p:spPr bwMode="auto">
          <a:xfrm>
            <a:off x="395288" y="5229225"/>
            <a:ext cx="82089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Много тайн могут раскрыть древние орнаменты на одежде. Народ отбирал те знаки, которые способствовали благу, хорошему урожаю, изобилию. Удаче.</a:t>
            </a:r>
          </a:p>
          <a:p>
            <a:endParaRPr lang="ru-RU"/>
          </a:p>
        </p:txBody>
      </p:sp>
      <p:sp>
        <p:nvSpPr>
          <p:cNvPr id="4100" name="AutoShape 8"/>
          <p:cNvSpPr>
            <a:spLocks noChangeArrowheads="1"/>
          </p:cNvSpPr>
          <p:nvPr/>
        </p:nvSpPr>
        <p:spPr bwMode="auto">
          <a:xfrm>
            <a:off x="484982" y="983456"/>
            <a:ext cx="684212" cy="936625"/>
          </a:xfrm>
          <a:prstGeom prst="diamond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0" name="Rectangle 11"/>
          <p:cNvSpPr>
            <a:spLocks noChangeArrowheads="1"/>
          </p:cNvSpPr>
          <p:nvPr/>
        </p:nvSpPr>
        <p:spPr bwMode="auto">
          <a:xfrm>
            <a:off x="1476375" y="1268413"/>
            <a:ext cx="2451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- символ плодородия</a:t>
            </a:r>
          </a:p>
        </p:txBody>
      </p:sp>
      <p:sp>
        <p:nvSpPr>
          <p:cNvPr id="4101" name="Freeform 11"/>
          <p:cNvSpPr>
            <a:spLocks/>
          </p:cNvSpPr>
          <p:nvPr/>
        </p:nvSpPr>
        <p:spPr bwMode="auto">
          <a:xfrm>
            <a:off x="250825" y="2205038"/>
            <a:ext cx="1358900" cy="341312"/>
          </a:xfrm>
          <a:custGeom>
            <a:avLst/>
            <a:gdLst>
              <a:gd name="T0" fmla="*/ 0 w 1620"/>
              <a:gd name="T1" fmla="*/ 215980319 h 540"/>
              <a:gd name="T2" fmla="*/ 72319532 w 1620"/>
              <a:gd name="T3" fmla="*/ 0 h 540"/>
              <a:gd name="T4" fmla="*/ 144639063 w 1620"/>
              <a:gd name="T5" fmla="*/ 215980319 h 540"/>
              <a:gd name="T6" fmla="*/ 289277492 w 1620"/>
              <a:gd name="T7" fmla="*/ 0 h 540"/>
              <a:gd name="T8" fmla="*/ 361597083 w 1620"/>
              <a:gd name="T9" fmla="*/ 215980319 h 540"/>
              <a:gd name="T10" fmla="*/ 506236107 w 1620"/>
              <a:gd name="T11" fmla="*/ 0 h 540"/>
              <a:gd name="T12" fmla="*/ 578554984 w 1620"/>
              <a:gd name="T13" fmla="*/ 215980319 h 540"/>
              <a:gd name="T14" fmla="*/ 650874496 w 1620"/>
              <a:gd name="T15" fmla="*/ 0 h 5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620"/>
              <a:gd name="T25" fmla="*/ 0 h 540"/>
              <a:gd name="T26" fmla="*/ 1620 w 1620"/>
              <a:gd name="T27" fmla="*/ 540 h 5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620" h="540">
                <a:moveTo>
                  <a:pt x="0" y="540"/>
                </a:moveTo>
                <a:cubicBezTo>
                  <a:pt x="60" y="270"/>
                  <a:pt x="120" y="0"/>
                  <a:pt x="180" y="0"/>
                </a:cubicBezTo>
                <a:cubicBezTo>
                  <a:pt x="240" y="0"/>
                  <a:pt x="270" y="540"/>
                  <a:pt x="360" y="540"/>
                </a:cubicBezTo>
                <a:cubicBezTo>
                  <a:pt x="450" y="540"/>
                  <a:pt x="630" y="0"/>
                  <a:pt x="720" y="0"/>
                </a:cubicBezTo>
                <a:cubicBezTo>
                  <a:pt x="810" y="0"/>
                  <a:pt x="810" y="540"/>
                  <a:pt x="900" y="540"/>
                </a:cubicBezTo>
                <a:cubicBezTo>
                  <a:pt x="990" y="540"/>
                  <a:pt x="1170" y="0"/>
                  <a:pt x="1260" y="0"/>
                </a:cubicBezTo>
                <a:cubicBezTo>
                  <a:pt x="1350" y="0"/>
                  <a:pt x="1380" y="540"/>
                  <a:pt x="1440" y="540"/>
                </a:cubicBezTo>
                <a:cubicBezTo>
                  <a:pt x="1500" y="540"/>
                  <a:pt x="1590" y="90"/>
                  <a:pt x="1620" y="0"/>
                </a:cubicBezTo>
              </a:path>
            </a:pathLst>
          </a:cu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 b="1"/>
          </a:p>
        </p:txBody>
      </p:sp>
      <p:sp>
        <p:nvSpPr>
          <p:cNvPr id="4103" name="Line 13"/>
          <p:cNvSpPr>
            <a:spLocks noChangeShapeType="1"/>
          </p:cNvSpPr>
          <p:nvPr/>
        </p:nvSpPr>
        <p:spPr bwMode="auto">
          <a:xfrm>
            <a:off x="179512" y="3213100"/>
            <a:ext cx="1223838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5" name="Line 16"/>
          <p:cNvSpPr>
            <a:spLocks noChangeShapeType="1"/>
          </p:cNvSpPr>
          <p:nvPr/>
        </p:nvSpPr>
        <p:spPr bwMode="auto">
          <a:xfrm>
            <a:off x="395288" y="3500438"/>
            <a:ext cx="504825" cy="863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Line 16"/>
          <p:cNvSpPr>
            <a:spLocks noChangeShapeType="1"/>
          </p:cNvSpPr>
          <p:nvPr/>
        </p:nvSpPr>
        <p:spPr bwMode="auto">
          <a:xfrm>
            <a:off x="827088" y="3500438"/>
            <a:ext cx="504825" cy="863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6" name="AutoShape 18"/>
          <p:cNvSpPr>
            <a:spLocks noChangeArrowheads="1"/>
          </p:cNvSpPr>
          <p:nvPr/>
        </p:nvSpPr>
        <p:spPr bwMode="auto">
          <a:xfrm>
            <a:off x="250824" y="4364038"/>
            <a:ext cx="1152525" cy="937170"/>
          </a:xfrm>
          <a:custGeom>
            <a:avLst/>
            <a:gdLst>
              <a:gd name="T0" fmla="*/ 598286643 w 21600"/>
              <a:gd name="T1" fmla="*/ 388260146 h 21600"/>
              <a:gd name="T2" fmla="*/ 299143854 w 21600"/>
              <a:gd name="T3" fmla="*/ 776520292 h 21600"/>
              <a:gd name="T4" fmla="*/ 0 w 21600"/>
              <a:gd name="T5" fmla="*/ 388260146 h 21600"/>
              <a:gd name="T6" fmla="*/ 299143854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400 w 21600"/>
              <a:gd name="T13" fmla="*/ 5400 h 21600"/>
              <a:gd name="T14" fmla="*/ 162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5400"/>
                </a:moveTo>
                <a:lnTo>
                  <a:pt x="9450" y="5400"/>
                </a:lnTo>
                <a:lnTo>
                  <a:pt x="9450" y="2700"/>
                </a:lnTo>
                <a:lnTo>
                  <a:pt x="8100" y="2700"/>
                </a:lnTo>
                <a:lnTo>
                  <a:pt x="10800" y="0"/>
                </a:lnTo>
                <a:lnTo>
                  <a:pt x="13500" y="2700"/>
                </a:lnTo>
                <a:lnTo>
                  <a:pt x="12150" y="2700"/>
                </a:lnTo>
                <a:lnTo>
                  <a:pt x="12150" y="5400"/>
                </a:lnTo>
                <a:lnTo>
                  <a:pt x="16200" y="5400"/>
                </a:lnTo>
                <a:lnTo>
                  <a:pt x="16200" y="9450"/>
                </a:lnTo>
                <a:lnTo>
                  <a:pt x="18900" y="9450"/>
                </a:lnTo>
                <a:lnTo>
                  <a:pt x="18900" y="8100"/>
                </a:lnTo>
                <a:lnTo>
                  <a:pt x="21600" y="10800"/>
                </a:lnTo>
                <a:lnTo>
                  <a:pt x="18900" y="13500"/>
                </a:lnTo>
                <a:lnTo>
                  <a:pt x="18900" y="12150"/>
                </a:lnTo>
                <a:lnTo>
                  <a:pt x="16200" y="12150"/>
                </a:lnTo>
                <a:lnTo>
                  <a:pt x="16200" y="16200"/>
                </a:lnTo>
                <a:lnTo>
                  <a:pt x="12150" y="16200"/>
                </a:lnTo>
                <a:lnTo>
                  <a:pt x="12150" y="18900"/>
                </a:lnTo>
                <a:lnTo>
                  <a:pt x="13500" y="18900"/>
                </a:lnTo>
                <a:lnTo>
                  <a:pt x="10800" y="21600"/>
                </a:lnTo>
                <a:lnTo>
                  <a:pt x="8100" y="18900"/>
                </a:lnTo>
                <a:lnTo>
                  <a:pt x="9450" y="18900"/>
                </a:lnTo>
                <a:lnTo>
                  <a:pt x="9450" y="16200"/>
                </a:lnTo>
                <a:lnTo>
                  <a:pt x="5400" y="16200"/>
                </a:lnTo>
                <a:lnTo>
                  <a:pt x="5400" y="12150"/>
                </a:lnTo>
                <a:lnTo>
                  <a:pt x="2700" y="12150"/>
                </a:lnTo>
                <a:lnTo>
                  <a:pt x="2700" y="13500"/>
                </a:lnTo>
                <a:lnTo>
                  <a:pt x="0" y="10800"/>
                </a:lnTo>
                <a:lnTo>
                  <a:pt x="2700" y="8100"/>
                </a:lnTo>
                <a:lnTo>
                  <a:pt x="2700" y="9450"/>
                </a:lnTo>
                <a:lnTo>
                  <a:pt x="5400" y="945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93" name="AutoShape 21"/>
          <p:cNvSpPr>
            <a:spLocks noChangeArrowheads="1"/>
          </p:cNvSpPr>
          <p:nvPr/>
        </p:nvSpPr>
        <p:spPr bwMode="auto">
          <a:xfrm>
            <a:off x="5148263" y="1196752"/>
            <a:ext cx="792162" cy="64792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107" name="Oval 19"/>
          <p:cNvSpPr>
            <a:spLocks noChangeArrowheads="1"/>
          </p:cNvSpPr>
          <p:nvPr/>
        </p:nvSpPr>
        <p:spPr bwMode="auto">
          <a:xfrm>
            <a:off x="5292725" y="3933825"/>
            <a:ext cx="144463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Oval 19"/>
          <p:cNvSpPr>
            <a:spLocks noChangeArrowheads="1"/>
          </p:cNvSpPr>
          <p:nvPr/>
        </p:nvSpPr>
        <p:spPr bwMode="auto">
          <a:xfrm>
            <a:off x="5580063" y="3933825"/>
            <a:ext cx="144462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0" name="AutoShape 22"/>
          <p:cNvSpPr>
            <a:spLocks noChangeArrowheads="1"/>
          </p:cNvSpPr>
          <p:nvPr/>
        </p:nvSpPr>
        <p:spPr bwMode="auto">
          <a:xfrm>
            <a:off x="5292725" y="4364038"/>
            <a:ext cx="647700" cy="720725"/>
          </a:xfrm>
          <a:prstGeom prst="triangle">
            <a:avLst>
              <a:gd name="adj" fmla="val 5311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81" name="Rectangle 24"/>
          <p:cNvSpPr>
            <a:spLocks noChangeArrowheads="1"/>
          </p:cNvSpPr>
          <p:nvPr/>
        </p:nvSpPr>
        <p:spPr bwMode="auto">
          <a:xfrm>
            <a:off x="1619250" y="2133600"/>
            <a:ext cx="8334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</a:t>
            </a:r>
            <a:r>
              <a:rPr lang="ru-RU"/>
              <a:t> вода</a:t>
            </a:r>
          </a:p>
        </p:txBody>
      </p:sp>
      <p:sp>
        <p:nvSpPr>
          <p:cNvPr id="15382" name="Rectangle 25"/>
          <p:cNvSpPr>
            <a:spLocks noChangeArrowheads="1"/>
          </p:cNvSpPr>
          <p:nvPr/>
        </p:nvSpPr>
        <p:spPr bwMode="auto">
          <a:xfrm>
            <a:off x="1692275" y="3068638"/>
            <a:ext cx="10969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 - земля </a:t>
            </a:r>
          </a:p>
        </p:txBody>
      </p:sp>
      <p:sp>
        <p:nvSpPr>
          <p:cNvPr id="15383" name="Rectangle 26"/>
          <p:cNvSpPr>
            <a:spLocks noChangeArrowheads="1"/>
          </p:cNvSpPr>
          <p:nvPr/>
        </p:nvSpPr>
        <p:spPr bwMode="auto">
          <a:xfrm>
            <a:off x="1763713" y="3789363"/>
            <a:ext cx="9890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- дождь</a:t>
            </a:r>
          </a:p>
        </p:txBody>
      </p:sp>
      <p:sp>
        <p:nvSpPr>
          <p:cNvPr id="15384" name="Rectangle 27"/>
          <p:cNvSpPr>
            <a:spLocks noChangeArrowheads="1"/>
          </p:cNvSpPr>
          <p:nvPr/>
        </p:nvSpPr>
        <p:spPr bwMode="auto">
          <a:xfrm>
            <a:off x="1835150" y="4652963"/>
            <a:ext cx="11461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-  солнце</a:t>
            </a:r>
          </a:p>
        </p:txBody>
      </p:sp>
      <p:sp>
        <p:nvSpPr>
          <p:cNvPr id="15385" name="Rectangle 28"/>
          <p:cNvSpPr>
            <a:spLocks noChangeArrowheads="1"/>
          </p:cNvSpPr>
          <p:nvPr/>
        </p:nvSpPr>
        <p:spPr bwMode="auto">
          <a:xfrm>
            <a:off x="6659563" y="4652963"/>
            <a:ext cx="11795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- человек</a:t>
            </a:r>
          </a:p>
        </p:txBody>
      </p:sp>
      <p:sp>
        <p:nvSpPr>
          <p:cNvPr id="15386" name="Rectangle 29"/>
          <p:cNvSpPr>
            <a:spLocks noChangeArrowheads="1"/>
          </p:cNvSpPr>
          <p:nvPr/>
        </p:nvSpPr>
        <p:spPr bwMode="auto">
          <a:xfrm>
            <a:off x="6516688" y="3789363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- зёрна</a:t>
            </a:r>
          </a:p>
        </p:txBody>
      </p:sp>
      <p:sp>
        <p:nvSpPr>
          <p:cNvPr id="15387" name="Rectangle 30"/>
          <p:cNvSpPr>
            <a:spLocks noChangeArrowheads="1"/>
          </p:cNvSpPr>
          <p:nvPr/>
        </p:nvSpPr>
        <p:spPr bwMode="auto">
          <a:xfrm>
            <a:off x="6084888" y="2781300"/>
            <a:ext cx="1685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защита от зла</a:t>
            </a:r>
          </a:p>
        </p:txBody>
      </p:sp>
      <p:sp>
        <p:nvSpPr>
          <p:cNvPr id="15388" name="Rectangle 31"/>
          <p:cNvSpPr>
            <a:spLocks noChangeArrowheads="1"/>
          </p:cNvSpPr>
          <p:nvPr/>
        </p:nvSpPr>
        <p:spPr bwMode="auto">
          <a:xfrm>
            <a:off x="5940425" y="1484313"/>
            <a:ext cx="2016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- небесный огонь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5026823" y="2712931"/>
            <a:ext cx="864369" cy="2488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 flipV="1">
            <a:off x="5445916" y="2271712"/>
            <a:ext cx="26184" cy="87630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1746" name="Picture 2" descr="C:\Users\Александр\Desktop\орнамент\222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950" y="188913"/>
            <a:ext cx="4913313" cy="6553200"/>
          </a:xfrm>
        </p:spPr>
      </p:pic>
      <p:pic>
        <p:nvPicPr>
          <p:cNvPr id="31747" name="Picture 3" descr="C:\Users\Александр\Desktop\орнамент\222222222222222222222222222222222vd-j8DR_V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1412875"/>
            <a:ext cx="3024187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770" name="Picture 3" descr="C:\Users\Александр\Desktop\орнамент\211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15888"/>
            <a:ext cx="4914900" cy="6553200"/>
          </a:xfrm>
        </p:spPr>
      </p:pic>
      <p:pic>
        <p:nvPicPr>
          <p:cNvPr id="32771" name="Picture 5" descr="C:\Users\Александр\Desktop\орнамент\222222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836613"/>
            <a:ext cx="3651250" cy="486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3794" name="Picture 2" descr="C:\Users\Александр\Desktop\орнамент\2222222222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88913"/>
            <a:ext cx="8642350" cy="64801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938" y="2349500"/>
            <a:ext cx="1943100" cy="79533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Знаки</a:t>
            </a:r>
          </a:p>
        </p:txBody>
      </p:sp>
      <p:pic>
        <p:nvPicPr>
          <p:cNvPr id="38914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3276" y="604927"/>
            <a:ext cx="7411131" cy="5561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4075" y="2060575"/>
            <a:ext cx="3686175" cy="1516063"/>
          </a:xfrm>
        </p:spPr>
        <p:txBody>
          <a:bodyPr/>
          <a:lstStyle/>
          <a:p>
            <a:pPr eaLnBrk="1" hangingPunct="1"/>
            <a:endParaRPr lang="ru-RU" sz="54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Александр\Desktop\орнам старина байдар\P_20180912_1313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504" y="867407"/>
            <a:ext cx="7296486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Александр\Desktop\орнам старина байдар\P_20180912_131325.jpg"/>
          <p:cNvPicPr>
            <a:picLocks noChangeAspect="1" noChangeArrowheads="1"/>
          </p:cNvPicPr>
          <p:nvPr/>
        </p:nvPicPr>
        <p:blipFill rotWithShape="1">
          <a:blip r:embed="rId4"/>
          <a:srcRect l="25556" t="18618" r="47290" b="53712"/>
          <a:stretch/>
        </p:blipFill>
        <p:spPr bwMode="auto">
          <a:xfrm>
            <a:off x="4211960" y="3412848"/>
            <a:ext cx="4529406" cy="259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3568" y="5373216"/>
            <a:ext cx="30721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>Гребенчатый ромб</a:t>
            </a:r>
            <a:r>
              <a:rPr lang="ru-RU" i="1" dirty="0" smtClean="0"/>
              <a:t>, символ счастья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7900" y="1196975"/>
            <a:ext cx="3687763" cy="1516063"/>
          </a:xfrm>
        </p:spPr>
        <p:txBody>
          <a:bodyPr/>
          <a:lstStyle/>
          <a:p>
            <a:pPr eaLnBrk="1" hangingPunct="1"/>
            <a:r>
              <a:rPr lang="ru-RU" sz="5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оплечье</a:t>
            </a:r>
          </a:p>
        </p:txBody>
      </p:sp>
      <p:pic>
        <p:nvPicPr>
          <p:cNvPr id="50178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4" name="Picture 2" descr="C:\Users\Александр\Desktop\орнам старина байдар\P_20180912_1313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1880" y="1844824"/>
            <a:ext cx="5517198" cy="310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5" name="Picture 3" descr="C:\Users\Александр\Desktop\орнам старина байдар\P_20180912_13132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1052513"/>
            <a:ext cx="4392613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6" name="TextBox 1"/>
          <p:cNvSpPr txBox="1">
            <a:spLocks noChangeArrowheads="1"/>
          </p:cNvSpPr>
          <p:nvPr/>
        </p:nvSpPr>
        <p:spPr bwMode="auto">
          <a:xfrm>
            <a:off x="342900" y="2398713"/>
            <a:ext cx="3673475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Franklin Gothic Book" pitchFamily="34" charset="0"/>
              </a:rPr>
              <a:t>Узор центральной части оплечья состоял из ромбов, розеток, восьмиконечных звезд, гребенчатых треугольников и других геометрических форм, сомкнутых в одну зигзагообразную линию. Сплошное заполнение фона вышивки имеет ясную, симметричную композицию, выполненную темно-брусничным или насыщенным розовым цветом, с введением синего, зеленого и золотистого шелка, а иногда и золотой нити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124744"/>
            <a:ext cx="7776864" cy="1516063"/>
          </a:xfrm>
        </p:spPr>
        <p:txBody>
          <a:bodyPr/>
          <a:lstStyle/>
          <a:p>
            <a:pPr eaLnBrk="1" hangingPunct="1"/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</a:p>
        </p:txBody>
      </p:sp>
      <p:pic>
        <p:nvPicPr>
          <p:cNvPr id="55298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3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/>
          <a:stretch/>
        </p:blipFill>
        <p:spPr>
          <a:xfrm rot="5400000">
            <a:off x="1585235" y="2455325"/>
            <a:ext cx="1869073" cy="4392488"/>
          </a:xfrm>
          <a:prstGeom prst="rect">
            <a:avLst/>
          </a:prstGeom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4932040" y="2420888"/>
            <a:ext cx="374441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Я иголочку возьму, </a:t>
            </a:r>
            <a:r>
              <a:rPr lang="ru-RU" dirty="0" smtClean="0"/>
              <a:t>                               в </a:t>
            </a:r>
            <a:r>
              <a:rPr lang="ru-RU" dirty="0"/>
              <a:t>ушко нитку протяну,                          Завяжу узелок и начну шить, вышивать, да узор запоминать: ромб, треугольник, крестик, полоска, волна,                                              вот и готова работа моя.                                                                         Буду я стараться, чтоб не отвлекаться.                                                   Вышью </a:t>
            </a:r>
            <a:r>
              <a:rPr lang="ru-RU" dirty="0" err="1"/>
              <a:t>полотенышко</a:t>
            </a:r>
            <a:r>
              <a:rPr lang="ru-RU" dirty="0"/>
              <a:t>, маме подарю.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Иллюстративный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материал заимствован  из  общедоступных ресурсов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интернета: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8686800" cy="4525962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vk.com/photo-4367359_420292745</a:t>
            </a:r>
            <a:endParaRPr lang="ru-RU" dirty="0" smtClean="0"/>
          </a:p>
          <a:p>
            <a:r>
              <a:rPr lang="en-US" dirty="0" smtClean="0"/>
              <a:t>https://yandex.ru/images/search?text=</a:t>
            </a:r>
            <a:r>
              <a:rPr lang="ru-RU" dirty="0" smtClean="0"/>
              <a:t>картинки%20ткачество%20орнамент&amp;</a:t>
            </a:r>
            <a:r>
              <a:rPr lang="en-US" dirty="0" err="1" smtClean="0"/>
              <a:t>stype</a:t>
            </a:r>
            <a:r>
              <a:rPr lang="en-US" dirty="0" smtClean="0"/>
              <a:t>=</a:t>
            </a:r>
            <a:r>
              <a:rPr lang="en-US" dirty="0" err="1" smtClean="0"/>
              <a:t>image&amp;lr</a:t>
            </a:r>
            <a:r>
              <a:rPr lang="en-US" dirty="0" smtClean="0"/>
              <a:t>=21&amp;source=wiz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4075" y="2060575"/>
            <a:ext cx="3686175" cy="1516063"/>
          </a:xfrm>
        </p:spPr>
        <p:txBody>
          <a:bodyPr/>
          <a:lstStyle/>
          <a:p>
            <a:pPr eaLnBrk="1" hangingPunct="1"/>
            <a:endParaRPr lang="ru-RU" sz="5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1547813" y="1484313"/>
            <a:ext cx="63373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</a:pPr>
            <a:r>
              <a:rPr lang="ru-RU" dirty="0">
                <a:solidFill>
                  <a:schemeClr val="tx2"/>
                </a:solidFill>
              </a:rPr>
              <a:t>Вышивались </a:t>
            </a:r>
            <a:r>
              <a:rPr lang="ru-RU" dirty="0" smtClean="0">
                <a:solidFill>
                  <a:schemeClr val="tx2"/>
                </a:solidFill>
              </a:rPr>
              <a:t>обычно</a:t>
            </a:r>
            <a:endParaRPr lang="ru-RU" dirty="0"/>
          </a:p>
        </p:txBody>
      </p:sp>
      <p:pic>
        <p:nvPicPr>
          <p:cNvPr id="2051" name="Picture 3" descr="C:\Users\Александр\Desktop\обрядина полотенце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832980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24075" y="2060575"/>
            <a:ext cx="3686175" cy="1516063"/>
          </a:xfrm>
        </p:spPr>
        <p:txBody>
          <a:bodyPr anchor="b"/>
          <a:lstStyle/>
          <a:p>
            <a:pPr marL="0" indent="0" eaLnBrk="1" hangingPunct="1">
              <a:buFont typeface="Wingdings 2" pitchFamily="18" charset="2"/>
              <a:buNone/>
            </a:pPr>
            <a:endParaRPr lang="ru-RU" sz="5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Тайна старого узора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827088"/>
            <a:ext cx="5688632" cy="52662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99704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24075" y="2060575"/>
            <a:ext cx="3686175" cy="1516063"/>
          </a:xfrm>
        </p:spPr>
        <p:txBody>
          <a:bodyPr anchor="b"/>
          <a:lstStyle/>
          <a:p>
            <a:pPr marL="0" indent="0" eaLnBrk="1" hangingPunct="1">
              <a:buFont typeface="Wingdings 2" pitchFamily="18" charset="2"/>
              <a:buNone/>
            </a:pPr>
            <a:endParaRPr lang="ru-RU" sz="54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Объект 3"/>
          <p:cNvPicPr>
            <a:picLocks/>
          </p:cNvPicPr>
          <p:nvPr/>
        </p:nvPicPr>
        <p:blipFill>
          <a:blip r:embed="rId4"/>
          <a:stretch/>
        </p:blipFill>
        <p:spPr bwMode="auto">
          <a:xfrm>
            <a:off x="1378099" y="1052736"/>
            <a:ext cx="6130627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7345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219700" y="4292600"/>
            <a:ext cx="3687763" cy="1516063"/>
          </a:xfrm>
        </p:spPr>
        <p:txBody>
          <a:bodyPr anchor="b"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000" dirty="0">
              <a:solidFill>
                <a:schemeClr val="tx2">
                  <a:shade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2" descr="C:\Users\Александр\Desktop\орнамент\вышив на лугу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852488"/>
            <a:ext cx="6696075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0214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410" name="Picture 2" descr="C:\Users\Александр\Desktop\орнамент\ткачество\3_19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93663"/>
            <a:ext cx="7705725" cy="65801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24075" y="2060575"/>
            <a:ext cx="3686175" cy="1516063"/>
          </a:xfrm>
        </p:spPr>
        <p:txBody>
          <a:bodyPr anchor="b"/>
          <a:lstStyle/>
          <a:p>
            <a:pPr marL="0" indent="0" eaLnBrk="1" hangingPunct="1">
              <a:buFont typeface="Wingdings 2" pitchFamily="18" charset="2"/>
              <a:buNone/>
            </a:pPr>
            <a:endParaRPr lang="ru-RU" sz="54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Рисунок 4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843213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5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0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6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9525" y="15875"/>
            <a:ext cx="3200400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7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-22225" y="6030913"/>
            <a:ext cx="32004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8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2916238" y="600075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9" descr="Изображение solium.ru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b="77914"/>
          <a:stretch>
            <a:fillRect/>
          </a:stretch>
        </p:blipFill>
        <p:spPr bwMode="auto">
          <a:xfrm>
            <a:off x="5943600" y="5994400"/>
            <a:ext cx="3200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Александр\Desktop\руком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928688"/>
            <a:ext cx="4612385" cy="4804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лександр\Desktop\0000008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69" r="24421"/>
          <a:stretch/>
        </p:blipFill>
        <p:spPr bwMode="auto">
          <a:xfrm>
            <a:off x="5076056" y="1052736"/>
            <a:ext cx="3176627" cy="4783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Александр\Desktop\zhalejka.800x600w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1312" y="1124744"/>
            <a:ext cx="259228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6714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543</TotalTime>
  <Words>348</Words>
  <Application>Microsoft Office PowerPoint</Application>
  <PresentationFormat>Экран (4:3)</PresentationFormat>
  <Paragraphs>41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Иллюстративный материал заимствован  из  общедоступных ресурсов  интернета: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User</cp:lastModifiedBy>
  <cp:revision>27</cp:revision>
  <dcterms:created xsi:type="dcterms:W3CDTF">2018-09-30T17:23:29Z</dcterms:created>
  <dcterms:modified xsi:type="dcterms:W3CDTF">2019-10-18T11:08:24Z</dcterms:modified>
</cp:coreProperties>
</file>