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gif" ContentType="image/gif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75" r:id="rId3"/>
    <p:sldId id="276" r:id="rId4"/>
    <p:sldId id="277" r:id="rId5"/>
    <p:sldId id="278" r:id="rId6"/>
    <p:sldId id="274" r:id="rId7"/>
    <p:sldId id="295" r:id="rId8"/>
    <p:sldId id="296" r:id="rId9"/>
    <p:sldId id="297" r:id="rId10"/>
    <p:sldId id="256" r:id="rId11"/>
    <p:sldId id="259" r:id="rId12"/>
    <p:sldId id="266" r:id="rId13"/>
    <p:sldId id="268" r:id="rId14"/>
    <p:sldId id="269" r:id="rId15"/>
    <p:sldId id="270" r:id="rId16"/>
    <p:sldId id="280" r:id="rId17"/>
    <p:sldId id="281" r:id="rId18"/>
    <p:sldId id="283" r:id="rId19"/>
    <p:sldId id="282" r:id="rId20"/>
    <p:sldId id="285" r:id="rId21"/>
    <p:sldId id="284" r:id="rId22"/>
    <p:sldId id="286" r:id="rId23"/>
    <p:sldId id="287" r:id="rId24"/>
    <p:sldId id="288" r:id="rId25"/>
    <p:sldId id="289" r:id="rId26"/>
    <p:sldId id="290" r:id="rId27"/>
    <p:sldId id="271" r:id="rId28"/>
    <p:sldId id="272" r:id="rId29"/>
    <p:sldId id="273" r:id="rId30"/>
    <p:sldId id="291" r:id="rId31"/>
    <p:sldId id="30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.sld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.jpe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1.sld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image" Target="http://pmd.kz/images/091/140/17440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.jpe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2.sl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3.sld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4.sld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3.pn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6.sld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7.bin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10" Type="http://schemas.microsoft.com/office/2007/relationships/hdphoto" Target="../media/hdphoto3.wdp"/><Relationship Id="rId4" Type="http://schemas.openxmlformats.org/officeDocument/2006/relationships/package" Target="../embeddings/Microsoft_PowerPoint_Slide17.sldx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6.wdp"/><Relationship Id="rId3" Type="http://schemas.openxmlformats.org/officeDocument/2006/relationships/oleObject" Target="../embeddings/oleObject18.bin"/><Relationship Id="rId7" Type="http://schemas.microsoft.com/office/2007/relationships/hdphoto" Target="../media/hdphoto3.wdp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9.png"/><Relationship Id="rId11" Type="http://schemas.microsoft.com/office/2007/relationships/hdphoto" Target="../media/hdphoto5.wdp"/><Relationship Id="rId5" Type="http://schemas.openxmlformats.org/officeDocument/2006/relationships/image" Target="../media/image1.emf"/><Relationship Id="rId10" Type="http://schemas.openxmlformats.org/officeDocument/2006/relationships/image" Target="../media/image21.png"/><Relationship Id="rId4" Type="http://schemas.openxmlformats.org/officeDocument/2006/relationships/package" Target="../embeddings/Microsoft_PowerPoint_Slide18.sldx"/><Relationship Id="rId9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oleObject" Target="../embeddings/oleObject19.bin"/><Relationship Id="rId7" Type="http://schemas.microsoft.com/office/2007/relationships/hdphoto" Target="../media/hdphoto7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3.pn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9.sldx"/><Relationship Id="rId9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oleObject" Target="../embeddings/oleObject20.bin"/><Relationship Id="rId7" Type="http://schemas.microsoft.com/office/2007/relationships/hdphoto" Target="../media/hdphoto9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5.png"/><Relationship Id="rId11" Type="http://schemas.microsoft.com/office/2007/relationships/hdphoto" Target="../media/hdphoto11.wdp"/><Relationship Id="rId5" Type="http://schemas.openxmlformats.org/officeDocument/2006/relationships/image" Target="../media/image1.emf"/><Relationship Id="rId10" Type="http://schemas.openxmlformats.org/officeDocument/2006/relationships/image" Target="../media/image27.png"/><Relationship Id="rId4" Type="http://schemas.openxmlformats.org/officeDocument/2006/relationships/package" Target="../embeddings/Microsoft_PowerPoint_Slide20.sldx"/><Relationship Id="rId9" Type="http://schemas.microsoft.com/office/2007/relationships/hdphoto" Target="../media/hdphoto10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5.wdp"/><Relationship Id="rId18" Type="http://schemas.openxmlformats.org/officeDocument/2006/relationships/image" Target="../media/image27.png"/><Relationship Id="rId26" Type="http://schemas.openxmlformats.org/officeDocument/2006/relationships/image" Target="../media/image36.png"/><Relationship Id="rId39" Type="http://schemas.microsoft.com/office/2007/relationships/hdphoto" Target="../media/hdphoto25.wdp"/><Relationship Id="rId3" Type="http://schemas.openxmlformats.org/officeDocument/2006/relationships/oleObject" Target="../embeddings/oleObject21.bin"/><Relationship Id="rId21" Type="http://schemas.microsoft.com/office/2007/relationships/hdphoto" Target="../media/hdphoto17.wdp"/><Relationship Id="rId34" Type="http://schemas.openxmlformats.org/officeDocument/2006/relationships/image" Target="../media/image40.png"/><Relationship Id="rId42" Type="http://schemas.openxmlformats.org/officeDocument/2006/relationships/image" Target="../media/image43.png"/><Relationship Id="rId7" Type="http://schemas.microsoft.com/office/2007/relationships/hdphoto" Target="../media/hdphoto12.wdp"/><Relationship Id="rId12" Type="http://schemas.openxmlformats.org/officeDocument/2006/relationships/image" Target="../media/image31.png"/><Relationship Id="rId17" Type="http://schemas.microsoft.com/office/2007/relationships/hdphoto" Target="../media/hdphoto9.wdp"/><Relationship Id="rId25" Type="http://schemas.microsoft.com/office/2007/relationships/hdphoto" Target="../media/hdphoto19.wdp"/><Relationship Id="rId33" Type="http://schemas.microsoft.com/office/2007/relationships/hdphoto" Target="../media/hdphoto23.wdp"/><Relationship Id="rId38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png"/><Relationship Id="rId20" Type="http://schemas.openxmlformats.org/officeDocument/2006/relationships/image" Target="../media/image33.png"/><Relationship Id="rId29" Type="http://schemas.microsoft.com/office/2007/relationships/hdphoto" Target="../media/hdphoto21.wdp"/><Relationship Id="rId41" Type="http://schemas.microsoft.com/office/2007/relationships/hdphoto" Target="../media/hdphoto26.wdp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8.png"/><Relationship Id="rId11" Type="http://schemas.microsoft.com/office/2007/relationships/hdphoto" Target="../media/hdphoto14.wdp"/><Relationship Id="rId24" Type="http://schemas.openxmlformats.org/officeDocument/2006/relationships/image" Target="../media/image35.png"/><Relationship Id="rId32" Type="http://schemas.openxmlformats.org/officeDocument/2006/relationships/image" Target="../media/image39.png"/><Relationship Id="rId37" Type="http://schemas.microsoft.com/office/2007/relationships/hdphoto" Target="../media/hdphoto10.wdp"/><Relationship Id="rId40" Type="http://schemas.openxmlformats.org/officeDocument/2006/relationships/image" Target="../media/image42.png"/><Relationship Id="rId45" Type="http://schemas.microsoft.com/office/2007/relationships/hdphoto" Target="../media/hdphoto28.wdp"/><Relationship Id="rId5" Type="http://schemas.openxmlformats.org/officeDocument/2006/relationships/image" Target="../media/image1.emf"/><Relationship Id="rId15" Type="http://schemas.microsoft.com/office/2007/relationships/hdphoto" Target="../media/hdphoto16.wdp"/><Relationship Id="rId23" Type="http://schemas.microsoft.com/office/2007/relationships/hdphoto" Target="../media/hdphoto18.wdp"/><Relationship Id="rId28" Type="http://schemas.openxmlformats.org/officeDocument/2006/relationships/image" Target="../media/image37.png"/><Relationship Id="rId36" Type="http://schemas.openxmlformats.org/officeDocument/2006/relationships/image" Target="../media/image26.png"/><Relationship Id="rId10" Type="http://schemas.openxmlformats.org/officeDocument/2006/relationships/image" Target="../media/image30.png"/><Relationship Id="rId19" Type="http://schemas.microsoft.com/office/2007/relationships/hdphoto" Target="../media/hdphoto11.wdp"/><Relationship Id="rId31" Type="http://schemas.microsoft.com/office/2007/relationships/hdphoto" Target="../media/hdphoto22.wdp"/><Relationship Id="rId44" Type="http://schemas.openxmlformats.org/officeDocument/2006/relationships/image" Target="../media/image44.png"/><Relationship Id="rId4" Type="http://schemas.openxmlformats.org/officeDocument/2006/relationships/package" Target="../embeddings/Microsoft_PowerPoint_Slide21.sldx"/><Relationship Id="rId9" Type="http://schemas.microsoft.com/office/2007/relationships/hdphoto" Target="../media/hdphoto13.wdp"/><Relationship Id="rId14" Type="http://schemas.openxmlformats.org/officeDocument/2006/relationships/image" Target="../media/image32.png"/><Relationship Id="rId22" Type="http://schemas.openxmlformats.org/officeDocument/2006/relationships/image" Target="../media/image34.png"/><Relationship Id="rId27" Type="http://schemas.microsoft.com/office/2007/relationships/hdphoto" Target="../media/hdphoto20.wdp"/><Relationship Id="rId30" Type="http://schemas.openxmlformats.org/officeDocument/2006/relationships/image" Target="../media/image38.png"/><Relationship Id="rId35" Type="http://schemas.microsoft.com/office/2007/relationships/hdphoto" Target="../media/hdphoto24.wdp"/><Relationship Id="rId43" Type="http://schemas.microsoft.com/office/2007/relationships/hdphoto" Target="../media/hdphoto2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.sld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1.jpe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46.jpeg"/><Relationship Id="rId12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5.jpeg"/><Relationship Id="rId11" Type="http://schemas.microsoft.com/office/2007/relationships/hdphoto" Target="../media/hdphoto29.wdp"/><Relationship Id="rId5" Type="http://schemas.openxmlformats.org/officeDocument/2006/relationships/image" Target="../media/image1.emf"/><Relationship Id="rId10" Type="http://schemas.openxmlformats.org/officeDocument/2006/relationships/image" Target="../media/image49.jpeg"/><Relationship Id="rId4" Type="http://schemas.openxmlformats.org/officeDocument/2006/relationships/package" Target="../embeddings/Microsoft_PowerPoint_Slide22.sldx"/><Relationship Id="rId9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oleObject" Target="../embeddings/oleObject23.bin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1.emf"/><Relationship Id="rId10" Type="http://schemas.openxmlformats.org/officeDocument/2006/relationships/image" Target="../media/image56.jpeg"/><Relationship Id="rId4" Type="http://schemas.openxmlformats.org/officeDocument/2006/relationships/package" Target="../embeddings/Microsoft_PowerPoint_Slide23.sldx"/><Relationship Id="rId9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image" Target="../media/image6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59.emf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4.sld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7" Type="http://schemas.openxmlformats.org/officeDocument/2006/relationships/image" Target="../media/image6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61.emf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5.sld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7" Type="http://schemas.openxmlformats.org/officeDocument/2006/relationships/image" Target="../media/image6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3.emf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6.sld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image" Target="../media/image6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65.emf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7.sld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7.gif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8.sld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68.jpe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29.sld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69.jpe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30.sld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70.jpe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31.sl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3.sld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32.sld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http://www.dvaporosenka.ru/images/dereviya-raskraski/yablonya-raskraska/download.php?file=yablonya-raskraska1.gif" TargetMode="External"/><Relationship Id="rId3" Type="http://schemas.openxmlformats.org/officeDocument/2006/relationships/oleObject" Target="../embeddings/oleObject33.bin"/><Relationship Id="rId7" Type="http://schemas.microsoft.com/office/2007/relationships/hdphoto" Target="../media/hdphoto30.wdp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71.png"/><Relationship Id="rId5" Type="http://schemas.openxmlformats.org/officeDocument/2006/relationships/image" Target="../media/image1.emf"/><Relationship Id="rId10" Type="http://schemas.microsoft.com/office/2007/relationships/hdphoto" Target="../media/hdphoto31.wdp"/><Relationship Id="rId4" Type="http://schemas.openxmlformats.org/officeDocument/2006/relationships/package" Target="../embeddings/Microsoft_PowerPoint_Slide33.sldx"/><Relationship Id="rId9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4.sl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5.sl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6.sl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7.sldx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oleObject" Target="../embeddings/oleObject8.bin"/><Relationship Id="rId7" Type="http://schemas.openxmlformats.org/officeDocument/2006/relationships/image" Target="../media/image4.jpeg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image" Target="../media/image1.emf"/><Relationship Id="rId10" Type="http://schemas.microsoft.com/office/2007/relationships/hdphoto" Target="../media/hdphoto2.wdp"/><Relationship Id="rId4" Type="http://schemas.openxmlformats.org/officeDocument/2006/relationships/package" Target="../embeddings/Microsoft_PowerPoint_Slide8.sldx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PowerPoint_Slide1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11" Type="http://schemas.openxmlformats.org/officeDocument/2006/relationships/image" Target="https://pp.vk.me/c314416/v314416448/3599/sQBR9H_RlbY.jpg" TargetMode="External"/><Relationship Id="rId5" Type="http://schemas.openxmlformats.org/officeDocument/2006/relationships/image" Target="../media/image1.emf"/><Relationship Id="rId10" Type="http://schemas.openxmlformats.org/officeDocument/2006/relationships/image" Target="../media/image9.jpeg"/><Relationship Id="rId4" Type="http://schemas.openxmlformats.org/officeDocument/2006/relationships/package" Target="../embeddings/Microsoft_PowerPoint_Slide9.sldx"/><Relationship Id="rId9" Type="http://schemas.openxmlformats.org/officeDocument/2006/relationships/image" Target="http://cs408921.vk.me/v408921448/3980/DRmbK3HqfXU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457173"/>
              </p:ext>
            </p:extLst>
          </p:nvPr>
        </p:nvGraphicFramePr>
        <p:xfrm>
          <a:off x="0" y="-1905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1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905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584" y="1123215"/>
            <a:ext cx="76145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  ИЗНУТРИ,  А  НЕ  СНАРУЖИ,</a:t>
            </a:r>
            <a:b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ОДЕЖКОЙ  НЕ  СПАСТИСЬ  ОТ  СТУЖИ,</a:t>
            </a:r>
            <a:b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 СПРЯТАЛАСЬ  В  ТВОЕЙ  ДУШЕ,</a:t>
            </a:r>
            <a:b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ВЗРАСТИТЕ  СОЛНЦЕ  —  И  ТЕПЛО  УЖЕ</a:t>
            </a:r>
            <a:r>
              <a:rPr lang="ru-RU" sz="2800" b="1" dirty="0" smtClean="0">
                <a:solidFill>
                  <a:srgbClr val="0000FF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00FF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814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71316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0" name="Рисунок 3" descr="Православ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" t="6007" r="47922" b="9375"/>
          <a:stretch>
            <a:fillRect/>
          </a:stretch>
        </p:blipFill>
        <p:spPr bwMode="auto">
          <a:xfrm>
            <a:off x="571500" y="714375"/>
            <a:ext cx="3786188" cy="5286375"/>
          </a:xfrm>
          <a:prstGeom prst="rect">
            <a:avLst/>
          </a:prstGeom>
          <a:noFill/>
          <a:ln w="28575">
            <a:solidFill>
              <a:srgbClr val="542A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нутый угол 4"/>
          <p:cNvSpPr/>
          <p:nvPr/>
        </p:nvSpPr>
        <p:spPr>
          <a:xfrm>
            <a:off x="4429124" y="857232"/>
            <a:ext cx="4714876" cy="3143272"/>
          </a:xfrm>
          <a:prstGeom prst="foldedCorner">
            <a:avLst>
              <a:gd name="adj" fmla="val 28028"/>
            </a:avLst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perspectiveContrastingRightFacing"/>
              <a:lightRig rig="threePt" dir="t"/>
            </a:scene3d>
          </a:bodyPr>
          <a:lstStyle/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6000"/>
              </a:lnSpc>
              <a:defRPr/>
            </a:pPr>
            <a:r>
              <a:rPr lang="ru-RU" sz="6600" b="1" dirty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Истоки православия на Руси</a:t>
            </a: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857875" y="4071938"/>
            <a:ext cx="2786063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i="1" dirty="0">
                <a:solidFill>
                  <a:srgbClr val="542A00"/>
                </a:solidFill>
                <a:latin typeface="Times New Roman" pitchFamily="18" charset="0"/>
                <a:cs typeface="Times New Roman" pitchFamily="18" charset="0"/>
              </a:rPr>
              <a:t>Автор проекта: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542A00"/>
                </a:solidFill>
                <a:latin typeface="Times New Roman" pitchFamily="18" charset="0"/>
                <a:cs typeface="Times New Roman" pitchFamily="18" charset="0"/>
              </a:rPr>
              <a:t>Петручок Никита,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542A00"/>
                </a:solidFill>
                <a:latin typeface="Times New Roman" pitchFamily="18" charset="0"/>
                <a:cs typeface="Times New Roman" pitchFamily="18" charset="0"/>
              </a:rPr>
              <a:t>ученик 1 класса МБОУ СОШ № 12 города  Белово.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i="1" dirty="0">
                <a:solidFill>
                  <a:srgbClr val="542A00"/>
                </a:solidFill>
                <a:latin typeface="Times New Roman" pitchFamily="18" charset="0"/>
                <a:cs typeface="Times New Roman" pitchFamily="18" charset="0"/>
              </a:rPr>
              <a:t>Руководитель 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542A00"/>
                </a:solidFill>
                <a:latin typeface="Times New Roman" pitchFamily="18" charset="0"/>
                <a:cs typeface="Times New Roman" pitchFamily="18" charset="0"/>
              </a:rPr>
              <a:t>Рыженок В. А , учитель начальных классов МБОУ СОШ № 12 города  Белово</a:t>
            </a:r>
            <a:r>
              <a:rPr lang="ru-RU" altLang="ru-RU" sz="16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429375"/>
            <a:ext cx="9144000" cy="428625"/>
          </a:xfrm>
          <a:prstGeom prst="rect">
            <a:avLst/>
          </a:prstGeom>
          <a:solidFill>
            <a:srgbClr val="94D0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41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22265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6" name="Прямоугольник 2"/>
          <p:cNvSpPr>
            <a:spLocks noChangeArrowheads="1"/>
          </p:cNvSpPr>
          <p:nvPr/>
        </p:nvSpPr>
        <p:spPr bwMode="auto">
          <a:xfrm>
            <a:off x="3929063" y="3143250"/>
            <a:ext cx="4572000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b="1" i="1">
                <a:solidFill>
                  <a:srgbClr val="542A00"/>
                </a:solidFill>
                <a:latin typeface="Arial" charset="0"/>
              </a:rPr>
              <a:t>Русская Православная Церковь имеет более чем тысячелетнюю историю.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6147" name="Рисунок 3" descr="http://pmd.kz/images/091/140/17440.jpg"/>
          <p:cNvPicPr>
            <a:picLocks noChangeAspect="1" noChangeArrowheads="1"/>
          </p:cNvPicPr>
          <p:nvPr/>
        </p:nvPicPr>
        <p:blipFill>
          <a:blip r:embed="rId6" r:link="rId7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714375"/>
            <a:ext cx="3244850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429375"/>
            <a:ext cx="9144000" cy="428625"/>
          </a:xfrm>
          <a:prstGeom prst="rect">
            <a:avLst/>
          </a:prstGeom>
          <a:solidFill>
            <a:srgbClr val="94D0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428625" y="5000625"/>
            <a:ext cx="3357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542A00"/>
                </a:solidFill>
                <a:latin typeface="Arial" charset="0"/>
                <a:cs typeface="Times New Roman" pitchFamily="18" charset="0"/>
              </a:rPr>
              <a:t>Икона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542A00"/>
                </a:solidFill>
                <a:latin typeface="Arial" charset="0"/>
                <a:cs typeface="Times New Roman" pitchFamily="18" charset="0"/>
              </a:rPr>
              <a:t>Андрей Первозванный</a:t>
            </a:r>
            <a:endParaRPr lang="ru-RU" altLang="ru-RU" sz="1800" b="1">
              <a:solidFill>
                <a:srgbClr val="542A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45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78239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6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61532" y="980728"/>
            <a:ext cx="70567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заключается в том, что сегодня  необходимо восстановление преемственности поколений в восприятии и освоении традиционной культуры, в формировании основ национального самосознания, любви к Родине, а также мировоззрения, основанного на традиционном понимании связи человека с видимым материальным миром, своей семьей, другими людьми и духовным миром.  </a:t>
            </a:r>
          </a:p>
        </p:txBody>
      </p:sp>
    </p:spTree>
    <p:extLst>
      <p:ext uri="{BB962C8B-B14F-4D97-AF65-F5344CB8AC3E}">
        <p14:creationId xmlns:p14="http://schemas.microsoft.com/office/powerpoint/2010/main" val="116550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61569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66008"/>
              </p:ext>
            </p:extLst>
          </p:nvPr>
        </p:nvGraphicFramePr>
        <p:xfrm>
          <a:off x="0" y="0"/>
          <a:ext cx="4067944" cy="6741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Документ" r:id="rId7" imgW="6110003" imgH="9545719" progId="Word.Document.12">
                  <p:embed/>
                </p:oleObj>
              </mc:Choice>
              <mc:Fallback>
                <p:oleObj name="Документ" r:id="rId7" imgW="6110003" imgH="9545719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4067944" cy="67413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42802" y="260648"/>
            <a:ext cx="4824536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Азбука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Составители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Рыженок Валентина Алексеевна,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Ситало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Сергеевна,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Чайковская Татьяна Александровна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pPr algn="just"/>
            <a:r>
              <a:rPr lang="ru-RU" dirty="0"/>
              <a:t> </a:t>
            </a:r>
            <a:r>
              <a:rPr lang="ru-RU" dirty="0" smtClean="0"/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нравственности  младшего школьника для российской школы является одной из самых актуальных. Постановка этой проблемы связана с резким падением духовного здоровья российского общества. Поэтому  перед учителем  стоит задача  не просто вырастить, а правильно воспитать детей, вложить в них помимо знаний ещё и духовные ценности. </a:t>
            </a: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времена люди высоко ценили духовно-нравственную воспитанность.  Обращение к основам православия, его традициям, культурному наследию поможет сформировать   более высокий уровень развития духовно-нравственных качеств, ориентированных на православную мораль,  поможет учащимся развить в себе потребность в постоянном личном усилии по изменению себя. В помощь  этой работе и была создана  «ПРАВОСЛАВНАЯ АЗБУКА».</a:t>
            </a: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Таким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православная культура может выступать основой духовно-нравственного воспитания современного младшего школьника.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для учащихся 1 – 5 классов.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 № 12 города Белово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Белово, ул. Ильича, 28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3857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15037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http://s017.radikal.ru/i427/1111/07/67c64c0815c1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91680" y="188641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3313" y="980729"/>
            <a:ext cx="3987387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Дорогой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Азбука – книга особая. Она отличается от других. Она – православная.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станет для тебя первой книжкой, которую ты можешь прочитать самостоятельно. В ней ты встретишь знакомые слова, которые часто слышишь в разговорах и легко можешь прочитать сам, но и мало знакомые, а для многих детей совсем неизвестные. Поэтому познакомься со значением непонятных для тебя слов или обратись к маме, папе, бабушке, дедушке.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страницах Азбуки ты найдёшь занимательный для себя материал: загадки, пословицы, а также можешь стать юным художником. По этой Азбуке выучишь много новых слов, стихов.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Ты узнаешь много нового, если прочтёшь нашу Азбуку от начала до конца!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Рисунок 67" descr="http://lovinoty.ru/uploads/images/sergej_esenin_feat_basta_skazhi_mne_mama_skolko_stoit_moja_zhiz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90619"/>
            <a:ext cx="2016224" cy="119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2213" y="5589240"/>
            <a:ext cx="3978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Уважаемые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светильник нашей веры ярко светит всем, кто ищет истину и смысл бытия, кто жаждет Божественной любви. Занимаясь с ребёнком, Вы можете помочь ему в становлении его духовной жизни.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Рисунок 7" descr="http://s017.radikal.ru/i427/1111/07/67c64c0815c1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27068" y="18399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572000" y="1665089"/>
            <a:ext cx="43742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ПРАВОСЛАВНАЯ </a:t>
            </a:r>
            <a:endParaRPr lang="ru-RU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АЗБУКА</a:t>
            </a:r>
            <a:endParaRPr lang="ru-RU" dirty="0"/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для детского и семейного чтения,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составлена по образцу азбуки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Белово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7195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5380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284133"/>
              </p:ext>
            </p:extLst>
          </p:nvPr>
        </p:nvGraphicFramePr>
        <p:xfrm>
          <a:off x="323528" y="260648"/>
          <a:ext cx="4104456" cy="6572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2214"/>
                <a:gridCol w="1091121"/>
                <a:gridCol w="1091121"/>
              </a:tblGrid>
              <a:tr h="7098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solidFill>
                            <a:schemeClr val="tx1"/>
                          </a:solidFill>
                          <a:effectLst/>
                        </a:rPr>
                        <a:t>Азъ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«А» –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Я, это человек с его внутренним осознанием самого себя.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Бог, живущий 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созидающий на земле.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810" marR="3581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нгел –добрый мой хр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нитель,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Тихий светлый покровитель,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нгелу всегд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молюсь,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Ничего с ним не боюсь!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5810" marR="3581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92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НГЕЛ- вестник</a:t>
                      </a:r>
                      <a:endParaRPr lang="ru-RU" sz="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</a:rPr>
                        <a:t> </a:t>
                      </a:r>
                      <a:endParaRPr lang="ru-RU" sz="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ЛТАРЬ–восточная, главная часть христианского хр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м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а, </a:t>
                      </a:r>
                      <a:r>
                        <a:rPr lang="ru-RU" sz="700" b="1" dirty="0">
                          <a:effectLst/>
                        </a:rPr>
                        <a:t>где происходят </a:t>
                      </a:r>
                      <a:r>
                        <a:rPr lang="ru-RU" sz="700" b="1" dirty="0" smtClean="0">
                          <a:effectLst/>
                        </a:rPr>
                        <a:t>священно действия</a:t>
                      </a:r>
                      <a:endParaRPr lang="ru-RU" sz="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</a:rPr>
                        <a:t> </a:t>
                      </a:r>
                      <a:endParaRPr lang="ru-RU" sz="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ПОСТОЛ – греч. «посл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нник"</a:t>
                      </a:r>
                      <a:endParaRPr lang="ru-RU" sz="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</a:rPr>
                        <a:t> </a:t>
                      </a:r>
                      <a:endParaRPr lang="ru-RU" sz="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РХИЕПИСКОП - ст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рший епископ -  духовный с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н, одн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 </a:t>
                      </a:r>
                      <a:r>
                        <a:rPr lang="ru-RU" sz="700" b="1" dirty="0">
                          <a:effectLst/>
                        </a:rPr>
                        <a:t>из высших ступеней в христи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нской церковной иер</a:t>
                      </a:r>
                      <a:r>
                        <a:rPr lang="ru-RU" sz="700" b="1" dirty="0">
                          <a:solidFill>
                            <a:srgbClr val="FF0000"/>
                          </a:solidFill>
                          <a:effectLst/>
                        </a:rPr>
                        <a:t>а</a:t>
                      </a:r>
                      <a:r>
                        <a:rPr lang="ru-RU" sz="700" b="1" dirty="0">
                          <a:effectLst/>
                        </a:rPr>
                        <a:t>рхии</a:t>
                      </a:r>
                      <a:endParaRPr lang="ru-RU" sz="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810" marR="35810" marT="0" marB="0">
                    <a:lnL w="381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- Твой верный р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б, Господь,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 непр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вду побороть,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Помоги мне, не покинь!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Истинно, или……………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минь).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5810" marR="3581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332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810" marR="3581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САМЫЕ ИЗВЕСТНЫЕ ИКОНЫ РОССИИ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ДОНСКАЯ ИКОНА БОЖЬЕЙ МАТЕРИ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810" marR="3581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25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нгел помог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ет, 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бес подстрек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5810" marR="3581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Рисунок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98" y="260648"/>
            <a:ext cx="1411610" cy="25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1" descr="http://www.ikonu.ru/images/big/cat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"/>
          <a:stretch>
            <a:fillRect/>
          </a:stretch>
        </p:blipFill>
        <p:spPr bwMode="auto">
          <a:xfrm>
            <a:off x="933873" y="4149080"/>
            <a:ext cx="1862187" cy="227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788024" y="269787"/>
            <a:ext cx="409355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Первого человек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д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 имен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животным и птиц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м, сотворённым богом.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Найди на рисунке 15 белых цветков.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Раскрась!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Рисунок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65"/>
          <a:stretch>
            <a:fillRect/>
          </a:stretch>
        </p:blipFill>
        <p:spPr bwMode="auto">
          <a:xfrm>
            <a:off x="5172043" y="1196752"/>
            <a:ext cx="3733740" cy="236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932040" y="3593896"/>
            <a:ext cx="40324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«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постолы»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Вст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вь имен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Иисус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Христ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(из числ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двен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дц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ти). Объясни выделенное слово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223993"/>
              </p:ext>
            </p:extLst>
          </p:nvPr>
        </p:nvGraphicFramePr>
        <p:xfrm>
          <a:off x="6611517" y="4240227"/>
          <a:ext cx="2270062" cy="259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6747"/>
                <a:gridCol w="360040"/>
                <a:gridCol w="438014"/>
                <a:gridCol w="378267"/>
                <a:gridCol w="378267"/>
                <a:gridCol w="378727"/>
              </a:tblGrid>
              <a:tr h="259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400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400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32790"/>
              </p:ext>
            </p:extLst>
          </p:nvPr>
        </p:nvGraphicFramePr>
        <p:xfrm>
          <a:off x="5436096" y="4509120"/>
          <a:ext cx="2376265" cy="2880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9691"/>
                <a:gridCol w="403315"/>
                <a:gridCol w="403315"/>
                <a:gridCol w="345847"/>
                <a:gridCol w="360040"/>
                <a:gridCol w="504057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537949"/>
              </p:ext>
            </p:extLst>
          </p:nvPr>
        </p:nvGraphicFramePr>
        <p:xfrm>
          <a:off x="6588224" y="4797152"/>
          <a:ext cx="2088232" cy="2160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040"/>
                <a:gridCol w="360040"/>
                <a:gridCol w="425078"/>
                <a:gridCol w="404174"/>
                <a:gridCol w="538900"/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994219"/>
              </p:ext>
            </p:extLst>
          </p:nvPr>
        </p:nvGraphicFramePr>
        <p:xfrm>
          <a:off x="6948264" y="5011973"/>
          <a:ext cx="2106874" cy="2743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040"/>
                <a:gridCol w="475500"/>
                <a:gridCol w="481155"/>
                <a:gridCol w="424012"/>
                <a:gridCol w="366167"/>
              </a:tblGrid>
              <a:tr h="1972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795793"/>
              </p:ext>
            </p:extLst>
          </p:nvPr>
        </p:nvGraphicFramePr>
        <p:xfrm>
          <a:off x="6084168" y="5286908"/>
          <a:ext cx="1728194" cy="3023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2048"/>
                <a:gridCol w="432048"/>
                <a:gridCol w="360040"/>
                <a:gridCol w="504058"/>
              </a:tblGrid>
              <a:tr h="302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888525"/>
              </p:ext>
            </p:extLst>
          </p:nvPr>
        </p:nvGraphicFramePr>
        <p:xfrm>
          <a:off x="5652120" y="5589240"/>
          <a:ext cx="2160240" cy="2880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72553"/>
                <a:gridCol w="391543"/>
                <a:gridCol w="432048"/>
                <a:gridCol w="360040"/>
                <a:gridCol w="504056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333560"/>
              </p:ext>
            </p:extLst>
          </p:nvPr>
        </p:nvGraphicFramePr>
        <p:xfrm>
          <a:off x="5014949" y="5877272"/>
          <a:ext cx="3949539" cy="2880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5123"/>
                <a:gridCol w="432048"/>
                <a:gridCol w="504056"/>
                <a:gridCol w="360040"/>
                <a:gridCol w="432048"/>
                <a:gridCol w="360040"/>
                <a:gridCol w="504056"/>
                <a:gridCol w="432048"/>
                <a:gridCol w="432048"/>
                <a:gridCol w="288032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800481" y="6269618"/>
            <a:ext cx="41098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постол-это_________________________________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548680"/>
            <a:ext cx="1411610" cy="25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2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271799"/>
              </p:ext>
            </p:extLst>
          </p:nvPr>
        </p:nvGraphicFramePr>
        <p:xfrm>
          <a:off x="60108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6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08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513"/>
            <a:ext cx="1411605" cy="2541905"/>
          </a:xfrm>
          <a:prstGeom prst="rect">
            <a:avLst/>
          </a:prstGeom>
          <a:noFill/>
          <a:extLst/>
        </p:spPr>
      </p:pic>
      <p:sp>
        <p:nvSpPr>
          <p:cNvPr id="3" name="Прямоугольник 2"/>
          <p:cNvSpPr/>
          <p:nvPr/>
        </p:nvSpPr>
        <p:spPr>
          <a:xfrm>
            <a:off x="1735132" y="350513"/>
            <a:ext cx="35283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нгел –добрый мой хр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нитель,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светлый покровитель,</a:t>
            </a: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нгелу всегд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молюсь,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с ним не боюсь!</a:t>
            </a:r>
            <a:endParaRPr lang="ru-RU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189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35132" y="1501914"/>
            <a:ext cx="1500269" cy="264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80998" y="1550842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 Един всему Творец,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Мудрый, строгий наш Отец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 вновь и вновь: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 – Создатель и Любовь!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401" y="2620941"/>
            <a:ext cx="1396707" cy="254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427984" y="2751171"/>
            <a:ext cx="3588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ербочки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есной цветут,</a:t>
            </a: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праздник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их принесут.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пальмы –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еточки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Пушистой, нежной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ербочки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75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32108" y="3952386"/>
            <a:ext cx="1512168" cy="251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5397360" y="5043716"/>
            <a:ext cx="371436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осподь создал всё на Земле,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до Не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было во м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ле.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свет! –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осподь сказал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alt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 </a:t>
            </a:r>
            <a:r>
              <a:rPr lang="ru-RU" alt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земной прекрасен стал!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ctr">
              <a:spcAft>
                <a:spcPts val="0"/>
              </a:spcAft>
              <a:buFontTx/>
              <a:buChar char="-"/>
            </a:pPr>
            <a:endParaRPr lang="ru-RU" sz="14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1721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49313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2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1488435"/>
            <a:ext cx="1466384" cy="288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325354"/>
            <a:ext cx="23762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ДОБРОХВАЛЬНЫЙ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заслуживающий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похвалы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ДИАКОН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служитель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ДИАКОННИК –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южной части алтаря, где хранятся состоящие в ведении диакона священные предметы: ризы, священные сосуды, напрестольные Евангелия, кресты, дарохранительницы и пр.</a:t>
            </a:r>
            <a:endParaRPr lang="ru-RU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8569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60002" y="1560443"/>
            <a:ext cx="1584176" cy="274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228184" y="404664"/>
            <a:ext cx="26642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ЕВАНГЕЛИЕ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греч.- благая весть) – общее название первых четырех книг Нового Завета, содержащих жизнеописание Иисуса Христа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ЕПИСКОП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священнослужитель третьей (высшей) степени священства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праматерь всех людей, женщина, жена Адама, созданная из его ребра</a:t>
            </a:r>
          </a:p>
        </p:txBody>
      </p:sp>
    </p:spTree>
    <p:extLst>
      <p:ext uri="{BB962C8B-B14F-4D97-AF65-F5344CB8AC3E}">
        <p14:creationId xmlns:p14="http://schemas.microsoft.com/office/powerpoint/2010/main" val="2616671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12072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60317" y="143621"/>
            <a:ext cx="1800200" cy="227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60517" y="180543"/>
            <a:ext cx="3384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Косноязычны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был,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искренне  служил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сделал Бог его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вождём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пустыне он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оисей)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72727" y="2172775"/>
            <a:ext cx="1679978" cy="222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21579" y="2089060"/>
            <a:ext cx="2576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Тебе при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адлежит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самая-то жиз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ь!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Тебя я всё отдам,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же Твой,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з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аешь Сам.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 мира — суета,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 Бога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ищета)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9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84435" y="4293096"/>
            <a:ext cx="1639693" cy="2462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823302" y="4397384"/>
            <a:ext cx="33206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насущный день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дня,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стить пр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 меня,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 я пр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щаю сам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грехи св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врагам.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я верю, Б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же, дашь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литве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тче наш)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4270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152463"/>
              </p:ext>
            </p:extLst>
          </p:nvPr>
        </p:nvGraphicFramePr>
        <p:xfrm>
          <a:off x="13003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4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03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8896" y="591015"/>
            <a:ext cx="433279" cy="43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86754" y="660563"/>
            <a:ext cx="2429639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иви, только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гневи.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0841" y="1270542"/>
            <a:ext cx="3598934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6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авистливый сохнет от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ависти,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ts val="1600"/>
              </a:lnSpc>
            </a:pPr>
            <a:r>
              <a:rPr lang="ru-RU" altLang="ru-RU" b="1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 добрый плачет от радости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31" l="0" r="98551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41234" y="1305656"/>
            <a:ext cx="287581" cy="46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3429" r="9904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0105" y="1996643"/>
            <a:ext cx="422706" cy="45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390792" y="2020651"/>
            <a:ext cx="2369431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нужды не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дал,</a:t>
            </a:r>
          </a:p>
          <a:p>
            <a:pPr>
              <a:lnSpc>
                <a:spcPts val="16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счастья не знает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945" l="1277" r="9653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52448" y="2708921"/>
            <a:ext cx="4137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596937" y="2708095"/>
            <a:ext cx="2146742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лониться —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вперёд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пригодится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08696" y="3423424"/>
            <a:ext cx="2006640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енивому всегда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праздник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7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76648" y="3297774"/>
            <a:ext cx="432048" cy="45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45489" y="4040281"/>
            <a:ext cx="1901867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олитва – путь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спасению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17934" y="4011102"/>
            <a:ext cx="504056" cy="43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712774" y="4569869"/>
            <a:ext cx="2618474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тстанет Б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г, покинут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брые люди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59304" y="4495895"/>
            <a:ext cx="360040" cy="51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619344" y="5157192"/>
            <a:ext cx="1944544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 сог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ешит,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8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9284" y="5106696"/>
            <a:ext cx="360040" cy="47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376648" y="5710797"/>
            <a:ext cx="2367031" cy="505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унывае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бога уповае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/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1648" y="5661248"/>
            <a:ext cx="360040" cy="43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707587" y="6307579"/>
            <a:ext cx="261770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еловек предполагает,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/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0781" y="6205509"/>
            <a:ext cx="432048" cy="50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5328705" y="652053"/>
            <a:ext cx="2858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Твои слова да Богу в у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/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78" b="99722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22567" y="514716"/>
            <a:ext cx="430395" cy="50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4502383" y="1256188"/>
            <a:ext cx="3398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в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моет, а хлеб в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кормит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/>
          <p:cNvPicPr/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70539" y="1256188"/>
            <a:ext cx="467225" cy="51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4981169" y="2052188"/>
            <a:ext cx="2920030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Живёш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 как хочется,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Бог даст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/>
          <p:cNvPicPr/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37294" y="1978421"/>
            <a:ext cx="432048" cy="48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5221490" y="2708095"/>
            <a:ext cx="2082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л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 троицу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/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425" b="100000" l="1083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44266" y="2541192"/>
            <a:ext cx="556554" cy="53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4585003" y="3341420"/>
            <a:ext cx="2517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щих и бог любит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Рисунок 33"/>
          <p:cNvPicPr/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286" b="99714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03727" y="3193009"/>
            <a:ext cx="457428" cy="51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4968372" y="4036944"/>
            <a:ext cx="2118465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хлебом живы,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молитвою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Рисунок 38"/>
          <p:cNvPicPr/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0" b="99903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03727" y="3957022"/>
            <a:ext cx="457428" cy="48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5501835" y="4574590"/>
            <a:ext cx="1893467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ению время, 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Рисунок 40"/>
          <p:cNvPicPr/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274" b="98906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44265" y="4534769"/>
            <a:ext cx="504056" cy="52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5726817" y="5258756"/>
            <a:ext cx="2210477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богом пойдёшь –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блага дойдёшь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Рисунок 42"/>
          <p:cNvPicPr/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98757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48791" y="5106697"/>
            <a:ext cx="409780" cy="55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Прямоугольник 43"/>
          <p:cNvSpPr/>
          <p:nvPr/>
        </p:nvSpPr>
        <p:spPr>
          <a:xfrm>
            <a:off x="5748909" y="5845946"/>
            <a:ext cx="2299412" cy="505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бога высл</a:t>
            </a:r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жишь, </a:t>
            </a:r>
          </a:p>
          <a:p>
            <a:pPr>
              <a:lnSpc>
                <a:spcPts val="1600"/>
              </a:lnSpc>
            </a:pPr>
            <a:r>
              <a:rPr 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никогда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Рисунок 44"/>
          <p:cNvPicPr/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0" b="100000" l="923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42547" y="5855318"/>
            <a:ext cx="432048" cy="51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45"/>
          <p:cNvSpPr/>
          <p:nvPr/>
        </p:nvSpPr>
        <p:spPr>
          <a:xfrm>
            <a:off x="5981889" y="6353536"/>
            <a:ext cx="2164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ома неверующий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Рисунок 47"/>
          <p:cNvPicPr/>
          <p:nvPr/>
        </p:nvPicPr>
        <p:blipFill>
          <a:blip r:embed="rId44" cstate="print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400934" y="6255749"/>
            <a:ext cx="504056" cy="52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222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93529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5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242391"/>
              </p:ext>
            </p:extLst>
          </p:nvPr>
        </p:nvGraphicFramePr>
        <p:xfrm>
          <a:off x="467544" y="764704"/>
          <a:ext cx="8280921" cy="31546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93652"/>
                <a:gridCol w="7220134"/>
                <a:gridCol w="567135"/>
              </a:tblGrid>
              <a:tr h="172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Легко ли я отвлекаюсь на уроке?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делаю ли я вид, что слушаю?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Реагирую ли я на слова с эмоциональной окраской?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 ли я перебиваю учеников и учителя?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9781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я слушаю, если слушать совсем    неинтересно?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1026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я отношусь к ошибкам в речи и в поведении одноклассников?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делаю ли я поспешных выводов?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 быть, я не слушаю, а обдумываю 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забываю ли я похвалить и поддержать одноклассников, когда это нужно?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50900" algn="l"/>
                          <a:tab pos="553720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0"/>
            <a:ext cx="8280920" cy="640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50900" algn="l"/>
                <a:tab pos="5537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Умею ли я слушать?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kumimoji="0" lang="ru-RU" alt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lang="ru-RU" alt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kumimoji="0" lang="ru-RU" alt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lang="ru-RU" alt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lang="ru-RU" alt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kumimoji="0" lang="ru-RU" alt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FFFFFF"/>
                </a:solidFill>
                <a:latin typeface="Calibri"/>
              </a:rPr>
              <a:t>1</a:t>
            </a:r>
            <a:endParaRPr lang="ru-RU" dirty="0">
              <a:latin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lang="ru-RU" alt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endParaRPr lang="ru-RU" altLang="ru-RU" b="1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endParaRPr kumimoji="0" lang="ru-RU" alt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Ответь на следующие вопросы: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каждый положительный ответ – 2 балла.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есть небольшие отклонения в выполнении – 1 балл.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не выполняется или от случая к случаю, или только после напоминания – 0 баллов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Наибольшее количество баллов – 18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Сформированы – 18 - 14 баллов.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Слабо сформированные – 14 - 9баллов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0900" algn="l"/>
                <a:tab pos="55372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сформированы – менее 9баллов.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3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52718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Господь Вседержитель.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8699" y="3545421"/>
            <a:ext cx="2181053" cy="290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8700" y="6237313"/>
            <a:ext cx="23688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 ИИСУС ХРИСТОС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111-320x40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94427" y="3386751"/>
            <a:ext cx="2127612" cy="288677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91459" y="5589240"/>
            <a:ext cx="16886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НЕРУКОТВОРНЫЙ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mila.kcbux.ru/Raznoe/Zdorove/Pravoslavie/Icony/image/05-icin-001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89925" y="424249"/>
            <a:ext cx="2132114" cy="288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39617" y="3041688"/>
            <a:ext cx="25922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ВОСКРЕСЕНИЕ ХРИСТОВО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111-320x406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7" y="836711"/>
            <a:ext cx="1944216" cy="275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716016" y="3268422"/>
            <a:ext cx="22685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ПРЕОБРАЖЕНИЕ ГОСПОДНЕ</a:t>
            </a:r>
            <a:endParaRPr lang="ru-RU" sz="11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111-320x406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6016" y="3567145"/>
            <a:ext cx="1944217" cy="248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Фото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77978" y="1626854"/>
            <a:ext cx="1866900" cy="37560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7041730" y="5021977"/>
            <a:ext cx="15393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ts val="8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lnSpc>
                <a:spcPts val="800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12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lnSpc>
                <a:spcPts val="8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ИИСУСА ХРИСТА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262087" y="562101"/>
            <a:ext cx="13906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</a:t>
            </a: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ИКОНЫ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16015" y="5595785"/>
            <a:ext cx="21067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ИКОНА СВЯТИТЕЛЯ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НИКОЛАЯ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ЧУДОТВОРЦА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 descr="http://www.ikonu.ru/images/big/cat74.jpg"/>
          <p:cNvPicPr/>
          <p:nvPr/>
        </p:nvPicPr>
        <p:blipFill rotWithShape="1">
          <a:blip r:embed="rId13" cstate="print"/>
          <a:srcRect l="4735" t="2765" r="2475" b="3455"/>
          <a:stretch/>
        </p:blipFill>
        <p:spPr bwMode="auto">
          <a:xfrm>
            <a:off x="158699" y="295424"/>
            <a:ext cx="2177320" cy="31617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746170" y="3180187"/>
            <a:ext cx="10061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«ТРОИЦА»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64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24338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0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95536" y="569160"/>
            <a:ext cx="13901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</a:t>
            </a:r>
            <a:endPara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ИЗВЕСТНЫЕ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ИКОНЫ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www.ikonu.ru/images/big/cat32.jpg"/>
          <p:cNvPicPr/>
          <p:nvPr/>
        </p:nvPicPr>
        <p:blipFill>
          <a:blip r:embed="rId6" cstate="print"/>
          <a:srcRect b="2903"/>
          <a:stretch>
            <a:fillRect/>
          </a:stretch>
        </p:blipFill>
        <p:spPr bwMode="auto">
          <a:xfrm>
            <a:off x="6604568" y="3520018"/>
            <a:ext cx="2304256" cy="291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003209" y="5960516"/>
            <a:ext cx="1631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ДОНСКАЯ ИКОНА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БОЖЬЕЙ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://www.ikonu.ru/images/big/cat894.jpg"/>
          <p:cNvPicPr/>
          <p:nvPr/>
        </p:nvPicPr>
        <p:blipFill>
          <a:blip r:embed="rId7" cstate="print"/>
          <a:srcRect b="2586"/>
          <a:stretch>
            <a:fillRect/>
          </a:stretch>
        </p:blipFill>
        <p:spPr bwMode="auto">
          <a:xfrm>
            <a:off x="4464042" y="552880"/>
            <a:ext cx="2145731" cy="273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ikonu.ru/images/big/cat406.jpg"/>
          <p:cNvPicPr/>
          <p:nvPr/>
        </p:nvPicPr>
        <p:blipFill rotWithShape="1">
          <a:blip r:embed="rId8" cstate="print"/>
          <a:srcRect b="3674"/>
          <a:stretch/>
        </p:blipFill>
        <p:spPr bwMode="auto">
          <a:xfrm>
            <a:off x="4501841" y="3380096"/>
            <a:ext cx="2088232" cy="276338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513194" y="2873686"/>
            <a:ext cx="1961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ТИХВИНСКАЯ ИКОНА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БОЖИЕЙ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ikonu.ru/images/big/cat856.jpg"/>
          <p:cNvPicPr/>
          <p:nvPr/>
        </p:nvPicPr>
        <p:blipFill rotWithShape="1">
          <a:blip r:embed="rId9" cstate="print"/>
          <a:srcRect b="2941"/>
          <a:stretch/>
        </p:blipFill>
        <p:spPr bwMode="auto">
          <a:xfrm>
            <a:off x="6640144" y="298236"/>
            <a:ext cx="2233103" cy="282131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817903" y="2657885"/>
            <a:ext cx="1816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КАЗАНСКАЯ ИКОНА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БОЖИЕЙ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://www.ikonu.ru/images/big/cat405.jpg"/>
          <p:cNvPicPr/>
          <p:nvPr/>
        </p:nvPicPr>
        <p:blipFill>
          <a:blip r:embed="rId10" cstate="print"/>
          <a:srcRect b="2024"/>
          <a:stretch>
            <a:fillRect/>
          </a:stretch>
        </p:blipFill>
        <p:spPr bwMode="auto">
          <a:xfrm>
            <a:off x="2422088" y="762380"/>
            <a:ext cx="2041954" cy="2526804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50261" y="5681811"/>
            <a:ext cx="1707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ИВЕРСКАЯ ИКОНА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БОЖИЕЙ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5. Смоленская икона Пресвятой Богородицы история, факты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04651" y="3401122"/>
            <a:ext cx="2027406" cy="258042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422088" y="2827519"/>
            <a:ext cx="1992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СМОЛЕНСКАЯ ИКОНА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БОЖИЕЙ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http://www.ikonu.ru/images/big/cat45.jpg"/>
          <p:cNvPicPr/>
          <p:nvPr/>
        </p:nvPicPr>
        <p:blipFill>
          <a:blip r:embed="rId12" cstate="print"/>
          <a:srcRect b="2214"/>
          <a:stretch>
            <a:fillRect/>
          </a:stretch>
        </p:blipFill>
        <p:spPr bwMode="auto">
          <a:xfrm>
            <a:off x="243495" y="2272561"/>
            <a:ext cx="2129173" cy="288544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1905" y="4761786"/>
            <a:ext cx="2512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ИКОНА БОЖИЕЙ МАТЕРИ</a:t>
            </a:r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именуемая «ЗНАМЕНИЕ»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46798" y="5519877"/>
            <a:ext cx="1992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СМОЛЕНСКАЯ ИКОНА </a:t>
            </a:r>
            <a:endParaRPr lang="ru-RU" sz="1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БОЖИЕЙ </a:t>
            </a: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243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380432"/>
              </p:ext>
            </p:extLst>
          </p:nvPr>
        </p:nvGraphicFramePr>
        <p:xfrm>
          <a:off x="-8549" y="7933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3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549" y="7933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452646" y="26313"/>
            <a:ext cx="4119354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Анна посвятила сына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огу.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Найди 10 отличий между рисунками.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7" name="Рисунок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48"/>
          <a:stretch>
            <a:fillRect/>
          </a:stretch>
        </p:blipFill>
        <p:spPr bwMode="auto">
          <a:xfrm>
            <a:off x="303897" y="759972"/>
            <a:ext cx="4382335" cy="274539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06036" y="3068960"/>
            <a:ext cx="43608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астухи торо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ятся в Вифлеем.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12 отличий между рисунками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7" cstate="print"/>
          <a:srcRect l="3688" t="38312" r="3953" b="5357"/>
          <a:stretch>
            <a:fillRect/>
          </a:stretch>
        </p:blipFill>
        <p:spPr bwMode="auto">
          <a:xfrm>
            <a:off x="3491880" y="3789040"/>
            <a:ext cx="5385886" cy="2808312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8795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9116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38838" y="260648"/>
            <a:ext cx="6774227" cy="66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из пяти силуэто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торяет очертания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алаама и его ослицы.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ты видишь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воина.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силуэт совпадает с первой картинкой?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ts val="15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Дорисуй ослика с седоком. Раскрась!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5" name="Рисунок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01" b="8139"/>
          <a:stretch>
            <a:fillRect/>
          </a:stretch>
        </p:blipFill>
        <p:spPr bwMode="auto">
          <a:xfrm>
            <a:off x="251521" y="930062"/>
            <a:ext cx="4608511" cy="243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457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788" y="3457575"/>
            <a:ext cx="45720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ты видишь воина.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силу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совпадает с первой картинкой?</a:t>
            </a:r>
            <a:endParaRPr lang="ru-RU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7" cstate="print"/>
          <a:srcRect l="3848" t="38072" r="3314" b="3595"/>
          <a:stretch>
            <a:fillRect/>
          </a:stretch>
        </p:blipFill>
        <p:spPr bwMode="auto">
          <a:xfrm>
            <a:off x="4118704" y="3991557"/>
            <a:ext cx="4692943" cy="2491348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6001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00308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3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1520" y="116632"/>
            <a:ext cx="520142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дини точки по порядку и выясни, кто обманул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ву, так что она нарушила запр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 Господа.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Точка за точкой!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9" name="Рисунок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6" b="11363"/>
          <a:stretch>
            <a:fillRect/>
          </a:stretch>
        </p:blipFill>
        <p:spPr bwMode="auto">
          <a:xfrm>
            <a:off x="254018" y="1010417"/>
            <a:ext cx="4464495" cy="252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62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5186" y="3117319"/>
            <a:ext cx="4118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Соединив точки по порядку, ты увидишь,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строят Ной и его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сыновья.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точкой!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7" cstate="print"/>
          <a:srcRect l="3367" t="39778" r="2191" b="3962"/>
          <a:stretch>
            <a:fillRect/>
          </a:stretch>
        </p:blipFill>
        <p:spPr bwMode="auto">
          <a:xfrm>
            <a:off x="3886883" y="4005064"/>
            <a:ext cx="4677321" cy="2510082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52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106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87579" y="222778"/>
            <a:ext cx="4576894" cy="66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слик х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 п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треть на младенца Иисуса, </a:t>
            </a:r>
          </a:p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лежащег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яслях</a:t>
            </a:r>
            <a:r>
              <a:rPr kumimoji="0" lang="ru-RU" alt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рмушка для ск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та).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Как ему п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йти к яслям?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3" name="Рисунок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" t="36852" r="3635" b="7143"/>
          <a:stretch>
            <a:fillRect/>
          </a:stretch>
        </p:blipFill>
        <p:spPr bwMode="auto">
          <a:xfrm>
            <a:off x="611560" y="908720"/>
            <a:ext cx="4648268" cy="258653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743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3993919" y="3479666"/>
            <a:ext cx="4508285" cy="669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Следу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лини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ми, вы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сни, какой работник </a:t>
            </a:r>
          </a:p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соберёт больше винограда.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гроздей им удастся сорвать?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7" name="Рисунок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36275" r="2031" b="2614"/>
          <a:stretch>
            <a:fillRect/>
          </a:stretch>
        </p:blipFill>
        <p:spPr bwMode="auto">
          <a:xfrm>
            <a:off x="3923928" y="4149080"/>
            <a:ext cx="4648268" cy="2583459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401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953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537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9104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6053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336588"/>
              </p:ext>
            </p:extLst>
          </p:nvPr>
        </p:nvGraphicFramePr>
        <p:xfrm>
          <a:off x="460815" y="1019637"/>
          <a:ext cx="4995817" cy="21933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99521"/>
                <a:gridCol w="499521"/>
                <a:gridCol w="499521"/>
                <a:gridCol w="499521"/>
                <a:gridCol w="499521"/>
                <a:gridCol w="499521"/>
                <a:gridCol w="499521"/>
                <a:gridCol w="499521"/>
                <a:gridCol w="499521"/>
                <a:gridCol w="500128"/>
              </a:tblGrid>
              <a:tr h="308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4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8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8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8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8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4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61265" y="188640"/>
            <a:ext cx="602741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«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постолы»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Вставь имена учеников Иисуса Христа (из числа двенадцати).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выделенное слово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8328" y="3136187"/>
            <a:ext cx="5100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alt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постол - это____________________________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322728"/>
              </p:ext>
            </p:extLst>
          </p:nvPr>
        </p:nvGraphicFramePr>
        <p:xfrm>
          <a:off x="2771800" y="3685746"/>
          <a:ext cx="6076950" cy="2895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475"/>
                <a:gridCol w="303847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095375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Вопросы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Восточный мудрец.</a:t>
                      </a:r>
                    </a:p>
                    <a:p>
                      <a:pPr marL="205740" indent="-205740"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Город, в котором родился Спаситель мира.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Мама Иисуса Христа.</a:t>
                      </a:r>
                    </a:p>
                    <a:p>
                      <a:pPr marL="205740" indent="-205740"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Что послужило Младенцу вместо колыбели?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Обручник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205740" indent="-205740"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Другое название Рождественского поста.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Место, где родился Христос.</a:t>
                      </a: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Вертеп по-русски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800" name="Рисунок 1" descr="http://festival.1september.ru/articles/633194/Image2346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724" y="4005064"/>
            <a:ext cx="2724527" cy="269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56176" y="3347192"/>
            <a:ext cx="12112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</a:t>
            </a:r>
          </a:p>
        </p:txBody>
      </p:sp>
    </p:spTree>
    <p:extLst>
      <p:ext uri="{BB962C8B-B14F-4D97-AF65-F5344CB8AC3E}">
        <p14:creationId xmlns:p14="http://schemas.microsoft.com/office/powerpoint/2010/main" val="28646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59258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9512" y="260648"/>
            <a:ext cx="43204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и ВЫУЧИ</a:t>
            </a:r>
            <a:endParaRPr lang="ru-RU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00" dirty="0" smtClean="0">
              <a:solidFill>
                <a:srgbClr val="FF0000"/>
              </a:solidFill>
            </a:endParaRPr>
          </a:p>
          <a:p>
            <a:pPr algn="ctr"/>
            <a:r>
              <a:rPr lang="ru-RU" sz="1100" dirty="0">
                <a:solidFill>
                  <a:srgbClr val="FF0000"/>
                </a:solidFill>
              </a:rPr>
              <a:t> </a:t>
            </a:r>
            <a:r>
              <a:rPr lang="ru-RU" sz="11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МОЛИТВА </a:t>
            </a:r>
            <a:r>
              <a:rPr lang="ru-RU" sz="11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ГОСПОДНЯ</a:t>
            </a:r>
            <a:endParaRPr lang="ru-RU" sz="1100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НАШ,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Иже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небесах! 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святится имя Твое, да придет Царствие Твое, да  будет воля Твоя яко на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небеси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на земли. 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наш насущный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даждь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нам днесь;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остави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нам долги наши,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икоже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мы оставляем должником нашим: 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введи нас во искушение, 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избави нас от лукавого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David" panose="020E0502060401010101" pitchFamily="34" charset="-79"/>
              </a:rPr>
              <a:t>СИМВОЛ ВЕРЫ</a:t>
            </a:r>
          </a:p>
          <a:p>
            <a:pPr algn="ctr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Верую во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единаго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Бога Отца, Вседержителя, Творца небу и земли, видимым же всем и невидимым.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единаго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Господа Иисуса Христа, Сына Божия, Единородного, Иже от Отца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рожденнаго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прежде всех век.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Света от Света, Бога истинна от Бога истинна, рождена,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несотворенна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единосущна Отцу,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Имже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вся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быша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ради человек и нашего ради спасения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сшедшаго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небес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воплотившагоси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Духа Свята и Марии Девы,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вочеловечшася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Распятаго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 за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Понятийстем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Пилате,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страдавша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погребена.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воскресшаго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третий день по Писанием.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вошедшаго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небеса,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седяща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одесную Отца.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паки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грядущаго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 славою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судити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живым и мертвым,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Егоже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Царствию не будет конца.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вДухаСвятага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Животворящаго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Иже от Отца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исходящаго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Иже со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Отцем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Сыном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споклоняема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сславима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глаголавшагопрроки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едину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Святую, Соборную и Апостольскую Церковь.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Исповедую едино крещение во оставление грехов.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Чаю воскресения мертвых и жизни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будущаго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века.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АМИНЬ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8862" y="368369"/>
            <a:ext cx="435597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и ЗАПОМНИ</a:t>
            </a:r>
            <a:endParaRPr lang="ru-RU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1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РЕЦЕПТ ОТ ГРЕХА</a:t>
            </a:r>
            <a:endParaRPr lang="ru-RU" sz="1100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в 20-е годы монахиня  </a:t>
            </a:r>
            <a:r>
              <a:rPr lang="ru-RU" sz="1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Шамардинского</a:t>
            </a:r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монастыря, 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рукопись сохранила схимонахиня Серафима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Некий старец зашёл в лечебницу и спросил у врача: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«Есть ли у вас лекарство от греха?»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«Есть, - отвечал врач. – Вот он: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Нарой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корней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Собери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душевной чистоты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Нарви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Собери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плоды </a:t>
            </a:r>
            <a:r>
              <a:rPr lang="ru-RU" sz="13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нелицемерия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Не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упивайся вином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прелюбодеяния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Всё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иссуши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постом воздержания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7. Вложи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сосуд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добрых дел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8. Добавь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слёз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покаяния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9. Посоли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солью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братолюбия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10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Добавь щедрот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милостыни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11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Да положи порошок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смирения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12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И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коленопреклонения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13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Принимай по три ложки в день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страха Божия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14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Одевайся в одежду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праведности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15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И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ходи в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пустословие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то простудишься 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опять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заболеешь грехом.</a:t>
            </a:r>
          </a:p>
        </p:txBody>
      </p:sp>
      <p:pic>
        <p:nvPicPr>
          <p:cNvPr id="5" name="Picture 24" descr="http://kazanskoe-nikolay.ru/wp-content/uploads/2014/03/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720080" cy="68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5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67723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283968" y="226633"/>
            <a:ext cx="471601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ЧЕТВЁРТАЯ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 день субботний! Посвяти его Богу!»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/>
              <a:t> 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Богом жизнь для себя христианин выбирает,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поэтому церковь всегда посещает.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о Господе больше он очень стремится,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из Библии мудрости Божьей учиться.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Посвящай время Господу – будешь успешен,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вечной милостью нежно утешен.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ПЯТАЯ 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Почитай родителей!»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Относись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уважением к папе и маме!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Мудрость, опыт родителей стоит вниманья!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Дорожи ими, слушайся и подчиняйся!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 Бога характер свой сделать пытайся!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тогда будет жизнь твоя – благополучной.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Долгой будет она, и, при этом, нескучной.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ШЕСТАЯ 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убивай!»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убивает не только оружье!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жизнь сокращают порою не ружья,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грубое слово, поступок бездумный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рушит другого, стар он или юный.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берегите, заботьтесь, любите,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благословляйте и радость дарите!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СЕДЬМАЯ 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прелюбодействуй!»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Пройдут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 Ты вырастешь, Бог даст тебе супругу (а).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Полюбишь. Вступишь в брак. Всегда будь верен, предан другу.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отношеньями трудись. Жди Божьего ответа.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изменяй своей любви. Не нарушай</a:t>
            </a:r>
            <a:r>
              <a:rPr lang="ru-RU" sz="1200" b="1" dirty="0"/>
              <a:t> 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4554" y="318967"/>
            <a:ext cx="410941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ПРОЧИТАЙ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ЗАПОМНИ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                                   10 </a:t>
            </a:r>
            <a:r>
              <a:rPr lang="ru-RU" sz="1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ЗАПОВЕДЕЙ </a:t>
            </a:r>
            <a:r>
              <a:rPr lang="ru-RU" sz="1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БОЖЬИХ</a:t>
            </a:r>
            <a:endParaRPr lang="ru-RU" sz="1200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господь, бог твой, пусть не будет у тебя других богов»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только Господь царит в твоём сердце,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только Ему открой сердца дверцу!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Бог будет смыслом всей жизни твоей!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Он управляет и властвует в ней!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делай себе идолов. Не поклоняйся и 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 им»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 твой пусть будет единственным Богом,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в жизни всегда разных идолов много,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 лишь Ему всей душою своей!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Бога надейся, а не на людей!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произноси Имени Господа впустую»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Божье напрасно ты не говори!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твоё пусть в словах тех горит.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 любовью к Нему твоё сердце стучит,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Благодарность и вера в нём вечно звучит!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3" descr="http://vcerkvi.ru/wp-content/uploads/2016/08/blagruka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74" y="326795"/>
            <a:ext cx="1048513" cy="70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87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106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563888" y="260648"/>
            <a:ext cx="43924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ВОСЬМАЯ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кради!»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Тот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кто у людей забрал,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Вещи их, путём нечестным,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тот вором стал,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будет всем известно.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не сразу, не сейчас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узнают тайну эту.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покажет белу свету,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Явно за обман воздаст.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ДЕВЯТАЯ 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лги и не произноси ложного 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свидетельства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ближнего!»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Неправду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людях – не произноси!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помощи Божьей проси,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видеть хорошее в ближних своих,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злое, а доброе думать о них!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 может несчастье с собой принести,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правда к победе твоей привести.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ДЕСЯТАЯ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желай ничего, что принадлежит другому!»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желай ничего, чем владеет ближний.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мечтай, что предмет у кого-то лишний.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мысли тебе принесут страданья,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за грех понесёшь Божье наказанье.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73" name="Picture 25" descr="http://mos.news/upload/resize_cache/iblock/fb0/300_0_1/fb082ae42246fdd48ec455e85e5e3b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48680"/>
            <a:ext cx="253317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7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42383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500658"/>
              </p:ext>
            </p:extLst>
          </p:nvPr>
        </p:nvGraphicFramePr>
        <p:xfrm>
          <a:off x="539552" y="1052736"/>
          <a:ext cx="8208912" cy="3200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81833"/>
                <a:gridCol w="7194821"/>
                <a:gridCol w="53225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Готовность учебных принадлежностей к учебному дню (всё ли есть в портфеле).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 приступаешь к выполнению домашнего задания или напоминают родители (родственники)?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Следишь ли ты сам за состоянием своих тетрадей и учебников или кто-то из родителей?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Всегда ли у тебя порядок на парте?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Приносишь ли ты в школу нешкольные предметы?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Поведение на уроках и переменах.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Поведение на утренниках, праздниках и в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Поведение за столом и в столовой.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Добросовестно ли выполняешь поручения, данные учителем (дежурство, участие в мероприятиях и т.п.)?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Часто ли опаздываешь?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прогулки возвращаешься сам или нужно напоминать?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Соблюдаешь ли правила дорожного движения?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школы сразу идёшь домой?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79156" y="-21286"/>
            <a:ext cx="8264844" cy="667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Самостоятельность, дисциплинированность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lang="ru-RU" alt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каждый положительный ответ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балла.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есть небольшие отклонения в выполнении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 балл.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не выполняется или от случая к случаю, или только после напоминания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 баллов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Наибольшее количество баллов </a:t>
            </a:r>
            <a:r>
              <a:rPr kumimoji="0" lang="ru-RU" alt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22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Сформированы </a:t>
            </a: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22-17 баллов.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Слабо сформированные </a:t>
            </a: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16-10 баллов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сформированы </a:t>
            </a: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менее 10 баллов.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4534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106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2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47664" y="188640"/>
            <a:ext cx="6264696" cy="6545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и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200"/>
              </a:lnSpc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200"/>
              </a:lnSpc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6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ЗАПОВЕДЕЙ </a:t>
            </a:r>
            <a:r>
              <a:rPr lang="ru-RU" sz="1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БОЖЬИХ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господь, бог твой, пусть не будет у тебя других богов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b="1" dirty="0"/>
              <a:t>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делай себе идолов. Не поклоняйся и не служи им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произноси Имени Господа впустую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ЧЕТВЁРТАЯ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 день субботний! Посвяти его Богу!»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ПЯТАЯ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Почитай родителей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pPr algn="ctr">
              <a:lnSpc>
                <a:spcPts val="1200"/>
              </a:lnSpc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Относись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уважением к папе и маме!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Мудрость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опыт родителей стоит вниманья!</a:t>
            </a:r>
          </a:p>
          <a:p>
            <a:pPr algn="ctr">
              <a:lnSpc>
                <a:spcPts val="1200"/>
              </a:lnSpc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Дорожи ими, слушайся и подчиняйся!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Как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Бога характер свой сделать пытайся!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 будет жизнь твоя – благополучной.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Долгой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она, и, при этом, нескучной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ШЕСТАЯ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ЗАПОВЕДЬ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убивай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СЕДЬМАЯ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прелюбодействуй!»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ВОСЬМАЯ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кради!»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ДЕВЯТАЯ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«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лги и не произноси ложного свидетельства на ближнего!»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ДЕСЯТАЯ ЗАПОВЕДЬ</a:t>
            </a:r>
            <a:endParaRPr lang="ru-RU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«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желай ничего, что принадлежит другому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желай ничего, чем владеет ближний.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Не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мечтай, что предмет у кого-то лишний.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Эти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 тебе принесут страданья,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Ведь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грех понесёшь Божье наказанье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6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302493"/>
              </p:ext>
            </p:extLst>
          </p:nvPr>
        </p:nvGraphicFramePr>
        <p:xfrm>
          <a:off x="0" y="-27175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27175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35" name="Picture 3" descr="http://www.dvaporosenka.ru/images/dereviya-raskraski/yablonya-raskraska/download.php?file=yablonya-raskraska1.gif"/>
          <p:cNvPicPr>
            <a:picLocks noChangeAspect="1" noChangeArrowheads="1"/>
          </p:cNvPicPr>
          <p:nvPr/>
        </p:nvPicPr>
        <p:blipFill>
          <a:blip r:embed="rId6" r:link="rId8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684" b="67689" l="0" r="100000">
                        <a14:backgroundMark x1="52833" y1="26002" x2="54083" y2="29599"/>
                        <a14:backgroundMark x1="16417" y1="48408" x2="17250" y2="49941"/>
                        <a14:backgroundMark x1="28000" y1="25000" x2="30167" y2="27417"/>
                        <a14:backgroundMark x1="32667" y1="30601" x2="32750" y2="32017"/>
                        <a14:backgroundMark x1="50083" y1="35083" x2="51250" y2="36262"/>
                        <a14:backgroundMark x1="63167" y1="34080" x2="61333" y2="36203"/>
                        <a14:backgroundMark x1="71583" y1="41450" x2="69667" y2="41863"/>
                        <a14:backgroundMark x1="66833" y1="49233" x2="65250" y2="47759"/>
                        <a14:backgroundMark x1="48417" y1="39387" x2="47250" y2="39917"/>
                        <a14:backgroundMark x1="43167" y1="41038" x2="42500" y2="41450"/>
                        <a14:backgroundMark x1="42250" y1="32960" x2="42000" y2="33726"/>
                        <a14:backgroundMark x1="58833" y1="32311" x2="58833" y2="32311"/>
                        <a14:backgroundMark x1="21583" y1="31781" x2="21583" y2="31781"/>
                        <a14:backgroundMark x1="71333" y1="48939" x2="72083" y2="49057"/>
                        <a14:backgroundMark x1="58750" y1="51297" x2="57833" y2="51297"/>
                        <a14:backgroundMark x1="24833" y1="41922" x2="25583" y2="42276"/>
                        <a14:backgroundMark x1="39250" y1="45460" x2="37333" y2="45755"/>
                        <a14:backgroundMark x1="36500" y1="47229" x2="35417" y2="47170"/>
                        <a14:backgroundMark x1="35083" y1="49116" x2="35167" y2="49823"/>
                        <a14:backgroundMark x1="45083" y1="46285" x2="45000" y2="46757"/>
                        <a14:backgroundMark x1="83500" y1="51592" x2="83500" y2="51592"/>
                        <a14:backgroundMark x1="90000" y1="51592" x2="90000" y2="51592"/>
                        <a14:backgroundMark x1="71000" y1="35554" x2="71000" y2="35554"/>
                        <a14:backgroundMark x1="71083" y1="51887" x2="71083" y2="51887"/>
                        <a14:backgroundMark x1="41250" y1="37264" x2="41250" y2="37264"/>
                        <a14:backgroundMark x1="59833" y1="40979" x2="59833" y2="40979"/>
                        <a14:backgroundMark x1="19250" y1="28361" x2="19250" y2="28361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15" r="-8327" b="34972"/>
          <a:stretch>
            <a:fillRect/>
          </a:stretch>
        </p:blipFill>
        <p:spPr bwMode="auto">
          <a:xfrm rot="21389012" flipH="1">
            <a:off x="898146" y="92249"/>
            <a:ext cx="6702356" cy="485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3450657" y="5595362"/>
            <a:ext cx="2435225" cy="40005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Дёмкин Костя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140" b="90280" l="38716" r="62646">
                        <a14:backgroundMark x1="12257" y1="21495" x2="0" y2="68224"/>
                        <a14:backgroundMark x1="6226" y1="45047" x2="97276" y2="45047"/>
                        <a14:backgroundMark x1="11868" y1="21682" x2="51362" y2="5607"/>
                        <a14:backgroundMark x1="51362" y1="5607" x2="85603" y2="5607"/>
                        <a14:backgroundMark x1="85603" y1="5607" x2="98444" y2="47850"/>
                        <a14:backgroundMark x1="98444" y1="48224" x2="97471" y2="56822"/>
                        <a14:backgroundMark x1="97665" y1="56636" x2="92218" y2="68972"/>
                        <a14:backgroundMark x1="92412" y1="69159" x2="54475" y2="75140"/>
                        <a14:backgroundMark x1="389" y1="66916" x2="48638" y2="751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83" t="76508" r="37346" b="11902"/>
          <a:stretch>
            <a:fillRect/>
          </a:stretch>
        </p:blipFill>
        <p:spPr bwMode="auto">
          <a:xfrm>
            <a:off x="4015806" y="4761153"/>
            <a:ext cx="1304925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58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44722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107801"/>
              </p:ext>
            </p:extLst>
          </p:nvPr>
        </p:nvGraphicFramePr>
        <p:xfrm>
          <a:off x="2555776" y="1700808"/>
          <a:ext cx="6099810" cy="36332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37973"/>
                <a:gridCol w="361837"/>
              </a:tblGrid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доверять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другу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0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делиться новостями, успехами или неудачами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уметь хранить чужие тайны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радоваться вместе с другом его успехам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предлагать свою помощь, а не ждать просьбы о помощи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стараться, чтобы другу было приятно в твоем обществе, не создавать неловких ситуаций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защищать друга (если кто-то говорит о друге плохо в его отсутствие)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критиковать друга в присутствии других людей (если ты чем-то не доволен, сказать другу об этом наведение)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уважать право друга иметь других друзей, кроме тебя (не быть навязчивым)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всегда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выполнять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свои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обещания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51615"/>
            <a:ext cx="8280920" cy="700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Культура общения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Ответь на вопросы. Если хочешь ответить «да» - поставь «+», если «нет» - поставь  «- » </a:t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Можешь ли: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Посчитай «+» и «-». Если у тебя получилось больше трёх минусов, тебе нужно пересмотреть свое отношение к другу, продолжать учиться дружить с детьми.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96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28680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2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312320"/>
              </p:ext>
            </p:extLst>
          </p:nvPr>
        </p:nvGraphicFramePr>
        <p:xfrm>
          <a:off x="395536" y="692696"/>
          <a:ext cx="8509098" cy="4362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73208"/>
                <a:gridCol w="5948154"/>
                <a:gridCol w="728959"/>
                <a:gridCol w="729818"/>
                <a:gridCol w="728959"/>
              </a:tblGrid>
              <a:tr h="227374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да/иногда/нет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262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родные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Здороваешься ли ты с соседями по дому?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22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Здороваешься ли ты с одноклассниками, друзьями?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22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Здороваешься ли ты со взрослыми в школе?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2927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Благодаришь ли ты маму или бабушку за обед (завтрак,, 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ужин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472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Извиняешься ли ты, если опаздываешь на урок и входишь в класс после учителя?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3220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извиняешься перед малышом, которого случайно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толкнул(а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472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Папа (дедушка, мама…) помог тебе решить трудную за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дачу, благодаришь ли ты его (её)?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22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Благодаришь ли ты постороннего человека за оказанную тебе помощь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312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Говоришь ли ты спокойно, не повышая голоса, даже если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споришь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22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Можешь ли обидеть товарища, одноклассника?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472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Поздравляешь ли ты маму, бабушку, сестру, учителя с 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праздником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  <a:tr h="226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Когда ты ложишься спать, прощаешься ли ты со своими домашними?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0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0"/>
            <a:ext cx="8280920" cy="69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4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</a:t>
            </a:r>
          </a:p>
          <a:p>
            <a:pPr algn="ctr"/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Оцени свою вежливость.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dirty="0" smtClean="0"/>
              <a:t> </a:t>
            </a:r>
            <a:endParaRPr lang="ru-RU" sz="1200" dirty="0"/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очки: за ответ «Да» - 2 очка, «Иногда» - 1 очко, «Нет» - 0 очков.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набрал: от 18 до 24 очков: с тобой все в порядке.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держать!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от 14 до 17 очков: ты не всегда вежлив(а).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 внимательнее!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меньше 14 очков.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ещё надо учиться вежливости!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Не жалей на это сил и времени!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44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4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34414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26354"/>
              </p:ext>
            </p:extLst>
          </p:nvPr>
        </p:nvGraphicFramePr>
        <p:xfrm>
          <a:off x="107506" y="2564904"/>
          <a:ext cx="8856980" cy="24765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7017"/>
                <a:gridCol w="2561959"/>
                <a:gridCol w="477017"/>
                <a:gridCol w="2561959"/>
                <a:gridCol w="477017"/>
                <a:gridCol w="132207"/>
                <a:gridCol w="2169804"/>
              </a:tblGrid>
              <a:tr h="215900">
                <a:tc gridSpan="6"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Список учащихся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Аббасов Фарид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200">
                          <a:effectLst/>
                        </a:rPr>
                        <a:t>Лаврищева Таисия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Садиев Саша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Афонасьев</a:t>
                      </a:r>
                      <a:r>
                        <a:rPr lang="ru-RU" sz="1200" dirty="0">
                          <a:effectLst/>
                        </a:rPr>
                        <a:t> Арсений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270" algn="l"/>
                        </a:tabLst>
                      </a:pPr>
                      <a:r>
                        <a:rPr lang="ru-RU" sz="1200">
                          <a:effectLst/>
                        </a:rPr>
                        <a:t>Мазов Роман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Сампетов Савелий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Бекбаулов</a:t>
                      </a:r>
                      <a:r>
                        <a:rPr lang="ru-RU" sz="1200" dirty="0">
                          <a:effectLst/>
                        </a:rPr>
                        <a:t> Никита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  <a:tabLst>
                          <a:tab pos="2030095" algn="l"/>
                        </a:tabLst>
                      </a:pPr>
                      <a:r>
                        <a:rPr lang="ru-RU" sz="1200">
                          <a:effectLst/>
                        </a:rPr>
                        <a:t>Мичурин Ефим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Семакин Михаил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  <a:tabLst>
                          <a:tab pos="2167255" algn="l"/>
                        </a:tabLst>
                      </a:pPr>
                      <a:r>
                        <a:rPr lang="ru-RU" sz="1200">
                          <a:effectLst/>
                        </a:rPr>
                        <a:t>Деева Полина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Моругин Максим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Сергеев Никита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Демьяненко Егор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  <a:tabLst>
                          <a:tab pos="1999615" algn="l"/>
                        </a:tabLst>
                      </a:pPr>
                      <a:r>
                        <a:rPr lang="ru-RU" sz="1200">
                          <a:effectLst/>
                        </a:rPr>
                        <a:t>Николаев Иван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Сидорчук Алина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Дёмкин Константин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Петручок Никита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Тарвердиева Кира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Дмитриева Валерия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Подкопаева Кира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Черникова Юлия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Калугина Виолетта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Полыцикова Ирина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Чувакова Вероника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Кулебакина Верон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Помешкин Павел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Фандеев Егор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Кулибина Арина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Романова Екатерина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Шмидт Софья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27584" y="93666"/>
            <a:ext cx="691276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Фамилия, имя ___________________________________________________________ 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464237"/>
              </p:ext>
            </p:extLst>
          </p:nvPr>
        </p:nvGraphicFramePr>
        <p:xfrm>
          <a:off x="107506" y="401443"/>
          <a:ext cx="8856983" cy="2046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5553"/>
                <a:gridCol w="2185553"/>
                <a:gridCol w="2185553"/>
                <a:gridCol w="2300324"/>
              </a:tblGrid>
              <a:tr h="50789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25044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ТЕСТ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250440" algn="l"/>
                        </a:tabLst>
                      </a:pPr>
                      <a:r>
                        <a:rPr lang="ru-RU" sz="1400" dirty="0">
                          <a:effectLst/>
                        </a:rPr>
                        <a:t>«Терем»    «Дом»     «Изба»     «Острова»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3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2250440" algn="l"/>
                        </a:tabLst>
                      </a:pPr>
                      <a:r>
                        <a:rPr lang="ru-RU" sz="1400">
                          <a:effectLst/>
                        </a:rPr>
                        <a:t>Краткое описание жилища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007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9719945" algn="l"/>
                        </a:tabLst>
                      </a:pPr>
                      <a:r>
                        <a:rPr lang="ru-RU" sz="1400">
                          <a:effectLst/>
                        </a:rPr>
                        <a:t>  «Терем»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9719945" algn="l"/>
                        </a:tabLst>
                      </a:pPr>
                      <a:r>
                        <a:rPr lang="ru-RU" sz="1400">
                          <a:effectLst/>
                        </a:rPr>
                        <a:t>«Дом»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9719945" algn="l"/>
                        </a:tabLst>
                      </a:pPr>
                      <a:r>
                        <a:rPr lang="ru-RU" sz="1400">
                          <a:effectLst/>
                        </a:rPr>
                        <a:t> «Изба»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tabLst>
                          <a:tab pos="9719945" algn="l"/>
                        </a:tabLst>
                      </a:pPr>
                      <a:r>
                        <a:rPr lang="ru-RU" sz="1400">
                          <a:effectLst/>
                        </a:rPr>
                        <a:t>«Остров»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19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300" dirty="0">
                          <a:effectLst/>
                        </a:rPr>
                        <a:t>Царские палаты</a:t>
                      </a:r>
                      <a:r>
                        <a:rPr lang="ru-RU" sz="1300" dirty="0" smtClean="0">
                          <a:effectLst/>
                        </a:rPr>
                        <a:t>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 </a:t>
                      </a:r>
                      <a:r>
                        <a:rPr lang="ru-RU" sz="1300" dirty="0">
                          <a:effectLst/>
                        </a:rPr>
                        <a:t>роскошь и убранства для проживающих в нём.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Добротный, ухоженный дом, в котором удобно жить.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Старое </a:t>
                      </a:r>
                      <a:r>
                        <a:rPr lang="ru-RU" sz="1300" dirty="0">
                          <a:effectLst/>
                        </a:rPr>
                        <a:t>строение,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300" dirty="0">
                          <a:effectLst/>
                        </a:rPr>
                        <a:t>но жить в нём можно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300" dirty="0">
                          <a:effectLst/>
                        </a:rPr>
                        <a:t>Правда, нет в нём удобств.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Необитаемое место, условия для проживания трудные.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6014">
                <a:tc gridSpan="4"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Задание: разместить (поселить) своих одноклассников в жилища по своему усмотрению  (как твой одноклассник, на твой взгляд, этого заслуживает).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841887"/>
              </p:ext>
            </p:extLst>
          </p:nvPr>
        </p:nvGraphicFramePr>
        <p:xfrm>
          <a:off x="107504" y="2420896"/>
          <a:ext cx="8856987" cy="413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2"/>
                <a:gridCol w="1877171"/>
                <a:gridCol w="283069"/>
                <a:gridCol w="2024583"/>
                <a:gridCol w="279673"/>
                <a:gridCol w="1796807"/>
                <a:gridCol w="291425"/>
                <a:gridCol w="2016227"/>
              </a:tblGrid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4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  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800"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000" dirty="0">
                          <a:effectLst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  <a:tabLst>
                          <a:tab pos="9719945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9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25791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50402" y="620688"/>
            <a:ext cx="6789039" cy="613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Ленинск – Кузнецкий. </a:t>
            </a:r>
          </a:p>
          <a:p>
            <a:pPr marL="0" marR="0" lvl="0" indent="180975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Женский монастырь Серафима Саровского.   </a:t>
            </a:r>
          </a:p>
        </p:txBody>
      </p:sp>
      <p:pic>
        <p:nvPicPr>
          <p:cNvPr id="28673" name="Рисунок 1" descr="20151105_1229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9" y="1416452"/>
            <a:ext cx="7811442" cy="43924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3390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5067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639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7353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altLang="ru-RU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343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98823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9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700" name="Рисунок 4" descr="20160301_12475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7802"/>
            <a:ext cx="6277841" cy="4374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G:\экскурсия церковь 2016\20160301_124154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16448" y="4653136"/>
            <a:ext cx="1714500" cy="1642745"/>
          </a:xfrm>
          <a:prstGeom prst="ellips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Рисунок 3" descr="G:\экскурсия церковь 2016\20160301_124145.jp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71032" y="3135833"/>
            <a:ext cx="1285875" cy="1285875"/>
          </a:xfrm>
          <a:prstGeom prst="ellips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G:\экскурсия церковь 2016\20160301_123921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73698" y="2060848"/>
            <a:ext cx="978535" cy="928370"/>
          </a:xfrm>
          <a:prstGeom prst="ellips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58876" y="673538"/>
            <a:ext cx="62025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Посёлок Инской. Храм  Святой Троицы.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3390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5067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639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7353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altLang="ru-RU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G:\экскурсия церковь 2016\20160301_124050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01024" y="1087886"/>
            <a:ext cx="799078" cy="76002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4998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238555"/>
              </p:ext>
            </p:extLst>
          </p:nvPr>
        </p:nvGraphicFramePr>
        <p:xfrm>
          <a:off x="-15758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4" name="Слайд" r:id="rId4" imgW="4570610" imgH="3427449" progId="PowerPoint.Slide.12">
                  <p:embed/>
                </p:oleObj>
              </mc:Choice>
              <mc:Fallback>
                <p:oleObj name="Слайд" r:id="rId4" imgW="4570610" imgH="3427449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758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60978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5" name="Слайд" r:id="rId7" imgW="4570610" imgH="3427449" progId="PowerPoint.Slide.12">
                  <p:embed/>
                </p:oleObj>
              </mc:Choice>
              <mc:Fallback>
                <p:oleObj name="Слайд" r:id="rId7" imgW="4570610" imgH="3427449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429375"/>
            <a:ext cx="9144000" cy="428625"/>
          </a:xfrm>
          <a:prstGeom prst="rect">
            <a:avLst/>
          </a:prstGeom>
          <a:solidFill>
            <a:srgbClr val="94D0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1857375" y="4286250"/>
            <a:ext cx="50720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latin typeface="Arial" charset="0"/>
              </a:rPr>
              <a:t>            </a:t>
            </a: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17 </a:t>
            </a:r>
            <a:r>
              <a:rPr lang="ru-RU" altLang="ru-RU" sz="2800" b="1">
                <a:solidFill>
                  <a:srgbClr val="542A00"/>
                </a:solidFill>
                <a:latin typeface="Arial" charset="0"/>
              </a:rPr>
              <a:t>сентября </a:t>
            </a: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2006 </a:t>
            </a:r>
            <a:r>
              <a:rPr lang="ru-RU" altLang="ru-RU" sz="2800" b="1">
                <a:solidFill>
                  <a:srgbClr val="542A00"/>
                </a:solidFill>
                <a:latin typeface="Arial" charset="0"/>
              </a:rPr>
              <a:t>год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i="1">
                <a:solidFill>
                  <a:srgbClr val="542A00"/>
                </a:solidFill>
                <a:latin typeface="Arial" charset="0"/>
              </a:rPr>
              <a:t>Торжественное открытие нового здания     воскресной школы. </a:t>
            </a:r>
          </a:p>
        </p:txBody>
      </p:sp>
      <p:pic>
        <p:nvPicPr>
          <p:cNvPr id="13316" name="Рисунок 4" descr="http://cs408921.vk.me/v408921448/3980/DRmbK3HqfXU.jpg"/>
          <p:cNvPicPr>
            <a:picLocks noChangeAspect="1" noChangeArrowheads="1"/>
          </p:cNvPicPr>
          <p:nvPr/>
        </p:nvPicPr>
        <p:blipFill>
          <a:blip r:embed="rId8" r:link="rId9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8551">
            <a:off x="496888" y="1325563"/>
            <a:ext cx="3506787" cy="2563812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Рисунок 5" descr="https://pp.vk.me/c314416/v314416448/3599/sQBR9H_RlbY.jpg"/>
          <p:cNvPicPr>
            <a:picLocks noChangeAspect="1" noChangeArrowheads="1"/>
          </p:cNvPicPr>
          <p:nvPr/>
        </p:nvPicPr>
        <p:blipFill>
          <a:blip r:embed="rId10" r:link="rId11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6510">
            <a:off x="5051425" y="1382713"/>
            <a:ext cx="3465513" cy="2606675"/>
          </a:xfrm>
          <a:prstGeom prst="rect">
            <a:avLst/>
          </a:prstGeom>
          <a:noFill/>
          <a:ln w="9525">
            <a:solidFill>
              <a:srgbClr val="D5E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26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1249</TotalTime>
  <Words>1963</Words>
  <Application>Microsoft Office PowerPoint</Application>
  <PresentationFormat>Экран (4:3)</PresentationFormat>
  <Paragraphs>1063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Тема Office</vt:lpstr>
      <vt:lpstr>Слайд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92</cp:revision>
  <dcterms:created xsi:type="dcterms:W3CDTF">2017-04-19T02:50:39Z</dcterms:created>
  <dcterms:modified xsi:type="dcterms:W3CDTF">2017-11-05T14:18:43Z</dcterms:modified>
</cp:coreProperties>
</file>