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1" r:id="rId1"/>
  </p:sldMasterIdLst>
  <p:notesMasterIdLst>
    <p:notesMasterId r:id="rId23"/>
  </p:notesMasterIdLst>
  <p:sldIdLst>
    <p:sldId id="290" r:id="rId2"/>
    <p:sldId id="257" r:id="rId3"/>
    <p:sldId id="291" r:id="rId4"/>
    <p:sldId id="259" r:id="rId5"/>
    <p:sldId id="286" r:id="rId6"/>
    <p:sldId id="256" r:id="rId7"/>
    <p:sldId id="292" r:id="rId8"/>
    <p:sldId id="267" r:id="rId9"/>
    <p:sldId id="272" r:id="rId10"/>
    <p:sldId id="271" r:id="rId11"/>
    <p:sldId id="258" r:id="rId12"/>
    <p:sldId id="270" r:id="rId13"/>
    <p:sldId id="273" r:id="rId14"/>
    <p:sldId id="275" r:id="rId15"/>
    <p:sldId id="274" r:id="rId16"/>
    <p:sldId id="289" r:id="rId17"/>
    <p:sldId id="276" r:id="rId18"/>
    <p:sldId id="288" r:id="rId19"/>
    <p:sldId id="281" r:id="rId20"/>
    <p:sldId id="277" r:id="rId21"/>
    <p:sldId id="28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36D68E-86C7-4654-AEB0-BDBF0FD83F8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9D76D-7A65-403C-B090-846190ED91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69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1638" cy="411162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5588" y="-11796713"/>
            <a:ext cx="16649701" cy="12488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1638" cy="411162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5588" y="-11796713"/>
            <a:ext cx="16649701" cy="12488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1638" cy="4111625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AD901-07C5-4D5B-BFCA-D8165E4DCB6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Что их объединяет?</a:t>
            </a:r>
            <a:endParaRPr lang="ru-RU" dirty="0"/>
          </a:p>
        </p:txBody>
      </p:sp>
      <p:pic>
        <p:nvPicPr>
          <p:cNvPr id="3074" name="Picture 2" descr="https://fs3.ppt4web.ru/images/140398/205227/640/img0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1"/>
          <a:stretch/>
        </p:blipFill>
        <p:spPr bwMode="auto">
          <a:xfrm>
            <a:off x="251520" y="1556792"/>
            <a:ext cx="8566434" cy="507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496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4357694"/>
            <a:ext cx="1714480" cy="250030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2E1304"/>
                </a:solidFill>
                <a:cs typeface="Times New Roman" pitchFamily="16" charset="0"/>
              </a:rPr>
              <a:t>Лабораторный опыт «Физические свойства нефти»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357290" y="1500174"/>
            <a:ext cx="7498080" cy="48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.Описать внешний вид нефти в пробирке, цвет, запах, агрегатное состояние, занесите физические свойства в соответствующие графы паспорта. Сделайте вывод. Почему нефть имеет запах. Свяжите с теорией происхождения нефти.</a:t>
            </a:r>
          </a:p>
          <a:p>
            <a:r>
              <a:rPr lang="ru-RU" dirty="0" smtClean="0"/>
              <a:t>2. В пробирку с водой добавить 2–3 капли нефти и встряхнуть; сделать вывод о плотности нефти и растворимости. Занесите данные в таблицу. Потрясите пробирку, поднесите к свету и посмотрите. Дайте пробе постоять </a:t>
            </a:r>
            <a:r>
              <a:rPr lang="ru-RU" dirty="0" err="1" smtClean="0"/>
              <a:t>некотоорое</a:t>
            </a:r>
            <a:r>
              <a:rPr lang="ru-RU" dirty="0" smtClean="0"/>
              <a:t> время. Какие углеводороды оседают?</a:t>
            </a:r>
          </a:p>
          <a:p>
            <a:r>
              <a:rPr lang="ru-RU" dirty="0" smtClean="0"/>
              <a:t>3.  В кристаллизатор с водой добавить 1мл нефти. Рассмотреть образующуюся пленку. Какова плотность нефти по отношению к плотности воды? Какие это может иметь последствия при розливе нефти.(</a:t>
            </a:r>
            <a:r>
              <a:rPr lang="ru-RU" b="1" dirty="0" smtClean="0"/>
              <a:t>Одна тонна нефти образует плёнку на поверхности воды площадью 12 км</a:t>
            </a:r>
            <a:r>
              <a:rPr lang="ru-RU" b="1" baseline="30000" dirty="0" smtClean="0"/>
              <a:t>2</a:t>
            </a:r>
            <a:r>
              <a:rPr lang="ru-RU" b="1" dirty="0" smtClean="0"/>
              <a:t>).Как вы думаете, проницаема  ли нефтяная пленка для солнечных лучей и кислорода? К чему это приводит? Опасно ли соприкосновение с нефтью для  животных и </a:t>
            </a:r>
            <a:r>
              <a:rPr lang="ru-RU" b="1" dirty="0" err="1" smtClean="0"/>
              <a:t>птиц?Как</a:t>
            </a:r>
            <a:r>
              <a:rPr lang="ru-RU" b="1" dirty="0" smtClean="0"/>
              <a:t> бороться с нефтяным пятном ( </a:t>
            </a:r>
            <a:r>
              <a:rPr lang="ru-RU" b="1" dirty="0" err="1" smtClean="0"/>
              <a:t>стр</a:t>
            </a:r>
            <a:r>
              <a:rPr lang="ru-RU" b="1" dirty="0" smtClean="0"/>
              <a:t> 56 учебника, ваши предложения).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1285860"/>
          </a:xfrm>
        </p:spPr>
        <p:txBody>
          <a:bodyPr>
            <a:normAutofit/>
          </a:bodyPr>
          <a:lstStyle/>
          <a:p>
            <a:r>
              <a:rPr lang="ru-RU" dirty="0" smtClean="0"/>
              <a:t>Последствия розлива нефти</a:t>
            </a:r>
            <a:endParaRPr lang="ru-RU" dirty="0"/>
          </a:p>
        </p:txBody>
      </p:sp>
      <p:pic>
        <p:nvPicPr>
          <p:cNvPr id="3" name="Picture 2" descr="L31w1p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57224" y="1214422"/>
            <a:ext cx="2071702" cy="2786082"/>
          </a:xfrm>
          <a:prstGeom prst="rect">
            <a:avLst/>
          </a:prstGeom>
        </p:spPr>
      </p:pic>
      <p:pic>
        <p:nvPicPr>
          <p:cNvPr id="4" name="Picture 2" descr="L31p3p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29190" y="3589337"/>
            <a:ext cx="4357687" cy="3268663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 t="22144"/>
          <a:stretch>
            <a:fillRect/>
          </a:stretch>
        </p:blipFill>
        <p:spPr bwMode="auto">
          <a:xfrm>
            <a:off x="857224" y="4143380"/>
            <a:ext cx="4714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L31p2p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500430" y="1142984"/>
            <a:ext cx="4857742" cy="264320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Саша\Мои документы\картинки по химии\органическая химия, 11 класс\10 класс органическая химия\природные источники УВ\экологические катастрофы из-за нефт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3560763" y="76200"/>
            <a:ext cx="5583237" cy="257724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ts val="2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>
                <a:solidFill>
                  <a:srgbClr val="262626"/>
                </a:solidFill>
                <a:ea typeface="Lucida Sans Unicode" pitchFamily="32" charset="0"/>
                <a:cs typeface="Lucida Sans Unicode" pitchFamily="32" charset="0"/>
              </a:rPr>
              <a:t>Нефть – не топливо, топить можно и ассигнациями</a:t>
            </a:r>
            <a:r>
              <a:rPr lang="en-US" sz="3200" dirty="0">
                <a:solidFill>
                  <a:srgbClr val="262626"/>
                </a:solidFill>
                <a:ea typeface="Lucida Sans Unicode" pitchFamily="32" charset="0"/>
                <a:cs typeface="Lucida Sans Unicode" pitchFamily="32" charset="0"/>
              </a:rPr>
              <a:t>.</a:t>
            </a:r>
            <a:r>
              <a:rPr lang="ru-RU" sz="3200" dirty="0">
                <a:solidFill>
                  <a:srgbClr val="262626"/>
                </a:solidFill>
                <a:ea typeface="Lucida Sans Unicode" pitchFamily="32" charset="0"/>
                <a:cs typeface="Lucida Sans Unicode" pitchFamily="32" charset="0"/>
              </a:rPr>
              <a:t>           </a:t>
            </a:r>
          </a:p>
          <a:p>
            <a:pPr>
              <a:spcBef>
                <a:spcPts val="2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>
                <a:solidFill>
                  <a:srgbClr val="262626"/>
                </a:solidFill>
                <a:ea typeface="Lucida Sans Unicode" pitchFamily="32" charset="0"/>
                <a:cs typeface="Lucida Sans Unicode" pitchFamily="32" charset="0"/>
              </a:rPr>
              <a:t>                                       </a:t>
            </a:r>
          </a:p>
          <a:p>
            <a:pPr>
              <a:spcBef>
                <a:spcPts val="2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dirty="0">
                <a:solidFill>
                  <a:srgbClr val="262626"/>
                </a:solidFill>
                <a:latin typeface="Monotype Corsiva" pitchFamily="64" charset="0"/>
                <a:ea typeface="Lucida Sans Unicode" pitchFamily="32" charset="0"/>
                <a:cs typeface="Lucida Sans Unicode" pitchFamily="32" charset="0"/>
              </a:rPr>
              <a:t>Д. И. Менделеев  </a:t>
            </a:r>
            <a:r>
              <a:rPr lang="ru-RU" sz="3200" dirty="0">
                <a:solidFill>
                  <a:srgbClr val="262626"/>
                </a:solidFill>
                <a:ea typeface="Lucida Sans Unicode" pitchFamily="32" charset="0"/>
                <a:cs typeface="Lucida Sans Unicode" pitchFamily="32" charset="0"/>
              </a:rPr>
              <a:t> 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3571876" cy="4876800"/>
          </a:xfrm>
          <a:prstGeom prst="rect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5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743200"/>
            <a:ext cx="5486400" cy="4114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9388" y="422275"/>
            <a:ext cx="8713787" cy="655782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b="1" u="sng" dirty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Способы переработки нефти: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dirty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а) физический метод </a:t>
            </a:r>
            <a:r>
              <a:rPr lang="ru-RU" sz="4000" dirty="0">
                <a:solidFill>
                  <a:srgbClr val="000000"/>
                </a:solidFill>
                <a:ea typeface="Calibri" pitchFamily="32" charset="0"/>
                <a:cs typeface="Calibri" pitchFamily="32" charset="0"/>
              </a:rPr>
              <a:t>–</a:t>
            </a:r>
            <a:r>
              <a:rPr lang="ru-RU" sz="4000" dirty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 разделение нефти на составные части - фракции,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000" dirty="0">
              <a:solidFill>
                <a:srgbClr val="000000"/>
              </a:solidFill>
              <a:latin typeface="Times New Roman" pitchFamily="16" charset="0"/>
              <a:ea typeface="Calibri" pitchFamily="32" charset="0"/>
              <a:cs typeface="Calibri" pitchFamily="32" charset="0"/>
            </a:endParaRPr>
          </a:p>
          <a:p>
            <a:pPr marL="512763" indent="-512763">
              <a:spcBef>
                <a:spcPts val="800"/>
              </a:spcBef>
              <a:buFont typeface="Times New Roman" pitchFamily="16" charset="0"/>
              <a:buAutoNum type="arabicPeriod"/>
              <a:tabLst>
                <a:tab pos="512763" algn="l"/>
                <a:tab pos="617538" algn="l"/>
                <a:tab pos="1066800" algn="l"/>
                <a:tab pos="1516063" algn="l"/>
                <a:tab pos="1965325" algn="l"/>
                <a:tab pos="2414588" algn="l"/>
                <a:tab pos="2863850" algn="l"/>
                <a:tab pos="3313113" algn="l"/>
                <a:tab pos="3762375" algn="l"/>
                <a:tab pos="4211638" algn="l"/>
                <a:tab pos="4660900" algn="l"/>
                <a:tab pos="5110163" algn="l"/>
                <a:tab pos="5559425" algn="l"/>
                <a:tab pos="6008688" algn="l"/>
                <a:tab pos="6457950" algn="l"/>
                <a:tab pos="6907213" algn="l"/>
                <a:tab pos="7356475" algn="l"/>
                <a:tab pos="7805738" algn="l"/>
                <a:tab pos="8255000" algn="l"/>
                <a:tab pos="8704263" algn="l"/>
                <a:tab pos="9153525" algn="l"/>
              </a:tabLst>
            </a:pPr>
            <a:r>
              <a:rPr lang="ru-RU" sz="4000" dirty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б) химический метод </a:t>
            </a:r>
            <a:r>
              <a:rPr lang="ru-RU" sz="4000" dirty="0">
                <a:solidFill>
                  <a:srgbClr val="000000"/>
                </a:solidFill>
                <a:ea typeface="Calibri" pitchFamily="32" charset="0"/>
                <a:cs typeface="Calibri" pitchFamily="32" charset="0"/>
              </a:rPr>
              <a:t>–</a:t>
            </a:r>
            <a:r>
              <a:rPr lang="ru-RU" sz="4000" dirty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 крекинг нефтяных </a:t>
            </a:r>
            <a:r>
              <a:rPr lang="ru-RU" sz="4000" dirty="0" smtClean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продуктов (</a:t>
            </a:r>
            <a:r>
              <a:rPr lang="ru-RU" sz="4000" dirty="0" smtClean="0">
                <a:solidFill>
                  <a:srgbClr val="000000"/>
                </a:solidFill>
                <a:ea typeface="Lucida Sans Unicode" pitchFamily="32" charset="0"/>
                <a:cs typeface="Lucida Sans Unicode" pitchFamily="32" charset="0"/>
              </a:rPr>
              <a:t>Термический и каталитический крекинг)</a:t>
            </a:r>
          </a:p>
          <a:p>
            <a:pPr marL="512763" indent="-512763">
              <a:spcBef>
                <a:spcPts val="800"/>
              </a:spcBef>
              <a:buFont typeface="Times New Roman" pitchFamily="16" charset="0"/>
              <a:buAutoNum type="arabicPeriod"/>
              <a:tabLst>
                <a:tab pos="512763" algn="l"/>
                <a:tab pos="617538" algn="l"/>
                <a:tab pos="1066800" algn="l"/>
                <a:tab pos="1516063" algn="l"/>
                <a:tab pos="1965325" algn="l"/>
                <a:tab pos="2414588" algn="l"/>
                <a:tab pos="2863850" algn="l"/>
                <a:tab pos="3313113" algn="l"/>
                <a:tab pos="3762375" algn="l"/>
                <a:tab pos="4211638" algn="l"/>
                <a:tab pos="4660900" algn="l"/>
                <a:tab pos="5110163" algn="l"/>
                <a:tab pos="5559425" algn="l"/>
                <a:tab pos="6008688" algn="l"/>
                <a:tab pos="6457950" algn="l"/>
                <a:tab pos="6907213" algn="l"/>
                <a:tab pos="7356475" algn="l"/>
                <a:tab pos="7805738" algn="l"/>
                <a:tab pos="8255000" algn="l"/>
                <a:tab pos="8704263" algn="l"/>
                <a:tab pos="9153525" algn="l"/>
              </a:tabLst>
            </a:pPr>
            <a:r>
              <a:rPr lang="ru-RU" sz="4000" dirty="0" smtClean="0">
                <a:solidFill>
                  <a:srgbClr val="000000"/>
                </a:solidFill>
                <a:ea typeface="Lucida Sans Unicode" pitchFamily="32" charset="0"/>
                <a:cs typeface="Lucida Sans Unicode" pitchFamily="32" charset="0"/>
              </a:rPr>
              <a:t>Пиролиз нефти</a:t>
            </a:r>
          </a:p>
          <a:p>
            <a:pPr marL="512763" indent="-512763">
              <a:spcBef>
                <a:spcPts val="800"/>
              </a:spcBef>
              <a:buFont typeface="Times New Roman" pitchFamily="16" charset="0"/>
              <a:buAutoNum type="arabicPeriod"/>
              <a:tabLst>
                <a:tab pos="512763" algn="l"/>
                <a:tab pos="617538" algn="l"/>
                <a:tab pos="1066800" algn="l"/>
                <a:tab pos="1516063" algn="l"/>
                <a:tab pos="1965325" algn="l"/>
                <a:tab pos="2414588" algn="l"/>
                <a:tab pos="2863850" algn="l"/>
                <a:tab pos="3313113" algn="l"/>
                <a:tab pos="3762375" algn="l"/>
                <a:tab pos="4211638" algn="l"/>
                <a:tab pos="4660900" algn="l"/>
                <a:tab pos="5110163" algn="l"/>
                <a:tab pos="5559425" algn="l"/>
                <a:tab pos="6008688" algn="l"/>
                <a:tab pos="6457950" algn="l"/>
                <a:tab pos="6907213" algn="l"/>
                <a:tab pos="7356475" algn="l"/>
                <a:tab pos="7805738" algn="l"/>
                <a:tab pos="8255000" algn="l"/>
                <a:tab pos="8704263" algn="l"/>
                <a:tab pos="9153525" algn="l"/>
              </a:tabLst>
            </a:pPr>
            <a:r>
              <a:rPr lang="ru-RU" sz="4000" dirty="0" err="1" smtClean="0">
                <a:solidFill>
                  <a:srgbClr val="000000"/>
                </a:solidFill>
                <a:ea typeface="Lucida Sans Unicode" pitchFamily="32" charset="0"/>
                <a:cs typeface="Lucida Sans Unicode" pitchFamily="32" charset="0"/>
              </a:rPr>
              <a:t>Риформинг</a:t>
            </a:r>
            <a:endParaRPr lang="ru-RU" sz="4000" dirty="0" smtClean="0">
              <a:solidFill>
                <a:srgbClr val="000000"/>
              </a:solidFill>
              <a:ea typeface="Lucida Sans Unicode" pitchFamily="32" charset="0"/>
              <a:cs typeface="Lucida Sans Unicode" pitchFamily="32" charset="0"/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4000" dirty="0">
              <a:solidFill>
                <a:srgbClr val="000000"/>
              </a:solidFill>
              <a:latin typeface="Times New Roman" pitchFamily="16" charset="0"/>
              <a:ea typeface="Calibri" pitchFamily="32" charset="0"/>
              <a:cs typeface="Calibri" pitchFamily="32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9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Group 1"/>
          <p:cNvGraphicFramePr>
            <a:graphicFrameLocks noGrp="1"/>
          </p:cNvGraphicFramePr>
          <p:nvPr/>
        </p:nvGraphicFramePr>
        <p:xfrm>
          <a:off x="827088" y="1557338"/>
          <a:ext cx="7131050" cy="5224464"/>
        </p:xfrm>
        <a:graphic>
          <a:graphicData uri="http://schemas.openxmlformats.org/drawingml/2006/table">
            <a:tbl>
              <a:tblPr/>
              <a:tblGrid>
                <a:gridCol w="2630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5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2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27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18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Название фракции	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Состав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T кипения	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Применение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Ректификационные газы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15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Газолиновая фракция (газолин)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99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Бензиновая фракция (бензин)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Лигроиновая фракция	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Керосиновая фракция	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18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Дизельное топливо	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699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ea typeface="Calibri" pitchFamily="32" charset="0"/>
                          <a:cs typeface="Calibri" pitchFamily="32" charset="0"/>
                        </a:rPr>
                        <a:t> Остаток перегонки нефти – мазут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494" name="Rectangle 110"/>
          <p:cNvSpPr>
            <a:spLocks noChangeArrowheads="1"/>
          </p:cNvSpPr>
          <p:nvPr/>
        </p:nvSpPr>
        <p:spPr bwMode="auto">
          <a:xfrm>
            <a:off x="179388" y="257175"/>
            <a:ext cx="8532812" cy="1677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Используя  § 8 учебника (О. С. Габриеляна)  (стр. 57-58), заполните таблицу: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Продукты фракционной перегонки нефти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	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 r="43071"/>
          <a:stretch>
            <a:fillRect/>
          </a:stretch>
        </p:blipFill>
        <p:spPr bwMode="auto">
          <a:xfrm>
            <a:off x="3857620" y="2285992"/>
            <a:ext cx="2786082" cy="430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21537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0"/>
            <a:ext cx="6572250" cy="6667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СИНКВЕЙН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r>
              <a:rPr lang="ru-RU" b="1" dirty="0" smtClean="0"/>
              <a:t>1.Нефть ( Какая? Три прилагательных)</a:t>
            </a:r>
          </a:p>
          <a:p>
            <a:pPr algn="ctr"/>
            <a:r>
              <a:rPr lang="ru-RU" b="1" dirty="0" smtClean="0"/>
              <a:t>2. ( Что делает? Два- три глагола)</a:t>
            </a:r>
          </a:p>
          <a:p>
            <a:pPr algn="ctr"/>
            <a:r>
              <a:rPr lang="ru-RU" b="1" dirty="0" smtClean="0"/>
              <a:t>3. Нефть – ( ёмкое предложение)</a:t>
            </a:r>
            <a:endParaRPr lang="ru-RU" b="1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500438"/>
            <a:ext cx="277019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428604"/>
            <a:ext cx="6400800" cy="2147908"/>
          </a:xfrm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0000"/>
                </a:solidFill>
                <a:ea typeface="Lucida Sans Unicode" pitchFamily="32" charset="0"/>
                <a:cs typeface="Lucida Sans Unicode" pitchFamily="32" charset="0"/>
              </a:rPr>
              <a:t>Работа по учебнику </a:t>
            </a:r>
            <a:r>
              <a:rPr lang="ru-RU" b="1" dirty="0" smtClean="0"/>
              <a:t>П. 8</a:t>
            </a:r>
            <a:endParaRPr lang="ru-RU" b="1" dirty="0" smtClean="0">
              <a:solidFill>
                <a:srgbClr val="000000"/>
              </a:solidFill>
              <a:ea typeface="Lucida Sans Unicode" pitchFamily="32" charset="0"/>
              <a:cs typeface="Lucida Sans Unicode" pitchFamily="32" charset="0"/>
            </a:endParaRPr>
          </a:p>
          <a:p>
            <a:pPr>
              <a:buFont typeface="Times New Roman" pitchFamily="16" charset="0"/>
              <a:buAutoNum type="arabicParenR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rgbClr val="000000"/>
                </a:solidFill>
                <a:ea typeface="Lucida Sans Unicode" pitchFamily="32" charset="0"/>
                <a:cs typeface="Lucida Sans Unicode" pitchFamily="32" charset="0"/>
              </a:rPr>
              <a:t>Упр. 7, стр. 62</a:t>
            </a:r>
          </a:p>
          <a:p>
            <a:pPr>
              <a:buFont typeface="Times New Roman" pitchFamily="16" charset="0"/>
              <a:buAutoNum type="arabicParenR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rgbClr val="000000"/>
                </a:solidFill>
                <a:ea typeface="Lucida Sans Unicode" pitchFamily="32" charset="0"/>
                <a:cs typeface="Lucida Sans Unicode" pitchFamily="32" charset="0"/>
              </a:rPr>
              <a:t>Упр. 6, стр. 62  </a:t>
            </a:r>
          </a:p>
          <a:p>
            <a:pPr>
              <a:buFont typeface="Times New Roman" pitchFamily="16" charset="0"/>
              <a:buAutoNum type="arabicParenR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rgbClr val="000000"/>
                </a:solidFill>
                <a:cs typeface="Lucida Sans Unicode" pitchFamily="32" charset="0"/>
              </a:rPr>
              <a:t>Творческое задание: предложить способы очистки берега от нефти, птиц и животных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3786190"/>
            <a:ext cx="2892415" cy="295592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500174"/>
            <a:ext cx="3538537" cy="2297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b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857628"/>
            <a:ext cx="2747963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928670"/>
            <a:ext cx="228601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571876"/>
            <a:ext cx="292098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/>
          <a:srcRect t="12219"/>
          <a:stretch>
            <a:fillRect/>
          </a:stretch>
        </p:blipFill>
        <p:spPr bwMode="auto">
          <a:xfrm>
            <a:off x="2857488" y="1357298"/>
            <a:ext cx="226061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80" y="3500438"/>
            <a:ext cx="321471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майлик.jpg"/>
          <p:cNvPicPr>
            <a:picLocks noChangeAspect="1"/>
          </p:cNvPicPr>
          <p:nvPr/>
        </p:nvPicPr>
        <p:blipFill>
          <a:blip r:embed="rId2"/>
          <a:srcRect l="32227" r="17968" b="8202"/>
          <a:stretch>
            <a:fillRect/>
          </a:stretch>
        </p:blipFill>
        <p:spPr>
          <a:xfrm>
            <a:off x="3143240" y="3500414"/>
            <a:ext cx="2428892" cy="3357586"/>
          </a:xfrm>
          <a:prstGeom prst="rect">
            <a:avLst/>
          </a:prstGeom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14282" y="1071547"/>
            <a:ext cx="8232261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уроке я работал(а)                                   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Пассивен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Своей работой на уроке я                             Доволен       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доволен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		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3.Урок для меня показался                                Коротким       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Длинным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4.За урок  я                                                            Не устал(а)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Устал(а)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			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5.Мое настроение                                                   стало лучше с</a:t>
            </a: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тало хуже, не изменилось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		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6.Материал урока был мне                              			 понятен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							Не понятен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				Полезен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				Бесполезен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				Интересен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				Скучен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				Легким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							Трудным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-2698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Нарисуй настроение</a:t>
            </a:r>
            <a:endParaRPr lang="ru-RU" sz="1600" b="1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698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53494" y="370960"/>
            <a:ext cx="18499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Рефлексия</a:t>
            </a:r>
            <a:endParaRPr lang="ru-RU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flipV="1">
            <a:off x="428596" y="1280496"/>
            <a:ext cx="88565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885950"/>
            <a:ext cx="3643338" cy="4972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0" name="Picture 4" descr="https://fs00.infourok.ru/images/doc/174/199689/hello_html_mc638fc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8"/>
          <a:stretch/>
        </p:blipFill>
        <p:spPr bwMode="auto">
          <a:xfrm>
            <a:off x="107504" y="1844824"/>
            <a:ext cx="8856984" cy="395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415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433968"/>
            <a:ext cx="9358346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928662" y="2357430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Lucida Sans Unicode" pitchFamily="32" charset="0"/>
                <a:cs typeface="Lucida Sans Unicode" pitchFamily="32" charset="0"/>
              </a:rPr>
              <a:t>Природные источники углеводородов. Нефть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9124" y="5500702"/>
            <a:ext cx="40719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Выполнила учитель химии МБОУ</a:t>
            </a: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«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Дровосеченская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СОШ» </a:t>
            </a:r>
          </a:p>
          <a:p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Корогодина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Светлана Леонидовна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Девиз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400" dirty="0" smtClean="0"/>
              <a:t>Бороться и искать, найти и не сдаваться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 bwMode="auto">
          <a:xfrm>
            <a:off x="4270375" y="2665464"/>
            <a:ext cx="3657600" cy="2441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57166"/>
            <a:ext cx="8305800" cy="71438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Знаю , умею, научусь…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940335"/>
              </p:ext>
            </p:extLst>
          </p:nvPr>
        </p:nvGraphicFramePr>
        <p:xfrm>
          <a:off x="428596" y="1142984"/>
          <a:ext cx="8286809" cy="53079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29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88356">
                <a:tc>
                  <a:txBody>
                    <a:bodyPr/>
                    <a:lstStyle/>
                    <a:p>
                      <a:r>
                        <a:rPr lang="ru-RU" dirty="0" smtClean="0"/>
                        <a:t>Вопрос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(+)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\(+/-)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(-)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056">
                <a:tc>
                  <a:txBody>
                    <a:bodyPr/>
                    <a:lstStyle/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1.Знаете ли вы все природные источники углеводородов?</a:t>
                      </a: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Если знаете, то все?  </a:t>
                      </a: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Каков состав нефти, природного газа?</a:t>
                      </a: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Как разделить нефть на отдельные вещества?</a:t>
                      </a: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Знаете ли вы экологические проблемы, связанные с загрязнением нефтью?</a:t>
                      </a:r>
                    </a:p>
                    <a:p>
                      <a:endParaRPr kumimoji="0" lang="ru-RU" sz="20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 Какие вы знаете способы переработки нефти?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план урока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sz="2800" dirty="0" smtClean="0"/>
              <a:t>Какие </a:t>
            </a:r>
            <a:r>
              <a:rPr lang="ru-RU" sz="2800" dirty="0"/>
              <a:t>источники углеводородов существуют ( схема)</a:t>
            </a:r>
          </a:p>
          <a:p>
            <a:pPr lvl="0"/>
            <a:r>
              <a:rPr lang="ru-RU" sz="2800" dirty="0"/>
              <a:t>Состав нефти и ее свойства</a:t>
            </a:r>
          </a:p>
          <a:p>
            <a:pPr lvl="0"/>
            <a:r>
              <a:rPr lang="ru-RU" sz="2800" dirty="0"/>
              <a:t>Экологические проблемы загрязнения нефтью</a:t>
            </a:r>
          </a:p>
          <a:p>
            <a:pPr lvl="0"/>
            <a:r>
              <a:rPr lang="ru-RU" sz="2800" dirty="0"/>
              <a:t>Способы переработки </a:t>
            </a:r>
            <a:r>
              <a:rPr lang="ru-RU" sz="2800" dirty="0" smtClean="0"/>
              <a:t>нефти: дистилляция, крекинг, </a:t>
            </a:r>
            <a:r>
              <a:rPr lang="ru-RU" sz="2800" dirty="0" err="1" smtClean="0"/>
              <a:t>реформинг</a:t>
            </a:r>
            <a:r>
              <a:rPr lang="ru-RU" sz="2800" dirty="0" smtClean="0"/>
              <a:t>. 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5240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11188" y="352425"/>
            <a:ext cx="8077200" cy="677863"/>
          </a:xfrm>
        </p:spPr>
        <p:txBody>
          <a:bodyPr lIns="0" tIns="0" rIns="0" bIns="0" anchorCtr="1">
            <a:spAutoFit/>
          </a:bodyPr>
          <a:lstStyle/>
          <a:p>
            <a:pPr eaLnBrk="1" hangingPunct="1"/>
            <a:r>
              <a:rPr lang="ru-RU" b="1" smtClean="0">
                <a:solidFill>
                  <a:srgbClr val="2E1304"/>
                </a:solidFill>
                <a:cs typeface="Times New Roman" pitchFamily="16" charset="0"/>
              </a:rPr>
              <a:t>Химический состав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116013" y="1285875"/>
            <a:ext cx="7597775" cy="369888"/>
          </a:xfrm>
        </p:spPr>
        <p:txBody>
          <a:bodyPr lIns="0" tIns="0" rIns="0" bIns="0">
            <a:spAutoFit/>
          </a:bodyPr>
          <a:lstStyle/>
          <a:p>
            <a:pPr marL="355600" indent="374650" eaLnBrk="1" hangingPunct="1">
              <a:buFont typeface="Wingdings" charset="2"/>
              <a:buNone/>
            </a:pPr>
            <a:r>
              <a:rPr lang="ru-RU" sz="2400" smtClean="0">
                <a:cs typeface="Times New Roman" pitchFamily="16" charset="0"/>
              </a:rPr>
              <a:t>Нефть – смесь более 1000 разных веществ</a:t>
            </a:r>
          </a:p>
        </p:txBody>
      </p:sp>
      <p:graphicFrame>
        <p:nvGraphicFramePr>
          <p:cNvPr id="12292" name="Диаграмма 8"/>
          <p:cNvGraphicFramePr>
            <a:graphicFrameLocks/>
          </p:cNvGraphicFramePr>
          <p:nvPr/>
        </p:nvGraphicFramePr>
        <p:xfrm>
          <a:off x="285750" y="2000250"/>
          <a:ext cx="4500563" cy="428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Диаграмма" r:id="rId3" imgW="8505896" imgH="3914847" progId="Excel.Sheet.8">
                  <p:embed/>
                </p:oleObj>
              </mc:Choice>
              <mc:Fallback>
                <p:oleObj name="Диаграмма" r:id="rId3" imgW="8505896" imgH="3914847" progId="Excel.Sheet.8">
                  <p:embed/>
                  <p:pic>
                    <p:nvPicPr>
                      <p:cNvPr id="0" name="Диаграмма 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2000250"/>
                        <a:ext cx="4500563" cy="42862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572132" y="1857364"/>
            <a:ext cx="35718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>
              <a:buFont typeface="Times New Roman" pitchFamily="16" charset="0"/>
              <a:buChar char="-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Нефть – маслянистая жидкость от светло-бурого до чёрного цвета с характерным запахом. </a:t>
            </a:r>
          </a:p>
          <a:p>
            <a:pPr indent="447675">
              <a:buFont typeface="Times New Roman" pitchFamily="16" charset="0"/>
              <a:buChar char="-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dirty="0" smtClean="0">
              <a:solidFill>
                <a:srgbClr val="FFFFFF"/>
              </a:solidFill>
              <a:latin typeface="Times New Roman" pitchFamily="16" charset="0"/>
              <a:ea typeface="Calibri" pitchFamily="32" charset="0"/>
              <a:cs typeface="Calibri" pitchFamily="32" charset="0"/>
            </a:endParaRPr>
          </a:p>
          <a:p>
            <a:pPr indent="447675">
              <a:buFont typeface="Times New Roman" pitchFamily="16" charset="0"/>
              <a:buChar char="-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Плотность 0,73-0,97 г/см3</a:t>
            </a:r>
          </a:p>
          <a:p>
            <a:pPr indent="447675">
              <a:buFont typeface="Times New Roman" pitchFamily="16" charset="0"/>
              <a:buChar char="-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6" charset="0"/>
                <a:ea typeface="Calibri" pitchFamily="32" charset="0"/>
                <a:cs typeface="Calibri" pitchFamily="32" charset="0"/>
              </a:rPr>
              <a:t>В воде нерастворима</a:t>
            </a:r>
            <a:endParaRPr lang="ru-RU" sz="2400" dirty="0">
              <a:solidFill>
                <a:srgbClr val="000000"/>
              </a:solidFill>
              <a:latin typeface="Times New Roman" pitchFamily="16" charset="0"/>
              <a:ea typeface="Calibri" pitchFamily="32" charset="0"/>
              <a:cs typeface="Calibri" pitchFamily="3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Паспорт нефти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/>
              <a:t>1.Нефть ________________________________(Имя- существительное)</a:t>
            </a:r>
          </a:p>
          <a:p>
            <a:r>
              <a:rPr lang="ru-RU" sz="1600" b="1" dirty="0" smtClean="0"/>
              <a:t>                 _____________________________( Фамилия- прилагательное)</a:t>
            </a:r>
          </a:p>
          <a:p>
            <a:r>
              <a:rPr lang="ru-RU" sz="1600" b="1" dirty="0" smtClean="0"/>
              <a:t>                     ______________________________( Отчество) </a:t>
            </a:r>
          </a:p>
          <a:p>
            <a:r>
              <a:rPr lang="ru-RU" sz="1600" b="1" dirty="0" smtClean="0"/>
              <a:t>Состав нефти :</a:t>
            </a:r>
            <a:r>
              <a:rPr lang="ru-RU" sz="1600" b="1" dirty="0" err="1" smtClean="0"/>
              <a:t>элементарный______</a:t>
            </a:r>
            <a:endParaRPr lang="ru-RU" sz="1600" b="1" dirty="0" smtClean="0"/>
          </a:p>
          <a:p>
            <a:r>
              <a:rPr lang="ru-RU" sz="1600" b="1" dirty="0" err="1" smtClean="0"/>
              <a:t>Качественный_________________________________________________</a:t>
            </a:r>
            <a:endParaRPr lang="ru-RU" sz="1600" b="1" dirty="0" smtClean="0"/>
          </a:p>
          <a:p>
            <a:r>
              <a:rPr lang="ru-RU" sz="1600" b="1" dirty="0" smtClean="0"/>
              <a:t>2.Биометрические данные ( физические свойства – определяются опытным путем  по инструктивной карточке)</a:t>
            </a:r>
          </a:p>
          <a:p>
            <a:r>
              <a:rPr lang="ru-RU" sz="1600" b="1" dirty="0" smtClean="0"/>
              <a:t>Агрегатное </a:t>
            </a:r>
            <a:r>
              <a:rPr lang="ru-RU" sz="1600" b="1" dirty="0" err="1" smtClean="0"/>
              <a:t>состояние__________________________________________</a:t>
            </a:r>
            <a:endParaRPr lang="ru-RU" sz="1600" b="1" dirty="0" smtClean="0"/>
          </a:p>
          <a:p>
            <a:r>
              <a:rPr lang="ru-RU" sz="1600" b="1" dirty="0" err="1" smtClean="0"/>
              <a:t>Цвет__________________________________________________________</a:t>
            </a:r>
            <a:endParaRPr lang="ru-RU" sz="1600" b="1" dirty="0" smtClean="0"/>
          </a:p>
          <a:p>
            <a:r>
              <a:rPr lang="ru-RU" sz="1600" b="1" dirty="0" err="1" smtClean="0"/>
              <a:t>Запах_________________________________________________________</a:t>
            </a:r>
            <a:endParaRPr lang="ru-RU" sz="1600" b="1" dirty="0" smtClean="0"/>
          </a:p>
          <a:p>
            <a:r>
              <a:rPr lang="ru-RU" sz="1600" b="1" dirty="0" smtClean="0"/>
              <a:t>Растворимость в </a:t>
            </a:r>
            <a:r>
              <a:rPr lang="ru-RU" sz="1600" b="1" dirty="0" err="1" smtClean="0"/>
              <a:t>воде_______________________________________</a:t>
            </a:r>
            <a:endParaRPr lang="ru-RU" sz="1600" b="1" dirty="0" smtClean="0"/>
          </a:p>
          <a:p>
            <a:r>
              <a:rPr lang="ru-RU" sz="1600" b="1" dirty="0" smtClean="0"/>
              <a:t> Плотность по отношению воде _____________________</a:t>
            </a:r>
          </a:p>
          <a:p>
            <a:r>
              <a:rPr lang="ru-RU" sz="1600" b="1" dirty="0" smtClean="0"/>
              <a:t>Растворимость </a:t>
            </a:r>
            <a:r>
              <a:rPr lang="ru-RU" sz="1600" b="1" dirty="0" err="1" smtClean="0"/>
              <a:t>врастворителях_________________________________</a:t>
            </a:r>
            <a:endParaRPr lang="ru-RU" sz="1600" b="1" dirty="0" smtClean="0"/>
          </a:p>
          <a:p>
            <a:endParaRPr lang="ru-RU" sz="16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3786190"/>
            <a:ext cx="2214546" cy="307181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</TotalTime>
  <Words>568</Words>
  <Application>Microsoft Office PowerPoint</Application>
  <PresentationFormat>Экран (4:3)</PresentationFormat>
  <Paragraphs>109</Paragraphs>
  <Slides>21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</vt:lpstr>
      <vt:lpstr>Calibri</vt:lpstr>
      <vt:lpstr>Century Schoolbook</vt:lpstr>
      <vt:lpstr>Lucida Sans Unicode</vt:lpstr>
      <vt:lpstr>Monotype Corsiva</vt:lpstr>
      <vt:lpstr>Times New Roman</vt:lpstr>
      <vt:lpstr>Wingdings</vt:lpstr>
      <vt:lpstr>Wingdings 2</vt:lpstr>
      <vt:lpstr>Эркер</vt:lpstr>
      <vt:lpstr>Диаграмма</vt:lpstr>
      <vt:lpstr> Что их объединяет?</vt:lpstr>
      <vt:lpstr>Презентация PowerPoint</vt:lpstr>
      <vt:lpstr>Презентация PowerPoint</vt:lpstr>
      <vt:lpstr>Презентация PowerPoint</vt:lpstr>
      <vt:lpstr>Девиз урока</vt:lpstr>
      <vt:lpstr>Знаю , умею, научусь…</vt:lpstr>
      <vt:lpstr>план урока </vt:lpstr>
      <vt:lpstr>Химический состав</vt:lpstr>
      <vt:lpstr>Паспорт нефти </vt:lpstr>
      <vt:lpstr>Лабораторный опыт «Физические свойства нефти»</vt:lpstr>
      <vt:lpstr>Последствия розлива нефти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СИНКВЕЙН</vt:lpstr>
      <vt:lpstr>Домашнее задание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</dc:creator>
  <cp:lastModifiedBy>korogodinajulia98@outlook.com</cp:lastModifiedBy>
  <cp:revision>43</cp:revision>
  <dcterms:created xsi:type="dcterms:W3CDTF">2014-09-25T08:34:28Z</dcterms:created>
  <dcterms:modified xsi:type="dcterms:W3CDTF">2019-10-02T13:24:49Z</dcterms:modified>
</cp:coreProperties>
</file>