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74" r:id="rId8"/>
    <p:sldId id="263" r:id="rId9"/>
    <p:sldId id="270" r:id="rId10"/>
    <p:sldId id="269" r:id="rId11"/>
    <p:sldId id="272" r:id="rId12"/>
    <p:sldId id="268" r:id="rId13"/>
    <p:sldId id="273" r:id="rId14"/>
    <p:sldId id="267" r:id="rId15"/>
    <p:sldId id="262" r:id="rId16"/>
    <p:sldId id="266" r:id="rId17"/>
    <p:sldId id="265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412776"/>
            <a:ext cx="813690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П</a:t>
            </a:r>
            <a:r>
              <a:rPr lang="ru-RU" sz="4800" b="1" dirty="0" smtClean="0"/>
              <a:t>роект </a:t>
            </a:r>
          </a:p>
          <a:p>
            <a:r>
              <a:rPr lang="ru-RU" sz="4800" b="1" dirty="0" smtClean="0"/>
              <a:t>«</a:t>
            </a:r>
            <a:r>
              <a:rPr lang="ru-RU" sz="4800" b="1" dirty="0"/>
              <a:t>В сердце память сохраним</a:t>
            </a:r>
            <a:r>
              <a:rPr lang="ru-RU" sz="4800" b="1" dirty="0" smtClean="0"/>
              <a:t>»</a:t>
            </a:r>
          </a:p>
          <a:p>
            <a:endParaRPr lang="ru-RU" sz="4800" b="1" dirty="0"/>
          </a:p>
          <a:p>
            <a:endParaRPr lang="ru-RU" sz="4800" b="1" dirty="0" smtClean="0"/>
          </a:p>
          <a:p>
            <a:pPr algn="r"/>
            <a:r>
              <a:rPr lang="ru-RU" sz="2800" b="1" dirty="0" smtClean="0"/>
              <a:t>Выполнили: </a:t>
            </a:r>
            <a:r>
              <a:rPr lang="ru-RU" sz="2800" dirty="0" smtClean="0"/>
              <a:t>учащиеся 4Г класса</a:t>
            </a:r>
          </a:p>
          <a:p>
            <a:pPr algn="r"/>
            <a:r>
              <a:rPr lang="ru-RU" sz="2800" b="1" dirty="0" smtClean="0"/>
              <a:t>Руководитель: </a:t>
            </a:r>
            <a:r>
              <a:rPr lang="ru-RU" sz="2800" dirty="0" smtClean="0"/>
              <a:t>Кушаева Ю.В.</a:t>
            </a:r>
          </a:p>
          <a:p>
            <a:pPr algn="r"/>
            <a:endParaRPr lang="ru-RU" sz="2800" b="1" dirty="0"/>
          </a:p>
          <a:p>
            <a:pPr algn="r"/>
            <a:endParaRPr lang="ru-RU" sz="2800" b="1" dirty="0" smtClean="0"/>
          </a:p>
          <a:p>
            <a:pPr algn="ctr"/>
            <a:r>
              <a:rPr lang="ru-RU" sz="2800" b="1" dirty="0" smtClean="0"/>
              <a:t>24 марта 2021г.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9560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60280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Результативное участие в конкурсах, посвященных военной тематике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Городской </a:t>
            </a:r>
            <a:r>
              <a:rPr lang="ru-RU" sz="2800" dirty="0"/>
              <a:t>конкурс «Традиционная культура России» </a:t>
            </a:r>
            <a:endParaRPr lang="ru-RU" sz="2800" dirty="0" smtClean="0"/>
          </a:p>
          <a:p>
            <a:r>
              <a:rPr lang="ru-RU" sz="2800" dirty="0" smtClean="0"/>
              <a:t>(</a:t>
            </a:r>
            <a:r>
              <a:rPr lang="ru-RU" sz="2800" dirty="0" err="1"/>
              <a:t>Чукавина</a:t>
            </a:r>
            <a:r>
              <a:rPr lang="ru-RU" sz="2800" dirty="0"/>
              <a:t> Елизавета, призер);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Городской </a:t>
            </a:r>
            <a:r>
              <a:rPr lang="ru-RU" sz="2800" dirty="0"/>
              <a:t>фотоконкурс «Дети войны», </a:t>
            </a:r>
            <a:r>
              <a:rPr lang="ru-RU" sz="2800" dirty="0" smtClean="0"/>
              <a:t>посвященный </a:t>
            </a:r>
          </a:p>
          <a:p>
            <a:r>
              <a:rPr lang="ru-RU" sz="2800" dirty="0" smtClean="0"/>
              <a:t>75-летию </a:t>
            </a:r>
            <a:r>
              <a:rPr lang="ru-RU" sz="2800" dirty="0"/>
              <a:t>победы в Великой Отечественной </a:t>
            </a:r>
            <a:r>
              <a:rPr lang="ru-RU" sz="2800" dirty="0" smtClean="0"/>
              <a:t>войне</a:t>
            </a:r>
          </a:p>
          <a:p>
            <a:r>
              <a:rPr lang="ru-RU" sz="2800" dirty="0" smtClean="0"/>
              <a:t>(Синькова </a:t>
            </a:r>
            <a:r>
              <a:rPr lang="ru-RU" sz="2800" dirty="0"/>
              <a:t>Милена, призер);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Региональный </a:t>
            </a:r>
            <a:r>
              <a:rPr lang="ru-RU" sz="2800" dirty="0"/>
              <a:t>конкурс «Дерево Победы» </a:t>
            </a:r>
            <a:endParaRPr lang="ru-RU" sz="2800" dirty="0" smtClean="0"/>
          </a:p>
          <a:p>
            <a:r>
              <a:rPr lang="ru-RU" sz="2800" dirty="0" smtClean="0"/>
              <a:t>(</a:t>
            </a:r>
            <a:r>
              <a:rPr lang="ru-RU" sz="2800" dirty="0"/>
              <a:t>Свирская Дарья, Козлов Дмитрий, победители);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Муниципальный </a:t>
            </a:r>
            <a:r>
              <a:rPr lang="ru-RU" sz="2800" dirty="0"/>
              <a:t>конкурс творческих работ «Ваш подвиг  </a:t>
            </a:r>
            <a:r>
              <a:rPr lang="ru-RU" sz="2800" dirty="0" smtClean="0"/>
              <a:t>в </a:t>
            </a:r>
            <a:r>
              <a:rPr lang="ru-RU" sz="2800" dirty="0"/>
              <a:t>сердце сохраним» </a:t>
            </a:r>
            <a:r>
              <a:rPr lang="ru-RU" sz="2800" dirty="0" smtClean="0"/>
              <a:t>(</a:t>
            </a:r>
            <a:r>
              <a:rPr lang="ru-RU" sz="2800" dirty="0"/>
              <a:t>Казанцева Александра).</a:t>
            </a:r>
          </a:p>
        </p:txBody>
      </p:sp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0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Users\-\Desktop\Новая папка (2)\2020-10-01\Scan100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/>
          <a:stretch/>
        </p:blipFill>
        <p:spPr bwMode="auto">
          <a:xfrm rot="21259569">
            <a:off x="379195" y="3793975"/>
            <a:ext cx="1872208" cy="2816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Users\-\Desktop\Новая папка (2)\2020-10-01\Scan1000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" t="3033" r="6104"/>
          <a:stretch/>
        </p:blipFill>
        <p:spPr bwMode="auto">
          <a:xfrm rot="165456">
            <a:off x="7084583" y="3907955"/>
            <a:ext cx="1858647" cy="2718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D:\Users\-\Desktop\Новая папка (2)\СОШ 57 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1864">
            <a:off x="244547" y="260648"/>
            <a:ext cx="2606233" cy="2155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D:\Users\-\Desktop\Новая папка (2)\СОШ 57 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9167">
            <a:off x="6201263" y="333553"/>
            <a:ext cx="2679576" cy="214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t="34846" r="35182" b="3088"/>
          <a:stretch/>
        </p:blipFill>
        <p:spPr bwMode="auto">
          <a:xfrm>
            <a:off x="1834883" y="2200083"/>
            <a:ext cx="5642112" cy="300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09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443841"/>
            <a:ext cx="86409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ru-RU" sz="2800" dirty="0" smtClean="0"/>
              <a:t>конкурс </a:t>
            </a:r>
            <a:r>
              <a:rPr lang="ru-RU" sz="2800" dirty="0"/>
              <a:t>«Читаем строки о войне. Проза» </a:t>
            </a:r>
            <a:endParaRPr lang="ru-RU" sz="2800" dirty="0" smtClean="0"/>
          </a:p>
          <a:p>
            <a:pPr algn="just"/>
            <a:r>
              <a:rPr lang="ru-RU" sz="2800" dirty="0" smtClean="0"/>
              <a:t>(</a:t>
            </a:r>
            <a:r>
              <a:rPr lang="ru-RU" sz="2800" dirty="0"/>
              <a:t>Белоусова Светлана, победитель);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/>
              <a:t>конкурс </a:t>
            </a:r>
            <a:r>
              <a:rPr lang="ru-RU" sz="2800" dirty="0"/>
              <a:t>«Читаем строки о войне. Поэзия» </a:t>
            </a:r>
            <a:endParaRPr lang="ru-RU" sz="2800" dirty="0" smtClean="0"/>
          </a:p>
          <a:p>
            <a:pPr algn="just"/>
            <a:r>
              <a:rPr lang="ru-RU" sz="2800" dirty="0" smtClean="0"/>
              <a:t>(</a:t>
            </a:r>
            <a:r>
              <a:rPr lang="ru-RU" sz="2800" dirty="0"/>
              <a:t>Казанцева Александра, победитель).</a:t>
            </a:r>
          </a:p>
          <a:p>
            <a:pPr algn="just"/>
            <a:r>
              <a:rPr lang="ru-RU" sz="2800" dirty="0" smtClean="0"/>
              <a:t>- участие </a:t>
            </a:r>
            <a:r>
              <a:rPr lang="ru-RU" sz="2800" dirty="0"/>
              <a:t>в </a:t>
            </a:r>
            <a:r>
              <a:rPr lang="ru-RU" sz="2800" dirty="0" smtClean="0"/>
              <a:t>школьной акции </a:t>
            </a:r>
            <a:r>
              <a:rPr lang="ru-RU" sz="2800" dirty="0"/>
              <a:t>«Гвоздика памяти» для учащихся 1 - 11 </a:t>
            </a:r>
            <a:r>
              <a:rPr lang="ru-RU" sz="2800" dirty="0" smtClean="0"/>
              <a:t>классов, акции </a:t>
            </a:r>
            <a:r>
              <a:rPr lang="ru-RU" sz="2800" dirty="0"/>
              <a:t>«Моё мирное небо за окном</a:t>
            </a:r>
            <a:r>
              <a:rPr lang="ru-RU" sz="2800" dirty="0" smtClean="0"/>
              <a:t>».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66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Результативное участие в конкурсах, </a:t>
            </a:r>
            <a:r>
              <a:rPr lang="ru-RU" sz="3600" b="1" dirty="0" smtClean="0"/>
              <a:t>акциях, посвященных </a:t>
            </a:r>
            <a:r>
              <a:rPr lang="ru-RU" sz="3600" b="1" dirty="0"/>
              <a:t>военной </a:t>
            </a:r>
            <a:r>
              <a:rPr lang="ru-RU" sz="3600" b="1" dirty="0" smtClean="0"/>
              <a:t>тематике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Users\-\Desktop\Новая папка (2)\2020-10-01\Scan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/>
          <a:stretch/>
        </p:blipFill>
        <p:spPr bwMode="auto">
          <a:xfrm>
            <a:off x="179512" y="404664"/>
            <a:ext cx="2064032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Users\-\Desktop\Новая папка (2)\2020-10-01\Scan10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80434"/>
            <a:ext cx="2202613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D:\Users\-\Desktop\Новая папка (2)\дерево победы\Козлов Дмитрий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822" y="2276872"/>
            <a:ext cx="215420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D:\Users\-\Desktop\Новая папка (2)\9 ма\гвоздика памяти\Чукавина Елизавета, 3Г,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65628"/>
            <a:ext cx="2250204" cy="273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D:\Users\-\Desktop\Новая папка (2)\9 ма\гвоздика памяти\Чукавина Елизавета, 3 Г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295" y="1596852"/>
            <a:ext cx="2050182" cy="269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Users\-\Desktop\Новая папка (2)\9 ма\гвоздика памяти\Чукавина Елизавета, 3Г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974" y="1596852"/>
            <a:ext cx="1917140" cy="273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933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4666" y="33265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Реконструкция </a:t>
            </a:r>
            <a:r>
              <a:rPr lang="ru-RU" sz="4000" b="1" dirty="0"/>
              <a:t>военных </a:t>
            </a:r>
            <a:r>
              <a:rPr lang="ru-RU" sz="4000" b="1" dirty="0" smtClean="0"/>
              <a:t>действий. Участие в праздничном концерте для ветеранов</a:t>
            </a:r>
            <a:endParaRPr lang="ru-RU" sz="4000" b="1" dirty="0"/>
          </a:p>
        </p:txBody>
      </p:sp>
      <p:pic>
        <p:nvPicPr>
          <p:cNvPr id="6" name="Рисунок 5" descr="D:\Users\-\Desktop\Новая папка (2)\IMG-de2dee90db4233ba266613d95a79fc05-V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133" y="1772816"/>
            <a:ext cx="6497969" cy="3864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56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35659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/>
              <a:t>Видео-материал </a:t>
            </a:r>
            <a:r>
              <a:rPr lang="ru-RU" sz="4000" b="1" dirty="0"/>
              <a:t>исполнения песни «Кино идет» в рамках участия </a:t>
            </a:r>
            <a:endParaRPr lang="ru-RU" sz="4000" b="1" dirty="0" smtClean="0"/>
          </a:p>
          <a:p>
            <a:pPr algn="just"/>
            <a:r>
              <a:rPr lang="ru-RU" sz="4000" b="1" dirty="0" smtClean="0"/>
              <a:t>в </a:t>
            </a:r>
            <a:r>
              <a:rPr lang="ru-RU" sz="4000" b="1" dirty="0"/>
              <a:t>городском конкурсе военной </a:t>
            </a:r>
            <a:r>
              <a:rPr lang="ru-RU" sz="4000" b="1" dirty="0" smtClean="0"/>
              <a:t>тематики</a:t>
            </a:r>
            <a:endParaRPr lang="ru-RU" sz="4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5" t="6543" r="11818" b="5944"/>
          <a:stretch/>
        </p:blipFill>
        <p:spPr bwMode="auto">
          <a:xfrm>
            <a:off x="1626443" y="2636912"/>
            <a:ext cx="5815833" cy="3342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1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548680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Создание </a:t>
            </a:r>
            <a:r>
              <a:rPr lang="ru-RU" sz="4000" b="1" dirty="0"/>
              <a:t>«Книги </a:t>
            </a:r>
            <a:r>
              <a:rPr lang="ru-RU" sz="4000" b="1" dirty="0" smtClean="0"/>
              <a:t>памяти»</a:t>
            </a:r>
            <a:endParaRPr lang="ru-RU" sz="4000" b="1" dirty="0"/>
          </a:p>
        </p:txBody>
      </p:sp>
      <p:pic>
        <p:nvPicPr>
          <p:cNvPr id="7169" name="Picture 1" descr="J:\проект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902" y="1412776"/>
            <a:ext cx="3230160" cy="378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38797"/>
            <a:ext cx="863394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Вывод</a:t>
            </a:r>
          </a:p>
          <a:p>
            <a:pPr marL="342900" indent="-342900" algn="just">
              <a:buAutoNum type="arabicPeriod"/>
            </a:pPr>
            <a:r>
              <a:rPr lang="ru-RU" sz="2400" dirty="0" smtClean="0"/>
              <a:t>Все </a:t>
            </a:r>
            <a:r>
              <a:rPr lang="ru-RU" sz="2400" dirty="0"/>
              <a:t>участники проекта узнали много нового, интересного о Великой Отечественной войне. </a:t>
            </a:r>
            <a:endParaRPr lang="ru-RU" sz="2400" dirty="0" smtClean="0"/>
          </a:p>
          <a:p>
            <a:pPr marL="342900" indent="-342900" algn="just">
              <a:buAutoNum type="arabicPeriod"/>
            </a:pPr>
            <a:r>
              <a:rPr lang="ru-RU" sz="2400" dirty="0" smtClean="0"/>
              <a:t>Стали </a:t>
            </a:r>
            <a:r>
              <a:rPr lang="ru-RU" sz="2400" dirty="0"/>
              <a:t>более трепетно относиться к людям, воевавшим и трудящимся в тылу во время войны, ощутили чувство гордости за нашу Родину, стали более ответственно относиться к сохранению и развитию исторических объектов. </a:t>
            </a:r>
            <a:endParaRPr lang="ru-RU" sz="2400" dirty="0" smtClean="0"/>
          </a:p>
          <a:p>
            <a:pPr marL="342900" indent="-342900" algn="just">
              <a:buAutoNum type="arabicPeriod"/>
            </a:pPr>
            <a:r>
              <a:rPr lang="ru-RU" sz="2400" dirty="0" smtClean="0"/>
              <a:t>Проект </a:t>
            </a:r>
            <a:r>
              <a:rPr lang="ru-RU" sz="2400" dirty="0"/>
              <a:t>«В сердце память сохраним…» развивает чувство патриотизма, формирует у школьников готовность к защите Родины,  воспитывает уважение школьников к подвигу ветеранов войны, </a:t>
            </a:r>
            <a:r>
              <a:rPr lang="ru-RU" sz="2400" dirty="0" smtClean="0"/>
              <a:t>развивает творческие способности школьников.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2514" y="170080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/>
              <a:t>Спасибо </a:t>
            </a:r>
          </a:p>
          <a:p>
            <a:pPr algn="ctr"/>
            <a:r>
              <a:rPr lang="ru-RU" sz="7200" b="1" dirty="0" smtClean="0"/>
              <a:t>за внимание!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38491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2514" y="332656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/>
              <a:t>Объектом исследования</a:t>
            </a:r>
            <a:r>
              <a:rPr lang="ru-RU" sz="4000" dirty="0"/>
              <a:t> является процесс патриотического воспитания.</a:t>
            </a:r>
          </a:p>
          <a:p>
            <a:pPr algn="just"/>
            <a:endParaRPr lang="ru-RU" sz="4000" b="1" i="1" dirty="0" smtClean="0"/>
          </a:p>
          <a:p>
            <a:pPr algn="just"/>
            <a:r>
              <a:rPr lang="ru-RU" sz="4000" b="1" dirty="0" smtClean="0"/>
              <a:t>Предмет исследования:</a:t>
            </a:r>
            <a:endParaRPr lang="ru-RU" sz="4000" dirty="0"/>
          </a:p>
          <a:p>
            <a:pPr lvl="0" algn="just"/>
            <a:r>
              <a:rPr lang="ru-RU" sz="4000" dirty="0" smtClean="0"/>
              <a:t>- История </a:t>
            </a:r>
            <a:r>
              <a:rPr lang="ru-RU" sz="4000" dirty="0"/>
              <a:t>Великой Отечественной Войны 1941-1945 гг.</a:t>
            </a:r>
          </a:p>
          <a:p>
            <a:pPr lvl="0" algn="just"/>
            <a:r>
              <a:rPr lang="ru-RU" sz="4000" dirty="0" smtClean="0"/>
              <a:t>- Ветераны </a:t>
            </a:r>
            <a:r>
              <a:rPr lang="ru-RU" sz="4000" dirty="0"/>
              <a:t>– живая </a:t>
            </a:r>
            <a:r>
              <a:rPr lang="ru-RU" sz="4000" dirty="0" smtClean="0"/>
              <a:t>история </a:t>
            </a:r>
            <a:r>
              <a:rPr lang="ru-RU" sz="4000" dirty="0"/>
              <a:t>страны.</a:t>
            </a:r>
          </a:p>
          <a:p>
            <a:pPr lvl="0" algn="just"/>
            <a:r>
              <a:rPr lang="ru-RU" sz="4000" dirty="0" smtClean="0"/>
              <a:t>- Создание </a:t>
            </a:r>
            <a:r>
              <a:rPr lang="ru-RU" sz="4000" dirty="0"/>
              <a:t>«Книги памяти».</a:t>
            </a:r>
          </a:p>
        </p:txBody>
      </p:sp>
    </p:spTree>
    <p:extLst>
      <p:ext uri="{BB962C8B-B14F-4D97-AF65-F5344CB8AC3E}">
        <p14:creationId xmlns:p14="http://schemas.microsoft.com/office/powerpoint/2010/main" val="428992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4868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/>
              <a:t>Цель проекта: </a:t>
            </a:r>
            <a:r>
              <a:rPr lang="ru-RU" sz="4000" dirty="0"/>
              <a:t> </a:t>
            </a:r>
            <a:endParaRPr lang="ru-RU" sz="4000" dirty="0" smtClean="0"/>
          </a:p>
          <a:p>
            <a:pPr algn="just"/>
            <a:r>
              <a:rPr lang="ru-RU" sz="4000" dirty="0" smtClean="0"/>
              <a:t>воспитание </a:t>
            </a:r>
            <a:r>
              <a:rPr lang="ru-RU" sz="4000" dirty="0"/>
              <a:t>патриотических чувств, чувства гордости за подвиг своего народа в Великой Отечественной войне, уважения к ветеранам, сбор информации о ветеранах, тружениках тыла, создание «Книги Памяти». </a:t>
            </a:r>
          </a:p>
        </p:txBody>
      </p:sp>
    </p:spTree>
    <p:extLst>
      <p:ext uri="{BB962C8B-B14F-4D97-AF65-F5344CB8AC3E}">
        <p14:creationId xmlns:p14="http://schemas.microsoft.com/office/powerpoint/2010/main" val="415557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476672"/>
            <a:ext cx="867520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Задачи проекта: </a:t>
            </a:r>
            <a:endParaRPr lang="ru-RU" sz="4000" dirty="0"/>
          </a:p>
          <a:p>
            <a:pPr lvl="0" algn="just"/>
            <a:r>
              <a:rPr lang="ru-RU" sz="2800" dirty="0" smtClean="0"/>
              <a:t>- формирование </a:t>
            </a:r>
            <a:r>
              <a:rPr lang="ru-RU" sz="2800" dirty="0"/>
              <a:t>чувства гордости за свой народ, его боевые заслуги;</a:t>
            </a:r>
          </a:p>
          <a:p>
            <a:pPr lvl="0" algn="just"/>
            <a:r>
              <a:rPr lang="ru-RU" sz="2800" dirty="0" smtClean="0"/>
              <a:t>- воспитание </a:t>
            </a:r>
            <a:r>
              <a:rPr lang="ru-RU" sz="2800" dirty="0"/>
              <a:t>чувства патриотизма к Родине;</a:t>
            </a:r>
          </a:p>
          <a:p>
            <a:pPr lvl="0" algn="just"/>
            <a:r>
              <a:rPr lang="ru-RU" sz="2800" dirty="0" smtClean="0"/>
              <a:t>- воспитание </a:t>
            </a:r>
            <a:r>
              <a:rPr lang="ru-RU" sz="2800" dirty="0"/>
              <a:t>уважения к защитникам, памяти павших бойцов, ветеранам войны;</a:t>
            </a:r>
          </a:p>
          <a:p>
            <a:pPr lvl="0" algn="just"/>
            <a:r>
              <a:rPr lang="ru-RU" sz="2800" dirty="0" smtClean="0"/>
              <a:t>- воспитание </a:t>
            </a:r>
            <a:r>
              <a:rPr lang="ru-RU" sz="2800" dirty="0"/>
              <a:t>сплоченности и сотрудничества с родителями и законными представителями учащихся;</a:t>
            </a:r>
          </a:p>
          <a:p>
            <a:pPr lvl="0" algn="just"/>
            <a:r>
              <a:rPr lang="ru-RU" sz="2800" dirty="0"/>
              <a:t>развитие творческих способностей в различных видах изобразительной и продуктивной деятельности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486" y="188640"/>
            <a:ext cx="89289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Ожидаемые результаты реализации проекта</a:t>
            </a:r>
            <a:endParaRPr lang="ru-RU" sz="4000" dirty="0"/>
          </a:p>
          <a:p>
            <a:pPr algn="just"/>
            <a:r>
              <a:rPr lang="ru-RU" sz="3600" dirty="0"/>
              <a:t>1. Организация социально – значимой общественной деятельности.</a:t>
            </a:r>
          </a:p>
          <a:p>
            <a:pPr algn="just"/>
            <a:r>
              <a:rPr lang="ru-RU" sz="3600" dirty="0"/>
              <a:t>2. Обобщение знаний для создания </a:t>
            </a:r>
            <a:r>
              <a:rPr lang="ru-RU" sz="3600" dirty="0" smtClean="0"/>
              <a:t>книги</a:t>
            </a:r>
            <a:r>
              <a:rPr lang="ru-RU" sz="3600" dirty="0"/>
              <a:t>.</a:t>
            </a:r>
          </a:p>
          <a:p>
            <a:pPr algn="just"/>
            <a:r>
              <a:rPr lang="ru-RU" sz="3600" dirty="0"/>
              <a:t>3. Развитие творческих способностей </a:t>
            </a:r>
            <a:r>
              <a:rPr lang="ru-RU" sz="3600" dirty="0" smtClean="0"/>
              <a:t>через участие </a:t>
            </a:r>
            <a:r>
              <a:rPr lang="ru-RU" sz="3600" dirty="0"/>
              <a:t>в конкурсах, посвященных патриотическому воспитанию.</a:t>
            </a:r>
          </a:p>
        </p:txBody>
      </p:sp>
    </p:spTree>
    <p:extLst>
      <p:ext uri="{BB962C8B-B14F-4D97-AF65-F5344CB8AC3E}">
        <p14:creationId xmlns:p14="http://schemas.microsoft.com/office/powerpoint/2010/main" val="38491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260648"/>
            <a:ext cx="892899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Сроки и этапы реализации проекта</a:t>
            </a:r>
            <a:endParaRPr lang="ru-RU" sz="4000" dirty="0"/>
          </a:p>
          <a:p>
            <a:pPr algn="just"/>
            <a:r>
              <a:rPr lang="ru-RU" sz="2400" i="1" dirty="0" smtClean="0"/>
              <a:t>Срок </a:t>
            </a:r>
            <a:r>
              <a:rPr lang="ru-RU" sz="2400" i="1" dirty="0"/>
              <a:t>реализации проекта</a:t>
            </a:r>
            <a:r>
              <a:rPr lang="ru-RU" sz="2400" dirty="0"/>
              <a:t>: 4 года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2400" i="1" dirty="0" smtClean="0"/>
              <a:t>Этапы </a:t>
            </a:r>
            <a:r>
              <a:rPr lang="ru-RU" sz="2400" i="1" dirty="0"/>
              <a:t>реализации проекта</a:t>
            </a:r>
          </a:p>
          <a:p>
            <a:pPr algn="just"/>
            <a:r>
              <a:rPr lang="ru-RU" sz="2400" dirty="0"/>
              <a:t>I этап – </a:t>
            </a:r>
            <a:r>
              <a:rPr lang="ru-RU" sz="2400" dirty="0" smtClean="0"/>
              <a:t>организационный. Выбор </a:t>
            </a:r>
            <a:r>
              <a:rPr lang="ru-RU" sz="2400" dirty="0"/>
              <a:t>темы проекта, постановка целей и задач, подбор материала, составление плана работы.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2400" dirty="0" smtClean="0"/>
              <a:t>II </a:t>
            </a:r>
            <a:r>
              <a:rPr lang="ru-RU" sz="2400" dirty="0"/>
              <a:t>этап – практический (реализация </a:t>
            </a:r>
            <a:r>
              <a:rPr lang="ru-RU" sz="2400" dirty="0" smtClean="0"/>
              <a:t>проекта). Сбор </a:t>
            </a:r>
            <a:r>
              <a:rPr lang="ru-RU" sz="2400" dirty="0"/>
              <a:t>и анализ информации о ветеранах ВОВ, </a:t>
            </a:r>
            <a:r>
              <a:rPr lang="ru-RU" sz="2400" dirty="0" smtClean="0"/>
              <a:t>ветеранах тыла</a:t>
            </a:r>
            <a:r>
              <a:rPr lang="ru-RU" sz="2400" dirty="0"/>
              <a:t>, детях войны, </a:t>
            </a:r>
            <a:r>
              <a:rPr lang="ru-RU" sz="2400" dirty="0" smtClean="0"/>
              <a:t>создание </a:t>
            </a:r>
            <a:r>
              <a:rPr lang="ru-RU" sz="2400" dirty="0"/>
              <a:t>Книги памяти, участие в конкурсах, организация бесед/концертов/праздничных мероприятий с </a:t>
            </a:r>
            <a:r>
              <a:rPr lang="ru-RU" sz="2400" dirty="0" smtClean="0"/>
              <a:t>ветеранами.</a:t>
            </a:r>
            <a:endParaRPr lang="ru-RU" sz="2400" dirty="0"/>
          </a:p>
          <a:p>
            <a:pPr algn="just"/>
            <a:endParaRPr lang="ru-RU" sz="800" dirty="0" smtClean="0"/>
          </a:p>
          <a:p>
            <a:pPr algn="just"/>
            <a:r>
              <a:rPr lang="ru-RU" sz="2400" dirty="0" smtClean="0"/>
              <a:t>III </a:t>
            </a:r>
            <a:r>
              <a:rPr lang="ru-RU" sz="2400" dirty="0"/>
              <a:t>этап – обобщающий.</a:t>
            </a:r>
          </a:p>
          <a:p>
            <a:pPr algn="just"/>
            <a:r>
              <a:rPr lang="ru-RU" sz="2400" dirty="0"/>
              <a:t>Подведение итогов, оценка результативности проекта, сопоставление действительных и желаемых результатов работы. </a:t>
            </a:r>
          </a:p>
        </p:txBody>
      </p:sp>
    </p:spTree>
    <p:extLst>
      <p:ext uri="{BB962C8B-B14F-4D97-AF65-F5344CB8AC3E}">
        <p14:creationId xmlns:p14="http://schemas.microsoft.com/office/powerpoint/2010/main" val="38491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003330"/>
              </p:ext>
            </p:extLst>
          </p:nvPr>
        </p:nvGraphicFramePr>
        <p:xfrm>
          <a:off x="-14033" y="-2"/>
          <a:ext cx="9158032" cy="685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223"/>
                <a:gridCol w="7275707"/>
                <a:gridCol w="1477102"/>
              </a:tblGrid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Комплекс мер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Сроки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проведения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Собрание проектной группы, выбор темы проекта, постановка целей и задач, подбор материала, составление плана работы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Август-сентябрь 2019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Анкетирование учащихся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Август-сентябрь 2019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Организация концерта «Благодарные потомки», приглашение ветеранов войны и тыла Синькова П.М., Носовка А.П.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Октябрь 2019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effectLst/>
                        </a:rPr>
                        <a:t>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Участие в городском конкурсе «Бессмертный полк», проводимом депутатом А.В.Мещаниновым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>
                          <a:effectLst/>
                        </a:rPr>
                        <a:t>Ноябрь 2019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1418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Участие в городском конкурсе проектов «Традиционная культура России» в номинации «Краеведческие мастерские. Прикоснемся сердцем к малой Родине: национальные культурные центры в Иркутске – очаг национальной культуры и образования»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Ноябрь 2019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28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Участие в городском фотоконкурсе «Дети войны», посвященного 75-летию победы в Великой Отечественной войне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Февраль 2020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6661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Работа по проекту «Книга памяти»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Сентябрь 2019 - май 2020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40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Участие в региональном конкурсе «Дерево Победы»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Апрель 2020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67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727273"/>
              </p:ext>
            </p:extLst>
          </p:nvPr>
        </p:nvGraphicFramePr>
        <p:xfrm>
          <a:off x="-14033" y="0"/>
          <a:ext cx="9158032" cy="6858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223"/>
                <a:gridCol w="7275707"/>
                <a:gridCol w="1477102"/>
              </a:tblGrid>
              <a:tr h="1475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9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Проведение акции «Гвоздика памяти» для учащихся 1 - 11 классов: (необходимо  изготовить «гвоздику памяти» в честь близких и родных, погибших во время Великой Отечественной войны)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Май 2020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Участие в школьном конкурсе чтецов Читаем строки о войне» (номинация «ПОЭЗИЯ»).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Май 2020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Участие в школьном конкурсе чтецов Читаем строки о войне» (номинация «ПРОЗА»).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Май 2020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Участие в школьном творческом конкурсе открыток для ветеранов «Спасибо за Победу!»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Май 2020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Акция «Моё мирное небо за окном» (фотографии окна, украшенного к 9 мая)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Май 2020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Участие в школьном творческом конкурсе рисунков «Салют, Победа!»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Май 2020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755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Создание видеоролика «Кино идет…»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Февраль 2021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425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16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Создание «Книги Памяти»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Март 2021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  <a:tr h="425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17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Представление отчета о реализации проекта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Март 2021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40" marR="0" marT="23040" marB="2304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1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425/00066cc4-2fe8ca22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2576"/>
            <a:ext cx="91580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Участие в городском конкурсе «Бессмертный полк», проводимом депутатом А.В</a:t>
            </a:r>
            <a:r>
              <a:rPr lang="ru-RU" sz="4000" b="1" dirty="0" smtClean="0"/>
              <a:t>. Мещаниновым </a:t>
            </a:r>
            <a:endParaRPr lang="ru-RU" sz="4000" b="1" dirty="0"/>
          </a:p>
        </p:txBody>
      </p:sp>
      <p:pic>
        <p:nvPicPr>
          <p:cNvPr id="6" name="Рисунок 5" descr="D:\Users\-\Desktop\Новая папка (2)\2020-10-01\Scan1000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" t="2896" b="1336"/>
          <a:stretch/>
        </p:blipFill>
        <p:spPr bwMode="auto">
          <a:xfrm>
            <a:off x="3131840" y="2270757"/>
            <a:ext cx="2609978" cy="33081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9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810</Words>
  <Application>Microsoft Office PowerPoint</Application>
  <PresentationFormat>Экран 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2021-03-23T11:52:02Z</dcterms:created>
  <dcterms:modified xsi:type="dcterms:W3CDTF">2021-03-24T00:53:38Z</dcterms:modified>
</cp:coreProperties>
</file>