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8" r:id="rId5"/>
    <p:sldId id="272" r:id="rId6"/>
    <p:sldId id="273" r:id="rId7"/>
    <p:sldId id="259" r:id="rId8"/>
    <p:sldId id="260" r:id="rId9"/>
    <p:sldId id="262" r:id="rId10"/>
    <p:sldId id="263" r:id="rId11"/>
    <p:sldId id="265" r:id="rId12"/>
    <p:sldId id="264" r:id="rId13"/>
    <p:sldId id="266" r:id="rId14"/>
    <p:sldId id="267" r:id="rId15"/>
    <p:sldId id="268" r:id="rId16"/>
    <p:sldId id="269" r:id="rId17"/>
    <p:sldId id="271" r:id="rId18"/>
    <p:sldId id="270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ru-RU" sz="1600">
                <a:latin typeface="Times New Roman" pitchFamily="18" charset="0"/>
                <a:cs typeface="Times New Roman" pitchFamily="18" charset="0"/>
              </a:rPr>
              <a:t>ответы детей</a:t>
            </a:r>
          </a:p>
        </c:rich>
      </c:tx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0155238078092037"/>
          <c:y val="0.46528825687833797"/>
          <c:w val="0.57368137650430362"/>
          <c:h val="0.53267416199840689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ответы детей</c:v>
                </c:pt>
              </c:strCache>
            </c:strRef>
          </c:tx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0.9600000000000003</c:v>
                </c:pt>
                <c:pt idx="1">
                  <c:v>4.0000000000000022E-2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2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slide_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589240"/>
            <a:ext cx="7448872" cy="1152128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Выполнили: обучающиеся </a:t>
            </a:r>
            <a:r>
              <a:rPr lang="ru-RU" b="1" dirty="0" smtClean="0">
                <a:solidFill>
                  <a:srgbClr val="FF0000"/>
                </a:solidFill>
              </a:rPr>
              <a:t>2 </a:t>
            </a:r>
            <a:r>
              <a:rPr lang="ru-RU" b="1" dirty="0" smtClean="0">
                <a:solidFill>
                  <a:srgbClr val="FF0000"/>
                </a:solidFill>
              </a:rPr>
              <a:t>класса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Руководитель: Сергеева Т.С.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9316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a2c8e62da2777caba28f723624961b3b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74638"/>
            <a:ext cx="7931224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3</a:t>
            </a:r>
            <a:r>
              <a:rPr lang="ru-RU" b="1" dirty="0"/>
              <a:t>. Хотел бы ты научиться новым играм?</a:t>
            </a:r>
            <a:r>
              <a:rPr lang="ru-RU" dirty="0"/>
              <a:t> </a:t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93192046"/>
              </p:ext>
            </p:extLst>
          </p:nvPr>
        </p:nvGraphicFramePr>
        <p:xfrm>
          <a:off x="1331640" y="1484784"/>
          <a:ext cx="7056784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090406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a2c8e62da2777caba28f723624961b3b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1"/>
            <a:ext cx="925252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908720"/>
            <a:ext cx="7560840" cy="5217443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6000" dirty="0"/>
              <a:t>1. Любишь ли ты играть?</a:t>
            </a:r>
            <a:br>
              <a:rPr lang="ru-RU" sz="6000" dirty="0"/>
            </a:br>
            <a:r>
              <a:rPr lang="ru-RU" sz="6000" dirty="0"/>
              <a:t>2. Твои любимые игры?</a:t>
            </a:r>
            <a:br>
              <a:rPr lang="ru-RU" sz="6000" dirty="0"/>
            </a:br>
            <a:r>
              <a:rPr lang="ru-RU" sz="6000" dirty="0"/>
              <a:t>3. Знаешь ли ты, в какие игры играли твои родители? </a:t>
            </a:r>
          </a:p>
          <a:p>
            <a:pPr marL="0" indent="0">
              <a:buNone/>
            </a:pP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2942349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a2c8e62da2777caba28f723624961b3b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24528" cy="749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16771721"/>
              </p:ext>
            </p:extLst>
          </p:nvPr>
        </p:nvGraphicFramePr>
        <p:xfrm>
          <a:off x="323528" y="188639"/>
          <a:ext cx="8820471" cy="723101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012992"/>
                <a:gridCol w="1817202"/>
                <a:gridCol w="221809"/>
                <a:gridCol w="1609576"/>
                <a:gridCol w="1158892"/>
              </a:tblGrid>
              <a:tr h="717800"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 marL="95250" marR="952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Девочки</a:t>
                      </a:r>
                      <a:endParaRPr lang="ru-RU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0" marR="95250" marT="0" marB="0" anchor="b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Мальчики</a:t>
                      </a:r>
                      <a:endParaRPr lang="ru-RU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0" marR="95250" marT="0" marB="0" anchor="b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0" marR="952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Всего</a:t>
                      </a:r>
                      <a:endParaRPr lang="ru-RU" sz="2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0" marR="95250" marT="0" marB="0" anchor="b"/>
                </a:tc>
              </a:tr>
              <a:tr h="391522"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 marL="95250" marR="952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6</a:t>
                      </a:r>
                      <a:endParaRPr lang="ru-RU" sz="2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0" marR="95250" marT="0" marB="0" anchor="b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8</a:t>
                      </a:r>
                      <a:endParaRPr lang="ru-RU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0" marR="95250" marT="0" marB="0" anchor="b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0" marR="952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14</a:t>
                      </a:r>
                      <a:endParaRPr lang="ru-RU" sz="2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0" marR="95250" marT="0" marB="0" anchor="b"/>
                </a:tc>
              </a:tr>
              <a:tr h="361694">
                <a:tc gridSpan="5">
                  <a:txBody>
                    <a:bodyPr/>
                    <a:lstStyle/>
                    <a:p>
                      <a:endParaRPr lang="ru-RU" sz="2400" dirty="0"/>
                    </a:p>
                  </a:txBody>
                  <a:tcPr marL="95250" marR="95250" marT="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9152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Прятки</a:t>
                      </a:r>
                      <a:endParaRPr lang="ru-RU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0" marR="95250" marT="0" marB="0" anchor="b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5</a:t>
                      </a:r>
                      <a:endParaRPr lang="ru-RU" sz="2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0" marR="95250" marT="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7</a:t>
                      </a:r>
                      <a:endParaRPr lang="ru-RU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0" marR="952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12</a:t>
                      </a:r>
                      <a:endParaRPr lang="ru-RU" sz="2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0" marR="95250" marT="0" marB="0" anchor="b"/>
                </a:tc>
              </a:tr>
              <a:tr h="39152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Догонялки</a:t>
                      </a:r>
                      <a:endParaRPr lang="ru-RU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0" marR="95250" marT="0" marB="0" anchor="b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5</a:t>
                      </a:r>
                      <a:endParaRPr lang="ru-RU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0" marR="95250" marT="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7</a:t>
                      </a:r>
                      <a:endParaRPr lang="ru-RU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0" marR="952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12</a:t>
                      </a:r>
                      <a:endParaRPr lang="ru-RU" sz="2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0" marR="95250" marT="0" marB="0" anchor="b"/>
                </a:tc>
              </a:tr>
              <a:tr h="39152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effectLst/>
                        </a:rPr>
                        <a:t>Войнушка</a:t>
                      </a:r>
                      <a:r>
                        <a:rPr lang="ru-RU" sz="2400" dirty="0">
                          <a:effectLst/>
                        </a:rPr>
                        <a:t> </a:t>
                      </a:r>
                      <a:endParaRPr lang="ru-RU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0" marR="95250" marT="0" marB="0" anchor="b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2</a:t>
                      </a:r>
                      <a:endParaRPr lang="ru-RU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0" marR="95250" marT="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5</a:t>
                      </a:r>
                      <a:endParaRPr lang="ru-RU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0" marR="952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7</a:t>
                      </a:r>
                      <a:endParaRPr lang="ru-RU" sz="2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0" marR="95250" marT="0" marB="0" anchor="b"/>
                </a:tc>
              </a:tr>
              <a:tr h="71780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Цепи – цепи, разбейте нас!</a:t>
                      </a:r>
                      <a:endParaRPr lang="ru-RU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0" marR="95250" marT="0" marB="0" anchor="b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4</a:t>
                      </a:r>
                      <a:endParaRPr lang="ru-RU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0" marR="95250" marT="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4</a:t>
                      </a:r>
                      <a:endParaRPr lang="ru-RU" sz="2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0" marR="952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8</a:t>
                      </a:r>
                      <a:endParaRPr lang="ru-RU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0" marR="95250" marT="0" marB="0" anchor="b"/>
                </a:tc>
              </a:tr>
              <a:tr h="39152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Глухие телефончики</a:t>
                      </a:r>
                      <a:endParaRPr lang="ru-RU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0" marR="95250" marT="0" marB="0" anchor="b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4</a:t>
                      </a:r>
                      <a:endParaRPr lang="ru-RU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0" marR="95250" marT="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2</a:t>
                      </a:r>
                      <a:endParaRPr lang="ru-RU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0" marR="952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6</a:t>
                      </a:r>
                      <a:endParaRPr lang="ru-RU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0" marR="95250" marT="0" marB="0" anchor="b"/>
                </a:tc>
              </a:tr>
              <a:tr h="122341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Спокойные игры </a:t>
                      </a:r>
                      <a:br>
                        <a:rPr lang="ru-RU" sz="2400">
                          <a:effectLst/>
                        </a:rPr>
                      </a:br>
                      <a:r>
                        <a:rPr lang="ru-RU" sz="2400">
                          <a:effectLst/>
                        </a:rPr>
                        <a:t>(игрушки, куклы, машинки)</a:t>
                      </a:r>
                      <a:endParaRPr lang="ru-RU" sz="2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0" marR="95250" marT="0" marB="0" anchor="b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2</a:t>
                      </a:r>
                      <a:endParaRPr lang="ru-RU" sz="2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0" marR="95250" marT="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0</a:t>
                      </a:r>
                      <a:endParaRPr lang="ru-RU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0" marR="952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2</a:t>
                      </a:r>
                      <a:endParaRPr lang="ru-RU" sz="2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0" marR="95250" marT="0" marB="0" anchor="b"/>
                </a:tc>
              </a:tr>
              <a:tr h="122341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Спортивные игры</a:t>
                      </a:r>
                      <a:br>
                        <a:rPr lang="ru-RU" sz="2400">
                          <a:effectLst/>
                        </a:rPr>
                      </a:br>
                      <a:r>
                        <a:rPr lang="ru-RU" sz="2400">
                          <a:effectLst/>
                        </a:rPr>
                        <a:t>(футбол, пионербол, баскетбол)</a:t>
                      </a:r>
                      <a:endParaRPr lang="ru-RU" sz="2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0" marR="95250" marT="0" marB="0" anchor="b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2</a:t>
                      </a:r>
                      <a:endParaRPr lang="ru-RU" sz="2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0" marR="95250" marT="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7</a:t>
                      </a:r>
                      <a:endParaRPr lang="ru-RU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0" marR="952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9</a:t>
                      </a:r>
                      <a:endParaRPr lang="ru-RU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0" marR="95250" marT="0" marB="0" anchor="b"/>
                </a:tc>
              </a:tr>
              <a:tr h="39152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Настольные игры </a:t>
                      </a:r>
                      <a:endParaRPr lang="ru-RU" sz="2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0" marR="95250" marT="0" marB="0" anchor="b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3</a:t>
                      </a:r>
                      <a:endParaRPr lang="ru-RU" sz="2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0" marR="95250" marT="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6</a:t>
                      </a:r>
                      <a:endParaRPr lang="ru-RU" sz="2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0" marR="952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9</a:t>
                      </a:r>
                      <a:endParaRPr lang="ru-RU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0" marR="95250" marT="0" marB="0" anchor="b"/>
                </a:tc>
              </a:tr>
              <a:tr h="391522"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effectLst/>
                        </a:rPr>
                        <a:t> </a:t>
                      </a:r>
                      <a:endParaRPr lang="ru-RU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0" marR="9525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8544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a2c8e62da2777caba28f723624961b3b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24544" y="-171400"/>
            <a:ext cx="9937104" cy="93610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Узнать </a:t>
            </a:r>
            <a:r>
              <a:rPr lang="ru-RU" b="1" dirty="0"/>
              <a:t>в какие игры играли наши </a:t>
            </a:r>
            <a:r>
              <a:rPr lang="ru-RU" b="1" dirty="0" smtClean="0"/>
              <a:t>родители</a:t>
            </a: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78151686"/>
              </p:ext>
            </p:extLst>
          </p:nvPr>
        </p:nvGraphicFramePr>
        <p:xfrm>
          <a:off x="467544" y="805022"/>
          <a:ext cx="7560840" cy="564416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780025"/>
                <a:gridCol w="3780815"/>
              </a:tblGrid>
              <a:tr h="277257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Игры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273" marR="60273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7257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Подвижные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273" marR="60273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72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Прятки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273" marR="60273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Белый камень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273" marR="60273" marT="0" marB="0" anchor="b"/>
                </a:tc>
              </a:tr>
              <a:tr h="2772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Лапта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273" marR="60273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Резиночка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273" marR="60273" marT="0" marB="0" anchor="b"/>
                </a:tc>
              </a:tr>
              <a:tr h="2772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Вышибалы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273" marR="60273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Третий – лишний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273" marR="60273" marT="0" marB="0" anchor="b"/>
                </a:tc>
              </a:tr>
              <a:tr h="2772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Классики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273" marR="60273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Десяточка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273" marR="60273" marT="0" marB="0" anchor="b"/>
                </a:tc>
              </a:tr>
              <a:tr h="2772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Городки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273" marR="60273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Уголки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273" marR="60273" marT="0" marB="0" anchor="b"/>
                </a:tc>
              </a:tr>
              <a:tr h="2772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Глухие телефончики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273" marR="60273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Чики-стоп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273" marR="60273" marT="0" marB="0" anchor="b"/>
                </a:tc>
              </a:tr>
              <a:tr h="2772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Жмурки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273" marR="60273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Съедобное – несъедобное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273" marR="60273" marT="0" marB="0" anchor="b"/>
                </a:tc>
              </a:tr>
              <a:tr h="3162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Кандалы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273" marR="60273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Войнушка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273" marR="60273" marT="0" marB="0" anchor="b"/>
                </a:tc>
              </a:tr>
              <a:tr h="2772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Скакалка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273" marR="60273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Стенка на стенку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273" marR="60273" marT="0" marB="0" anchor="b"/>
                </a:tc>
              </a:tr>
              <a:tr h="2772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Красочки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273" marR="60273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273" marR="60273" marT="0" marB="0"/>
                </a:tc>
              </a:tr>
              <a:tr h="277257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Спокойные игры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273" marR="60273" marT="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72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Игрушки 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273" marR="60273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куклы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273" marR="60273" marT="0" marB="0"/>
                </a:tc>
              </a:tr>
              <a:tr h="277257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Спортивные игры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273" marR="60273" marT="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72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футбол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273" marR="60273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хоккей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273" marR="60273" marT="0" marB="0"/>
                </a:tc>
              </a:tr>
              <a:tr h="2772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Бадминтон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273" marR="60273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Теннис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273" marR="60273" marT="0" marB="0"/>
                </a:tc>
              </a:tr>
              <a:tr h="277257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Настольные игры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273" marR="60273" marT="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72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Шашки 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273" marR="60273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карты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273" marR="60273" marT="0" marB="0"/>
                </a:tc>
              </a:tr>
              <a:tr h="2772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Шахматы 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273" marR="60273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273" marR="60273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92826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a2c8e62da2777caba28f723624961b3b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5252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748270"/>
            <a:ext cx="8064896" cy="536145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Результатом нашего исследования является сборник подвижных игр, куда вошли игры детей, который будет постепенно пополняться. </a:t>
            </a:r>
          </a:p>
        </p:txBody>
      </p:sp>
      <p:pic>
        <p:nvPicPr>
          <p:cNvPr id="12289" name="Picture 1" descr="C:\Users\user\Downloads\IMG_20230418_10331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0059" y="3140968"/>
            <a:ext cx="2574069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495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a2c8e62da2777caba28f723624961b3b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552" y="0"/>
            <a:ext cx="9540552" cy="749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4" name="Picture 2" descr="C:\Users\user\Downloads\20230417_175202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89"/>
          <a:stretch/>
        </p:blipFill>
        <p:spPr bwMode="auto">
          <a:xfrm>
            <a:off x="395536" y="1988840"/>
            <a:ext cx="3600400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Picture 3" descr="C:\Users\user\Downloads\20230417_175234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158" b="23195"/>
          <a:stretch/>
        </p:blipFill>
        <p:spPr bwMode="auto">
          <a:xfrm>
            <a:off x="4788024" y="908720"/>
            <a:ext cx="3743623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5591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a2c8e62da2777caba28f723624961b3b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25252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8" name="Picture 2" descr="C:\Users\user\Downloads\20230417_175305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556" y="1412776"/>
            <a:ext cx="3480829" cy="4641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9" name="Picture 3" descr="C:\Users\user\Downloads\IMG_20230418_094702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488"/>
          <a:stretch/>
        </p:blipFill>
        <p:spPr bwMode="auto">
          <a:xfrm>
            <a:off x="4499992" y="865612"/>
            <a:ext cx="4392488" cy="5280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3794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a2c8e62da2777caba28f723624961b3b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2" name="Picture 2" descr="C:\Users\user\Downloads\IMG_20230418_09475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908720"/>
            <a:ext cx="3453887" cy="2914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3" name="Picture 3" descr="C:\Users\user\Downloads\IMG_20230418_095553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600" b="13521"/>
          <a:stretch/>
        </p:blipFill>
        <p:spPr bwMode="auto">
          <a:xfrm>
            <a:off x="4355976" y="2898497"/>
            <a:ext cx="4416627" cy="3442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7427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a2c8e62da2777caba28f723624961b3b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0"/>
            <a:ext cx="932452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396552" y="188640"/>
            <a:ext cx="9793088" cy="593752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7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</a:t>
            </a:r>
          </a:p>
          <a:p>
            <a:pPr marL="0" indent="0" algn="ctr">
              <a:buNone/>
            </a:pPr>
            <a:r>
              <a:rPr lang="ru-RU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ВНИМАНИЕ!</a:t>
            </a:r>
            <a:endParaRPr lang="ru-RU" sz="7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7871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a2c8e62da2777caba28f723624961b3b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36104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60648"/>
            <a:ext cx="9217024" cy="58655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6600" b="1" dirty="0"/>
              <a:t>Цель проекта:  </a:t>
            </a:r>
            <a:r>
              <a:rPr lang="ru-RU" sz="6600" dirty="0"/>
              <a:t>организация культурного  отдыха учащихся начальной школы на переменах.</a:t>
            </a:r>
          </a:p>
          <a:p>
            <a:pPr marL="0" indent="0">
              <a:buNone/>
            </a:pPr>
            <a:endParaRPr lang="ru-RU" sz="6600" b="1" dirty="0"/>
          </a:p>
        </p:txBody>
      </p:sp>
    </p:spTree>
    <p:extLst>
      <p:ext uri="{BB962C8B-B14F-4D97-AF65-F5344CB8AC3E}">
        <p14:creationId xmlns:p14="http://schemas.microsoft.com/office/powerpoint/2010/main" val="3917120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a2c8e62da2777caba28f723624961b3b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sz="5400" b="1" dirty="0"/>
              <a:t>В «Словаре синонимов и антонимов русского языка»  мы  нашли синонимы этого слова - перемена - изменение, смена, чередование.</a:t>
            </a:r>
          </a:p>
        </p:txBody>
      </p:sp>
    </p:spTree>
    <p:extLst>
      <p:ext uri="{BB962C8B-B14F-4D97-AF65-F5344CB8AC3E}">
        <p14:creationId xmlns:p14="http://schemas.microsoft.com/office/powerpoint/2010/main" val="382494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a2c8e62da2777caba28f723624961b3b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16632"/>
            <a:ext cx="8640960" cy="600953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6000" b="1" dirty="0"/>
              <a:t>Гипотеза </a:t>
            </a:r>
            <a:r>
              <a:rPr lang="ru-RU" sz="6000" dirty="0"/>
              <a:t>мы считаем, что игры, в которые играли наши родители, могут быть интересны для нас, помогут подружить ребят и отвлечь их от игр на планшетах, телефонах.</a:t>
            </a:r>
          </a:p>
          <a:p>
            <a:pPr marL="0" indent="0">
              <a:buNone/>
            </a:pP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1652006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a2c8e62da2777caba28f723624961b3b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8994" y="0"/>
            <a:ext cx="920299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396552" y="116632"/>
            <a:ext cx="9721080" cy="600953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6000" b="1" dirty="0" smtClean="0"/>
              <a:t> </a:t>
            </a:r>
            <a:endParaRPr lang="ru-RU" sz="6000" dirty="0"/>
          </a:p>
          <a:p>
            <a:pPr marL="0" indent="0">
              <a:buNone/>
            </a:pPr>
            <a:endParaRPr lang="ru-RU" sz="60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755576" y="548681"/>
            <a:ext cx="878497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Объект исследования: 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обучающиеся школы</a:t>
            </a:r>
          </a:p>
          <a:p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 исследования: 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</a:t>
            </a:r>
          </a:p>
        </p:txBody>
      </p:sp>
    </p:spTree>
    <p:extLst>
      <p:ext uri="{BB962C8B-B14F-4D97-AF65-F5344CB8AC3E}">
        <p14:creationId xmlns:p14="http://schemas.microsoft.com/office/powerpoint/2010/main" val="2423029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a2c8e62da2777caba28f723624961b3b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216" y="-99392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764704"/>
            <a:ext cx="7992888" cy="504055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6000" b="1" dirty="0" smtClean="0"/>
              <a:t>Проблема</a:t>
            </a:r>
            <a:r>
              <a:rPr lang="ru-RU" sz="6000" b="1" dirty="0"/>
              <a:t>:</a:t>
            </a:r>
            <a:r>
              <a:rPr lang="ru-RU" sz="6000" dirty="0"/>
              <a:t> мы хотим, чтобы нам было интересно на перемене, но не знаем как это сделать.</a:t>
            </a:r>
          </a:p>
          <a:p>
            <a:pPr marL="0" indent="0">
              <a:buNone/>
            </a:pP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42588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a2c8e62da2777caba28f723624961b3b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1"/>
            <a:ext cx="9433048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88640"/>
            <a:ext cx="9396536" cy="593752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    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sz="4400" dirty="0" smtClean="0"/>
              <a:t>Ребятам </a:t>
            </a:r>
            <a:r>
              <a:rPr lang="ru-RU" sz="4400" dirty="0"/>
              <a:t>нашей школы было предложено ответить на вопросы:</a:t>
            </a:r>
          </a:p>
          <a:p>
            <a:pPr marL="0" indent="0">
              <a:buNone/>
            </a:pPr>
            <a:r>
              <a:rPr lang="ru-RU" sz="4400" dirty="0"/>
              <a:t>1.Как ты проводишь перемены в школе?</a:t>
            </a:r>
          </a:p>
          <a:p>
            <a:pPr marL="0" indent="0">
              <a:buNone/>
            </a:pPr>
            <a:r>
              <a:rPr lang="ru-RU" sz="4400" dirty="0"/>
              <a:t>2.В какие игры  ты любишь играть?</a:t>
            </a:r>
          </a:p>
          <a:p>
            <a:pPr marL="0" indent="0">
              <a:buNone/>
            </a:pPr>
            <a:r>
              <a:rPr lang="ru-RU" sz="4400" dirty="0"/>
              <a:t>3. Хотел бы ты научиться новым играм? </a:t>
            </a:r>
          </a:p>
          <a:p>
            <a:pPr marL="0" indent="0">
              <a:buNone/>
            </a:pP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2974886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a2c8e62da2777caba28f723624961b3b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9143999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08520" y="274638"/>
            <a:ext cx="9433048" cy="114300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1.Как ты проводишь перемены в </a:t>
            </a:r>
            <a:r>
              <a:rPr lang="ru-RU" b="1" dirty="0" smtClean="0"/>
              <a:t>школе?</a:t>
            </a:r>
            <a:endParaRPr lang="ru-RU" b="1" dirty="0"/>
          </a:p>
        </p:txBody>
      </p:sp>
      <p:pic>
        <p:nvPicPr>
          <p:cNvPr id="5" name="Объект 4"/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84784"/>
            <a:ext cx="8280920" cy="51125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06306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a2c8e62da2777caba28f723624961b3b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2.В какие игры  ты любишь </a:t>
            </a:r>
            <a:r>
              <a:rPr lang="ru-RU" b="1" dirty="0" smtClean="0"/>
              <a:t>играть?</a:t>
            </a:r>
            <a:endParaRPr lang="ru-RU" b="1" dirty="0"/>
          </a:p>
        </p:txBody>
      </p:sp>
      <p:pic>
        <p:nvPicPr>
          <p:cNvPr id="5" name="Объект 4"/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5" y="2060848"/>
            <a:ext cx="7560841" cy="410445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4436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Overrid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Silk">
    <a:dk1>
      <a:srgbClr val="000000"/>
    </a:dk1>
    <a:lt1>
      <a:srgbClr val="FFFFFF"/>
    </a:lt1>
    <a:dk2>
      <a:srgbClr val="043988"/>
    </a:dk2>
    <a:lt2>
      <a:srgbClr val="92C2EB"/>
    </a:lt2>
    <a:accent1>
      <a:srgbClr val="836AAE"/>
    </a:accent1>
    <a:accent2>
      <a:srgbClr val="5DA577"/>
    </a:accent2>
    <a:accent3>
      <a:srgbClr val="678EB9"/>
    </a:accent3>
    <a:accent4>
      <a:srgbClr val="F7A611"/>
    </a:accent4>
    <a:accent5>
      <a:srgbClr val="A1AB38"/>
    </a:accent5>
    <a:accent6>
      <a:srgbClr val="C17790"/>
    </a:accent6>
    <a:hlink>
      <a:srgbClr val="DA5723"/>
    </a:hlink>
    <a:folHlink>
      <a:srgbClr val="226CA5"/>
    </a:folHlink>
  </a:clrScheme>
  <a:fontScheme name="Silk">
    <a:majorFont>
      <a:latin typeface="Arial"/>
      <a:ea typeface=""/>
      <a:cs typeface=""/>
      <a:font script="Jpan" typeface="ＭＳ Ｐゴシック"/>
      <a:font script="Hang" typeface="돋음"/>
      <a:font script="Hans" typeface="方正姚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ajorFont>
    <a:minorFont>
      <a:latin typeface="Arial"/>
      <a:ea typeface=""/>
      <a:cs typeface=""/>
      <a:font script="Jpan" typeface="ＭＳ Ｐゴシック"/>
      <a:font script="Hang" typeface="돋음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Silk">
    <a:fillStyleLst>
      <a:solidFill>
        <a:schemeClr val="phClr">
          <a:tint val="100000"/>
          <a:shade val="100000"/>
          <a:hueMod val="100000"/>
          <a:satMod val="100000"/>
        </a:schemeClr>
      </a:solidFill>
      <a:gradFill rotWithShape="1">
        <a:gsLst>
          <a:gs pos="0">
            <a:schemeClr val="phClr">
              <a:tint val="20000"/>
              <a:satMod val="250000"/>
            </a:schemeClr>
          </a:gs>
          <a:gs pos="30000">
            <a:schemeClr val="phClr">
              <a:tint val="60000"/>
              <a:satMod val="250000"/>
            </a:schemeClr>
          </a:gs>
          <a:gs pos="50000">
            <a:schemeClr val="phClr">
              <a:tint val="57000"/>
              <a:satMod val="250000"/>
            </a:schemeClr>
          </a:gs>
          <a:gs pos="100000">
            <a:schemeClr val="phClr">
              <a:tint val="28000"/>
              <a:satMod val="250000"/>
            </a:schemeClr>
          </a:gs>
        </a:gsLst>
        <a:lin ang="7000000" scaled="1"/>
      </a:gradFill>
      <a:gradFill rotWithShape="1">
        <a:gsLst>
          <a:gs pos="0">
            <a:schemeClr val="phClr">
              <a:shade val="80000"/>
              <a:satMod val="200000"/>
            </a:schemeClr>
          </a:gs>
          <a:gs pos="30000">
            <a:schemeClr val="phClr">
              <a:shade val="20000"/>
              <a:satMod val="250000"/>
            </a:schemeClr>
          </a:gs>
          <a:gs pos="50000">
            <a:schemeClr val="phClr">
              <a:shade val="23000"/>
              <a:satMod val="250000"/>
            </a:schemeClr>
          </a:gs>
          <a:gs pos="60000">
            <a:schemeClr val="phClr">
              <a:shade val="29000"/>
              <a:satMod val="230000"/>
            </a:schemeClr>
          </a:gs>
          <a:gs pos="100000">
            <a:schemeClr val="phClr">
              <a:shade val="70000"/>
              <a:satMod val="200000"/>
            </a:schemeClr>
          </a:gs>
        </a:gsLst>
        <a:lin ang="7000000" scaled="1"/>
      </a:gradFill>
    </a:fillStyleLst>
    <a:lnStyleLst>
      <a:ln w="12700" cap="sq" cmpd="sng" algn="ctr">
        <a:solidFill>
          <a:schemeClr val="phClr"/>
        </a:solidFill>
        <a:prstDash val="solid"/>
      </a:ln>
      <a:ln w="25400" cap="sq" cmpd="sng" algn="ctr">
        <a:solidFill>
          <a:schemeClr val="phClr"/>
        </a:solidFill>
        <a:prstDash val="solid"/>
      </a:ln>
      <a:ln w="31750" cap="sq" cmpd="sng" algn="ctr">
        <a:solidFill>
          <a:schemeClr val="phClr"/>
        </a:solidFill>
        <a:prstDash val="solid"/>
      </a:ln>
    </a:lnStyleLst>
    <a:effectStyleLst>
      <a:effectStyle>
        <a:effectLst>
          <a:outerShdw blurRad="63500" dist="50800" dir="5400000" algn="tl">
            <a:srgbClr val="000000">
              <a:alpha val="35294"/>
            </a:srgbClr>
          </a:outerShdw>
        </a:effectLst>
      </a:effectStyle>
      <a:effectStyle>
        <a:effectLst>
          <a:outerShdw blurRad="63500" dist="50800" dir="5400000" algn="tl">
            <a:srgbClr val="000000">
              <a:alpha val="35294"/>
            </a:srgbClr>
          </a:outerShdw>
        </a:effectLst>
        <a:scene3d>
          <a:camera prst="orthographicFront" fov="0">
            <a:rot lat="0" lon="0" rev="0"/>
          </a:camera>
          <a:lightRig rig="soft" dir="t">
            <a:rot lat="0" lon="0" rev="0"/>
          </a:lightRig>
        </a:scene3d>
        <a:sp3d>
          <a:bevelT w="127000" h="12700"/>
          <a:contourClr>
            <a:schemeClr val="phClr">
              <a:tint val="100000"/>
              <a:shade val="100000"/>
              <a:hueMod val="100000"/>
              <a:satMod val="100000"/>
            </a:schemeClr>
          </a:contourClr>
        </a:sp3d>
      </a:effectStyle>
      <a:effectStyle>
        <a:effectLst>
          <a:outerShdw blurRad="63500" dist="50800" dir="5400000" algn="tl">
            <a:srgbClr val="000000">
              <a:alpha val="35294"/>
            </a:srgbClr>
          </a:outerShdw>
        </a:effectLst>
        <a:scene3d>
          <a:camera prst="orthographicFront" fov="0">
            <a:rot lat="0" lon="0" rev="0"/>
          </a:camera>
          <a:lightRig rig="soft" dir="t">
            <a:rot lat="0" lon="0" rev="0"/>
          </a:lightRig>
        </a:scene3d>
        <a:sp3d>
          <a:bevelT w="152400" h="38100"/>
          <a:contourClr>
            <a:schemeClr val="phClr">
              <a:tint val="100000"/>
              <a:shade val="100000"/>
              <a:hueMod val="100000"/>
              <a:satMod val="100000"/>
            </a:schemeClr>
          </a:contourClr>
        </a:sp3d>
      </a:effectStyle>
    </a:effectStyleLst>
    <a:bgFillStyleLst>
      <a:solidFill>
        <a:schemeClr val="phClr">
          <a:tint val="100000"/>
          <a:shade val="100000"/>
          <a:hueMod val="100000"/>
          <a:satMod val="100000"/>
        </a:schemeClr>
      </a:solidFill>
      <a:gradFill rotWithShape="1">
        <a:gsLst>
          <a:gs pos="0">
            <a:schemeClr val="phClr">
              <a:shade val="50000"/>
              <a:satMod val="150000"/>
            </a:schemeClr>
          </a:gs>
          <a:gs pos="50000">
            <a:schemeClr val="phClr">
              <a:tint val="85000"/>
              <a:satMod val="140000"/>
            </a:schemeClr>
          </a:gs>
          <a:gs pos="100000">
            <a:schemeClr val="phClr">
              <a:shade val="50000"/>
              <a:satMod val="150000"/>
            </a:schemeClr>
          </a:gs>
        </a:gsLst>
        <a:lin ang="5400000" scaled="1"/>
      </a:gradFill>
      <a:blipFill>
        <a:blip xmlns:r="http://schemas.openxmlformats.org/officeDocument/2006/relationships" r:embed="rId1">
          <a:duotone>
            <a:schemeClr val="phClr">
              <a:shade val="55000"/>
              <a:satMod val="150000"/>
            </a:schemeClr>
            <a:schemeClr val="phClr">
              <a:tint val="100"/>
              <a:satMod val="150000"/>
            </a:schemeClr>
          </a:duotone>
        </a:blip>
        <a:stretch>
          <a:fillRect/>
        </a:stretch>
      </a:blip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274</Words>
  <Application>Microsoft Office PowerPoint</Application>
  <PresentationFormat>Экран (4:3)</PresentationFormat>
  <Paragraphs>99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1.Как ты проводишь перемены в школе?</vt:lpstr>
      <vt:lpstr>2.В какие игры  ты любишь играть?</vt:lpstr>
      <vt:lpstr> 3. Хотел бы ты научиться новым играм?  </vt:lpstr>
      <vt:lpstr>Презентация PowerPoint</vt:lpstr>
      <vt:lpstr>Презентация PowerPoint</vt:lpstr>
      <vt:lpstr> Узнать в какие игры играли наши родители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3 класс</dc:creator>
  <cp:lastModifiedBy>000</cp:lastModifiedBy>
  <cp:revision>15</cp:revision>
  <dcterms:created xsi:type="dcterms:W3CDTF">2023-04-18T01:12:51Z</dcterms:created>
  <dcterms:modified xsi:type="dcterms:W3CDTF">2025-12-05T11:37:48Z</dcterms:modified>
</cp:coreProperties>
</file>