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1"/>
  </p:notesMasterIdLst>
  <p:sldIdLst>
    <p:sldId id="265" r:id="rId2"/>
    <p:sldId id="266" r:id="rId3"/>
    <p:sldId id="267" r:id="rId4"/>
    <p:sldId id="268" r:id="rId5"/>
    <p:sldId id="271" r:id="rId6"/>
    <p:sldId id="269" r:id="rId7"/>
    <p:sldId id="272" r:id="rId8"/>
    <p:sldId id="270" r:id="rId9"/>
    <p:sldId id="273" r:id="rId10"/>
    <p:sldId id="274" r:id="rId11"/>
    <p:sldId id="275" r:id="rId12"/>
    <p:sldId id="276" r:id="rId13"/>
    <p:sldId id="277" r:id="rId14"/>
    <p:sldId id="280" r:id="rId15"/>
    <p:sldId id="278" r:id="rId16"/>
    <p:sldId id="281" r:id="rId17"/>
    <p:sldId id="283" r:id="rId18"/>
    <p:sldId id="284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80D45-D203-4CE5-8153-406ED0034A03}" type="datetimeFigureOut">
              <a:rPr lang="ru-RU" smtClean="0"/>
              <a:t>30.06.2021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A0F84-E741-4B36-A9B5-2437EA7768B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F07F740A-6FED-465D-AA91-891623DEFF65}" type="slidenum">
              <a:rPr lang="en-GB" altLang="ru-RU" smtClean="0"/>
              <a:pPr/>
              <a:t>14</a:t>
            </a:fld>
            <a:endParaRPr lang="en-GB" altLang="ru-RU" smtClean="0"/>
          </a:p>
        </p:txBody>
      </p:sp>
      <p:sp>
        <p:nvSpPr>
          <p:cNvPr id="2662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662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9F9D4075-1BF2-465F-AE2B-0F12EE013B6A}" type="slidenum">
              <a:rPr lang="en-GB" altLang="ru-RU" smtClean="0"/>
              <a:pPr/>
              <a:t>16</a:t>
            </a:fld>
            <a:endParaRPr lang="en-GB" altLang="ru-RU" smtClean="0"/>
          </a:p>
        </p:txBody>
      </p:sp>
      <p:sp>
        <p:nvSpPr>
          <p:cNvPr id="2969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970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МОУ </a:t>
            </a:r>
            <a:r>
              <a:rPr lang="ru-RU" sz="2800" dirty="0" err="1" smtClean="0"/>
              <a:t>Аргаяшская</a:t>
            </a:r>
            <a:r>
              <a:rPr lang="ru-RU" sz="2800" dirty="0" smtClean="0"/>
              <a:t> СОШ №</a:t>
            </a:r>
            <a:r>
              <a:rPr lang="ru-RU" sz="2800" dirty="0" smtClean="0"/>
              <a:t>2</a:t>
            </a:r>
            <a:br>
              <a:rPr lang="ru-RU" sz="2800" dirty="0" smtClean="0"/>
            </a:br>
            <a:r>
              <a:rPr lang="ru-RU" sz="2800" dirty="0" err="1" smtClean="0"/>
              <a:t>Аргаяшского</a:t>
            </a:r>
            <a:r>
              <a:rPr lang="ru-RU" sz="2800" dirty="0" smtClean="0"/>
              <a:t> района Челябинской области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Тема урока: «Особенности </a:t>
            </a:r>
            <a:r>
              <a:rPr lang="ru-RU" dirty="0" smtClean="0"/>
              <a:t>драматургии произведений  музыкального и литературного искусств</a:t>
            </a:r>
            <a:r>
              <a:rPr lang="ru-RU" dirty="0" smtClean="0"/>
              <a:t>»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2200" dirty="0" smtClean="0"/>
              <a:t>Составители интегрированного урока: </a:t>
            </a:r>
          </a:p>
          <a:p>
            <a:pPr algn="r">
              <a:buNone/>
            </a:pPr>
            <a:r>
              <a:rPr lang="ru-RU" sz="2200" dirty="0" err="1" smtClean="0"/>
              <a:t>Валиуллина</a:t>
            </a:r>
            <a:r>
              <a:rPr lang="ru-RU" sz="2200" dirty="0" smtClean="0"/>
              <a:t> Марина </a:t>
            </a:r>
            <a:r>
              <a:rPr lang="ru-RU" sz="2200" dirty="0" err="1" smtClean="0"/>
              <a:t>Галиулловна</a:t>
            </a:r>
            <a:r>
              <a:rPr lang="ru-RU" sz="2200" dirty="0" smtClean="0"/>
              <a:t>, </a:t>
            </a:r>
          </a:p>
          <a:p>
            <a:pPr algn="r">
              <a:buNone/>
            </a:pPr>
            <a:r>
              <a:rPr lang="ru-RU" sz="2200" dirty="0" smtClean="0"/>
              <a:t>учитель музыки, </a:t>
            </a:r>
          </a:p>
          <a:p>
            <a:pPr algn="r">
              <a:buNone/>
            </a:pPr>
            <a:r>
              <a:rPr lang="ru-RU" sz="2200" dirty="0" smtClean="0"/>
              <a:t>Танеева </a:t>
            </a:r>
            <a:r>
              <a:rPr lang="ru-RU" sz="2200" dirty="0" err="1" smtClean="0"/>
              <a:t>Альфия</a:t>
            </a:r>
            <a:r>
              <a:rPr lang="ru-RU" sz="2200" dirty="0" smtClean="0"/>
              <a:t> Рафаиловна, </a:t>
            </a:r>
          </a:p>
          <a:p>
            <a:pPr algn="r">
              <a:buNone/>
            </a:pPr>
            <a:r>
              <a:rPr lang="ru-RU" sz="2200" dirty="0" smtClean="0"/>
              <a:t>учитель русского языка и литературы</a:t>
            </a:r>
            <a:endParaRPr lang="ru-RU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en.geneanet.org/public/img/gallery/pictures/cartes_postales/44/269554/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временно\Downloads\lar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64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3" name="Picture 1" descr="C:\Users\временно\Downloads\kedrov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55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ременно\Downloads\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858280" cy="628968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323850" y="274638"/>
            <a:ext cx="8424863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200" b="1">
                <a:solidFill>
                  <a:srgbClr val="FFFFFF"/>
                </a:solidFill>
              </a:rPr>
              <a:t>…с неоглядным раздольем</a:t>
            </a:r>
            <a:br>
              <a:rPr lang="en-GB" altLang="ru-RU" sz="3200" b="1">
                <a:solidFill>
                  <a:srgbClr val="FFFFFF"/>
                </a:solidFill>
              </a:rPr>
            </a:br>
            <a:r>
              <a:rPr lang="en-GB" altLang="ru-RU" sz="3200" b="1">
                <a:solidFill>
                  <a:srgbClr val="FFFFFF"/>
                </a:solidFill>
              </a:rPr>
              <a:t> полей и лесов…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557338"/>
            <a:ext cx="8199437" cy="4751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advTm="7000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Озвученный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облик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Родины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– </a:t>
            </a:r>
            <a:endParaRPr lang="ru-RU" altLang="ru-RU" sz="3600" i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так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можно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определить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художественную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и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дею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endParaRPr lang="ru-RU" altLang="ru-RU" sz="3600" i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«</a:t>
            </a:r>
            <a:r>
              <a:rPr lang="en-GB" altLang="ru-RU" sz="3600" i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Всенощной</a:t>
            </a:r>
            <a:r>
              <a:rPr lang="en-GB" altLang="ru-RU" sz="36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»</a:t>
            </a:r>
            <a:endParaRPr lang="ru-RU" sz="3600" i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395288" y="404813"/>
            <a:ext cx="8497887" cy="1557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200" dirty="0" err="1">
                <a:solidFill>
                  <a:srgbClr val="FFFFFF"/>
                </a:solidFill>
              </a:rPr>
              <a:t>Эта</a:t>
            </a:r>
            <a:r>
              <a:rPr lang="en-GB" altLang="ru-RU" sz="3200" dirty="0">
                <a:solidFill>
                  <a:srgbClr val="FFFFFF"/>
                </a:solidFill>
              </a:rPr>
              <a:t>  </a:t>
            </a:r>
            <a:r>
              <a:rPr lang="en-GB" altLang="ru-RU" sz="3200" dirty="0" err="1">
                <a:solidFill>
                  <a:srgbClr val="FFFFFF"/>
                </a:solidFill>
              </a:rPr>
              <a:t>музыка</a:t>
            </a:r>
            <a:r>
              <a:rPr lang="en-GB" altLang="ru-RU" sz="3200" dirty="0">
                <a:solidFill>
                  <a:srgbClr val="FFFFFF"/>
                </a:solidFill>
              </a:rPr>
              <a:t>  </a:t>
            </a:r>
            <a:r>
              <a:rPr lang="en-GB" altLang="ru-RU" sz="3200" dirty="0" err="1">
                <a:solidFill>
                  <a:srgbClr val="FFFFFF"/>
                </a:solidFill>
              </a:rPr>
              <a:t>объединяет</a:t>
            </a:r>
            <a:r>
              <a:rPr lang="en-GB" altLang="ru-RU" sz="3200" dirty="0">
                <a:solidFill>
                  <a:srgbClr val="FFFFFF"/>
                </a:solidFill>
              </a:rPr>
              <a:t>   </a:t>
            </a:r>
          </a:p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200" dirty="0">
                <a:solidFill>
                  <a:srgbClr val="FFFFFF"/>
                </a:solidFill>
              </a:rPr>
              <a:t>                  </a:t>
            </a:r>
            <a:r>
              <a:rPr lang="en-GB" altLang="ru-RU" sz="3200" dirty="0" err="1">
                <a:solidFill>
                  <a:srgbClr val="FFFFFF"/>
                </a:solidFill>
              </a:rPr>
              <a:t>прошлое</a:t>
            </a:r>
            <a:r>
              <a:rPr lang="en-GB" altLang="ru-RU" sz="3200" dirty="0">
                <a:solidFill>
                  <a:srgbClr val="FFFFFF"/>
                </a:solidFill>
              </a:rPr>
              <a:t>  с  </a:t>
            </a:r>
            <a:r>
              <a:rPr lang="en-GB" altLang="ru-RU" sz="3200" dirty="0" err="1">
                <a:solidFill>
                  <a:srgbClr val="FFFFFF"/>
                </a:solidFill>
              </a:rPr>
              <a:t>настоящим</a:t>
            </a:r>
            <a:r>
              <a:rPr lang="en-GB" altLang="ru-RU" sz="3200" dirty="0">
                <a:solidFill>
                  <a:srgbClr val="FFFFFF"/>
                </a:solidFill>
              </a:rPr>
              <a:t>, </a:t>
            </a:r>
          </a:p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ru-RU" sz="3200" dirty="0">
                <a:solidFill>
                  <a:srgbClr val="FFFFFF"/>
                </a:solidFill>
              </a:rPr>
              <a:t>                                 </a:t>
            </a:r>
            <a:r>
              <a:rPr lang="en-GB" altLang="ru-RU" sz="3200" dirty="0" err="1">
                <a:solidFill>
                  <a:srgbClr val="FFFFFF"/>
                </a:solidFill>
              </a:rPr>
              <a:t>настоящее</a:t>
            </a:r>
            <a:r>
              <a:rPr lang="en-GB" altLang="ru-RU" sz="3200" dirty="0">
                <a:solidFill>
                  <a:srgbClr val="FFFFFF"/>
                </a:solidFill>
              </a:rPr>
              <a:t>  с  </a:t>
            </a:r>
            <a:r>
              <a:rPr lang="en-GB" altLang="ru-RU" sz="3200" dirty="0" err="1">
                <a:solidFill>
                  <a:srgbClr val="FFFFFF"/>
                </a:solidFill>
              </a:rPr>
              <a:t>будущим</a:t>
            </a:r>
            <a:r>
              <a:rPr lang="en-GB" altLang="ru-RU" sz="32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143116"/>
            <a:ext cx="6672262" cy="4451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advTm="7000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« Помоги мне, Господь»  </a:t>
            </a:r>
            <a:br>
              <a:rPr lang="ru-RU" sz="48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ctr" fontAlgn="base">
              <a:buNone/>
            </a:pPr>
            <a:r>
              <a:rPr lang="ru-RU" sz="3600" dirty="0" smtClean="0"/>
              <a:t>1.Помоги </a:t>
            </a:r>
            <a:r>
              <a:rPr lang="ru-RU" sz="3600" dirty="0" smtClean="0"/>
              <a:t>мне над миром греховным подняться, </a:t>
            </a:r>
          </a:p>
          <a:p>
            <a:pPr algn="ctr" fontAlgn="base">
              <a:buNone/>
            </a:pPr>
            <a:r>
              <a:rPr lang="ru-RU" sz="3600" dirty="0" smtClean="0"/>
              <a:t>Без тебя не смогу, не смогу!.. </a:t>
            </a:r>
          </a:p>
          <a:p>
            <a:pPr algn="ctr" fontAlgn="base">
              <a:buNone/>
            </a:pPr>
            <a:r>
              <a:rPr lang="ru-RU" sz="3600" dirty="0" smtClean="0"/>
              <a:t>Подари мне крупицу небесного счастья, </a:t>
            </a:r>
          </a:p>
          <a:p>
            <a:pPr algn="ctr" fontAlgn="base">
              <a:buNone/>
            </a:pPr>
            <a:r>
              <a:rPr lang="ru-RU" sz="3600" dirty="0" smtClean="0"/>
              <a:t>Я ее сберегу, сберегу. </a:t>
            </a:r>
          </a:p>
          <a:p>
            <a:pPr algn="ctr" fontAlgn="base">
              <a:buNone/>
            </a:pPr>
            <a:r>
              <a:rPr lang="ru-RU" sz="3600" dirty="0" smtClean="0"/>
              <a:t> </a:t>
            </a:r>
          </a:p>
          <a:p>
            <a:pPr algn="ctr" fontAlgn="base">
              <a:buNone/>
            </a:pPr>
            <a:r>
              <a:rPr lang="ru-RU" sz="3600" b="1" cap="all" dirty="0" smtClean="0"/>
              <a:t>ПРИПЕВ: </a:t>
            </a:r>
            <a:endParaRPr lang="ru-RU" sz="3600" dirty="0" smtClean="0"/>
          </a:p>
          <a:p>
            <a:pPr algn="ctr" fontAlgn="base">
              <a:buNone/>
            </a:pPr>
            <a:r>
              <a:rPr lang="ru-RU" sz="3600" dirty="0" smtClean="0"/>
              <a:t>Помоги мне терпеть и прощать, и молиться, </a:t>
            </a:r>
          </a:p>
          <a:p>
            <a:pPr algn="ctr" fontAlgn="base">
              <a:buNone/>
            </a:pPr>
            <a:r>
              <a:rPr lang="ru-RU" sz="3600" dirty="0" smtClean="0"/>
              <a:t>И любить всей душою, душой. </a:t>
            </a:r>
          </a:p>
          <a:p>
            <a:pPr algn="ctr" fontAlgn="base">
              <a:buNone/>
            </a:pPr>
            <a:r>
              <a:rPr lang="ru-RU" sz="3600" dirty="0" smtClean="0"/>
              <a:t>И всегда, сколько жизненный путь будет длиться, </a:t>
            </a:r>
          </a:p>
          <a:p>
            <a:pPr algn="ctr" fontAlgn="base">
              <a:buNone/>
            </a:pPr>
            <a:r>
              <a:rPr lang="ru-RU" sz="3600" dirty="0" smtClean="0"/>
              <a:t>Мне идти за Тобой, за Тобой. </a:t>
            </a:r>
          </a:p>
          <a:p>
            <a:pPr algn="ctr" fontAlgn="base">
              <a:buNone/>
            </a:pPr>
            <a:r>
              <a:rPr lang="ru-RU" sz="3600" dirty="0" smtClean="0"/>
              <a:t> </a:t>
            </a:r>
          </a:p>
          <a:p>
            <a:pPr algn="ctr" fontAlgn="base">
              <a:buNone/>
            </a:pPr>
            <a:r>
              <a:rPr lang="ru-RU" sz="3600" dirty="0" smtClean="0"/>
              <a:t>2.Помоги </a:t>
            </a:r>
            <a:r>
              <a:rPr lang="ru-RU" sz="3600" dirty="0" smtClean="0"/>
              <a:t>мне склоняться все ниже и ниже, </a:t>
            </a:r>
          </a:p>
          <a:p>
            <a:pPr algn="ctr" fontAlgn="base">
              <a:buNone/>
            </a:pPr>
            <a:r>
              <a:rPr lang="ru-RU" sz="3600" dirty="0" smtClean="0"/>
              <a:t>Мой Господь, пред Тобой, пред Тобой. </a:t>
            </a:r>
          </a:p>
          <a:p>
            <a:pPr algn="ctr" fontAlgn="base">
              <a:buNone/>
            </a:pPr>
            <a:r>
              <a:rPr lang="ru-RU" sz="3600" dirty="0" smtClean="0"/>
              <a:t>А душой ощущать то, что Ты ко мне ближе - </a:t>
            </a:r>
          </a:p>
          <a:p>
            <a:pPr algn="ctr" fontAlgn="base">
              <a:buNone/>
            </a:pPr>
            <a:r>
              <a:rPr lang="ru-RU" sz="3600" dirty="0" smtClean="0"/>
              <a:t>И зовешь за Собой, за Собой. </a:t>
            </a:r>
          </a:p>
          <a:p>
            <a:pPr algn="ctr" fontAlgn="base">
              <a:buNone/>
            </a:pPr>
            <a:endParaRPr lang="ru-RU" sz="3600" dirty="0" smtClean="0"/>
          </a:p>
          <a:p>
            <a:pPr algn="ctr" fontAlgn="base">
              <a:buNone/>
            </a:pPr>
            <a:r>
              <a:rPr lang="ru-RU" sz="3600" dirty="0" smtClean="0"/>
              <a:t>3.Дай </a:t>
            </a:r>
            <a:r>
              <a:rPr lang="ru-RU" sz="3600" dirty="0" smtClean="0"/>
              <a:t>мне слышать Тебя среди шума мирского, </a:t>
            </a:r>
          </a:p>
          <a:p>
            <a:pPr algn="ctr" fontAlgn="base">
              <a:buNone/>
            </a:pPr>
            <a:r>
              <a:rPr lang="ru-RU" sz="3600" dirty="0" smtClean="0"/>
              <a:t>Различать голос Твой, голос Твой. </a:t>
            </a:r>
          </a:p>
          <a:p>
            <a:pPr algn="ctr" fontAlgn="base">
              <a:buNone/>
            </a:pPr>
            <a:r>
              <a:rPr lang="ru-RU" sz="3600" dirty="0" smtClean="0"/>
              <a:t>Чтоб всегда на земле, где скорбей очень много, </a:t>
            </a:r>
          </a:p>
          <a:p>
            <a:pPr algn="ctr" fontAlgn="base">
              <a:buNone/>
            </a:pPr>
            <a:r>
              <a:rPr lang="ru-RU" sz="3600" dirty="0" smtClean="0"/>
              <a:t>Помнить, знать – Ты со мной, Ты со мной.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600" i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600" b="1" dirty="0" smtClean="0"/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600" b="1" smtClean="0"/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smtClean="0"/>
              <a:t>Всем </a:t>
            </a:r>
            <a:r>
              <a:rPr lang="ru-RU" sz="3600" b="1" dirty="0" smtClean="0"/>
              <a:t>спасибо! </a:t>
            </a:r>
            <a:endParaRPr lang="ru-RU" sz="3600" b="1" dirty="0" smtClean="0"/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dirty="0" smtClean="0"/>
              <a:t>Желаем любви и гармонии в душе! 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dirty="0" smtClean="0"/>
              <a:t>До</a:t>
            </a:r>
            <a:r>
              <a:rPr lang="ru-RU" sz="3600" b="1" dirty="0" smtClean="0"/>
              <a:t> </a:t>
            </a:r>
            <a:r>
              <a:rPr lang="ru-RU" sz="3600" b="1" dirty="0" smtClean="0"/>
              <a:t> </a:t>
            </a:r>
            <a:r>
              <a:rPr lang="ru-RU" sz="3600" b="1" dirty="0" smtClean="0"/>
              <a:t>свидания!</a:t>
            </a:r>
            <a:endParaRPr lang="ru-RU" sz="3600" i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Эпиграф урока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44000" indent="0">
              <a:lnSpc>
                <a:spcPct val="120000"/>
              </a:lnSpc>
              <a:buNone/>
            </a:pPr>
            <a:r>
              <a:rPr lang="ru-RU" dirty="0" smtClean="0"/>
              <a:t>     «</a:t>
            </a:r>
            <a:r>
              <a:rPr lang="ru-RU" dirty="0" smtClean="0"/>
              <a:t>Каждый человек, даже если он не знает о Боге или отрицает Его –в глубине души тянется к чему-то прекрасному, совершенному, что даёт смысл жизни, перед чем можно преклоняться.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ru-RU" dirty="0" smtClean="0"/>
              <a:t>    Как </a:t>
            </a:r>
            <a:r>
              <a:rPr lang="ru-RU" dirty="0" smtClean="0"/>
              <a:t>свойственно людям дышать, мыслить, чувствовать, так свойственно им 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ru-RU" dirty="0" smtClean="0"/>
              <a:t>и верить в </a:t>
            </a:r>
            <a:r>
              <a:rPr lang="ru-RU" dirty="0" smtClean="0"/>
              <a:t>идеал.  Убеждение </a:t>
            </a:r>
            <a:r>
              <a:rPr lang="ru-RU" dirty="0" smtClean="0"/>
              <a:t>в том, что есть нечто высшее, даёт нам силы существовать</a:t>
            </a:r>
            <a:r>
              <a:rPr lang="ru-RU" dirty="0" smtClean="0"/>
              <a:t>»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ru-RU" dirty="0" smtClean="0"/>
              <a:t>                                                               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ru-RU" dirty="0" smtClean="0"/>
              <a:t>                                                                         Александр </a:t>
            </a:r>
            <a:r>
              <a:rPr lang="ru-RU" dirty="0" err="1" smtClean="0"/>
              <a:t>Мень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Картинка 3 из 2789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25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 МОЛИТВА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743781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 </a:t>
            </a:r>
            <a:r>
              <a:rPr lang="ru-RU" dirty="0" smtClean="0"/>
              <a:t>минуту жизни трудную</a:t>
            </a:r>
          </a:p>
          <a:p>
            <a:pPr algn="ctr">
              <a:buNone/>
            </a:pPr>
            <a:r>
              <a:rPr lang="ru-RU" dirty="0" smtClean="0"/>
              <a:t>Теснится ль в сердце грусть,</a:t>
            </a:r>
          </a:p>
          <a:p>
            <a:pPr algn="ctr">
              <a:buNone/>
            </a:pPr>
            <a:r>
              <a:rPr lang="ru-RU" dirty="0" smtClean="0"/>
              <a:t>Одну молитву чудную</a:t>
            </a:r>
          </a:p>
          <a:p>
            <a:pPr algn="ctr">
              <a:buNone/>
            </a:pPr>
            <a:r>
              <a:rPr lang="ru-RU" dirty="0" smtClean="0"/>
              <a:t>Твержу я наизусть.</a:t>
            </a:r>
          </a:p>
          <a:p>
            <a:pPr algn="ctr">
              <a:buNone/>
            </a:pPr>
            <a:r>
              <a:rPr lang="ru-RU" dirty="0" smtClean="0"/>
              <a:t>     Есть </a:t>
            </a:r>
            <a:r>
              <a:rPr lang="ru-RU" dirty="0" smtClean="0"/>
              <a:t>сила благодатная</a:t>
            </a:r>
          </a:p>
          <a:p>
            <a:pPr algn="ctr">
              <a:buNone/>
            </a:pPr>
            <a:r>
              <a:rPr lang="ru-RU" dirty="0" smtClean="0"/>
              <a:t>В </a:t>
            </a:r>
            <a:r>
              <a:rPr lang="ru-RU" dirty="0" err="1" smtClean="0"/>
              <a:t>созвучьи</a:t>
            </a:r>
            <a:r>
              <a:rPr lang="ru-RU" dirty="0" smtClean="0"/>
              <a:t> слов живых,</a:t>
            </a:r>
          </a:p>
          <a:p>
            <a:pPr algn="ctr">
              <a:buNone/>
            </a:pPr>
            <a:r>
              <a:rPr lang="ru-RU" dirty="0" smtClean="0"/>
              <a:t>И дышит непонятная,</a:t>
            </a:r>
          </a:p>
          <a:p>
            <a:pPr algn="ctr">
              <a:buNone/>
            </a:pPr>
            <a:r>
              <a:rPr lang="ru-RU" dirty="0" smtClean="0"/>
              <a:t>Святая прелесть в них.</a:t>
            </a:r>
          </a:p>
          <a:p>
            <a:pPr algn="ctr">
              <a:buNone/>
            </a:pPr>
            <a:r>
              <a:rPr lang="ru-RU" dirty="0" smtClean="0"/>
              <a:t>    С </a:t>
            </a:r>
            <a:r>
              <a:rPr lang="ru-RU" dirty="0" smtClean="0"/>
              <a:t>души как бремя скатится,</a:t>
            </a:r>
          </a:p>
          <a:p>
            <a:pPr algn="ctr">
              <a:buNone/>
            </a:pPr>
            <a:r>
              <a:rPr lang="ru-RU" dirty="0" smtClean="0"/>
              <a:t>Сомненье далеко —</a:t>
            </a:r>
          </a:p>
          <a:p>
            <a:pPr algn="ctr">
              <a:buNone/>
            </a:pPr>
            <a:r>
              <a:rPr lang="ru-RU" dirty="0" smtClean="0"/>
              <a:t>И верится, и плачется,</a:t>
            </a:r>
          </a:p>
          <a:p>
            <a:pPr algn="ctr">
              <a:buNone/>
            </a:pPr>
            <a:r>
              <a:rPr lang="ru-RU" dirty="0" smtClean="0"/>
              <a:t>И так легко, легко</a:t>
            </a:r>
            <a:r>
              <a:rPr lang="ru-RU" dirty="0" smtClean="0"/>
              <a:t>...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М.Ю.Лермонтов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Картинка 3 из 2789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Драматургия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Проявляется в построении целого сценического произведения и его частей, в логике их развития, в особенностях воплощения образов, их сопоставления по принципу сходства и различия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9600" y="3352800"/>
            <a:ext cx="2514600" cy="9144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Экспозиция ( показ образов)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3200400" y="3505200"/>
            <a:ext cx="8382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62400" y="2667000"/>
            <a:ext cx="1681170" cy="8382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Завязка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</a:rPr>
              <a:t>( развитие сюжета)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62400" y="3962400"/>
            <a:ext cx="1600200" cy="8382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</a:rPr>
              <a:t>Разработка ( развитие сюжета)</a:t>
            </a:r>
            <a:r>
              <a:rPr lang="ru-RU" b="1" dirty="0"/>
              <a:t> 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5715000" y="358140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53200" y="2667000"/>
            <a:ext cx="1876452" cy="9144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</a:rPr>
              <a:t>Кульминация ( развязка сюжета)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53200" y="3962400"/>
            <a:ext cx="1947890" cy="9144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</a:rPr>
              <a:t>Кульминация Реприза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   музыкальном       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b="1" dirty="0" smtClean="0"/>
              <a:t>                               драматургии</a:t>
            </a:r>
          </a:p>
          <a:p>
            <a:pPr algn="ctr">
              <a:lnSpc>
                <a:spcPct val="170000"/>
              </a:lnSpc>
              <a:buNone/>
            </a:pPr>
            <a:r>
              <a:rPr lang="ru-RU" b="1" dirty="0" smtClean="0"/>
              <a:t>                                     и</a:t>
            </a:r>
            <a:endParaRPr lang="ru-RU" b="1" dirty="0" smtClean="0"/>
          </a:p>
          <a:p>
            <a:pPr algn="ctr">
              <a:lnSpc>
                <a:spcPct val="170000"/>
              </a:lnSpc>
              <a:buNone/>
            </a:pPr>
            <a:r>
              <a:rPr lang="ru-RU" b="1" dirty="0" smtClean="0"/>
              <a:t>   литературном   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                                искусстве</a:t>
            </a:r>
          </a:p>
          <a:p>
            <a:pPr algn="ctr">
              <a:lnSpc>
                <a:spcPct val="170000"/>
              </a:lnSpc>
              <a:buNone/>
            </a:pPr>
            <a:r>
              <a:rPr lang="ru-RU" b="1" dirty="0" smtClean="0"/>
              <a:t>общие    </a:t>
            </a:r>
            <a:r>
              <a:rPr lang="ru-RU" b="1" dirty="0" smtClean="0"/>
              <a:t>в </a:t>
            </a:r>
            <a:r>
              <a:rPr lang="ru-RU" b="1" dirty="0" smtClean="0"/>
              <a:t> особенности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Общие особенности драматургии в музыкальном и литературном </a:t>
            </a:r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искусстве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48</TotalTime>
  <Words>316</Words>
  <PresentationFormat>Экран (4:3)</PresentationFormat>
  <Paragraphs>85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Литейная</vt:lpstr>
      <vt:lpstr>      МОУ Аргаяшская СОШ №2 Аргаяшского района Челябинской области </vt:lpstr>
      <vt:lpstr>Эпиграф урока :</vt:lpstr>
      <vt:lpstr>Слайд 3</vt:lpstr>
      <vt:lpstr>          МОЛИТВА</vt:lpstr>
      <vt:lpstr>Слайд 5</vt:lpstr>
      <vt:lpstr>Драматургия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« Помоги мне, Господь»   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обухова</cp:lastModifiedBy>
  <cp:revision>17</cp:revision>
  <dcterms:created xsi:type="dcterms:W3CDTF">2021-06-30T08:39:52Z</dcterms:created>
  <dcterms:modified xsi:type="dcterms:W3CDTF">2021-06-30T09:36:54Z</dcterms:modified>
</cp:coreProperties>
</file>