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9144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27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rcRect l="769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5257800" y="0"/>
            <a:ext cx="3429000" cy="6858000"/>
          </a:xfrm>
          <a:prstGeom prst="rect">
            <a:avLst/>
          </a:prstGeom>
          <a:solidFill>
            <a:srgbClr val="6E2F08">
              <a:alpha val="8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905000" y="274638"/>
            <a:ext cx="70103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05000" y="1600200"/>
            <a:ext cx="7010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DD5093-3F3F-424C-BD4D-6D673D2DD9C4}" type="datetimeFigureOut">
              <a:rPr lang="en-US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4E7E7A-D419-4CD5-A691-23D0B86F05BC}" type="slidenum">
              <a:rPr lang="en-US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rcRect l="34081" r="48327"/>
          <a:stretch/>
        </p:blipFill>
        <p:spPr bwMode="auto">
          <a:xfrm>
            <a:off x="0" y="0"/>
            <a:ext cx="174273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5257800" y="1524000"/>
            <a:ext cx="3429000" cy="3352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12.12.202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3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/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День Конституции Российской Федерации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Autofit/>
          </a:bodyPr>
          <a:lstStyle/>
          <a:p>
            <a:pPr>
              <a:defRPr/>
            </a:pPr>
            <a:r>
              <a:rPr lang="ru-RU" sz="2400"/>
              <a:t>1.Конституционные нормы о труде по Конституции СССР 1977 г. и Конституции РФ отличаются.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1600200"/>
            <a:ext cx="7010399" cy="5105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/>
              <a:t>Статья 40. Граждане ССР имеют право на труд, – то есть на получение гарантированной работы с оплатой труда.</a:t>
            </a:r>
            <a:endParaRPr/>
          </a:p>
          <a:p>
            <a:pPr marL="0" indent="0">
              <a:buNone/>
              <a:defRPr/>
            </a:pPr>
            <a:endParaRPr lang="ru-RU" sz="2400"/>
          </a:p>
          <a:p>
            <a:pPr>
              <a:defRPr/>
            </a:pPr>
            <a:r>
              <a:rPr lang="ru-RU" sz="2400"/>
              <a:t>Статья 37. Труд свободен. Каждый имеет право свободно распоряжаться своими способностями к труду, выбирать род деятельности и профессию.</a:t>
            </a:r>
            <a:endParaRPr/>
          </a:p>
          <a:p>
            <a:pPr marL="0" indent="0">
              <a:buNone/>
              <a:defRPr/>
            </a:pPr>
            <a:endParaRPr lang="ru-RU" sz="2400"/>
          </a:p>
          <a:p>
            <a:pPr>
              <a:defRPr/>
            </a:pPr>
            <a:r>
              <a:rPr lang="ru-RU" sz="2400"/>
              <a:t>Чем еще отличаются конституционные нормы о труде по Конституции СССР и Конституции РФ?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905000" y="457200"/>
            <a:ext cx="7010399" cy="6096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/>
              <a:t>2. Считается, что триколор, появившийся впервые еще при царе Алексее Михайловиче, популяризировал его сын Петр I . Бело-сине-красные полотнища стали поднимать на кораблях российского флота, который активно строил император. Выбор в сторону именно такого цветового решения многие исследователи связывают с тем, что Пётр I стремился сделать государство столь же технически развитым, какой была тогда страна, в которую он в молодости ездил со знаменитым «великим посольством». Полосы на флаге этой страны, правда, идут в другом порядке. Назовите эту страну.</a:t>
            </a:r>
            <a:br>
              <a:rPr lang="ru-RU" sz="2800"/>
            </a:br>
            <a:endParaRPr lang="ru-RU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905000" y="274638"/>
            <a:ext cx="7010399" cy="24685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/>
              <a:t>3. В Российской Федерации существует «Экземпляр № 1» Конституции. Что это за экземпляр?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590800" y="2819400"/>
            <a:ext cx="5410200" cy="34408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/>
              <a:t>4.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/>
              <a:t>Черный ящик.</a:t>
            </a:r>
            <a:endParaRPr/>
          </a:p>
          <a:p>
            <a:pPr>
              <a:defRPr/>
            </a:pPr>
            <a:r>
              <a:rPr lang="ru-RU"/>
              <a:t>Команды заслушивают загадку, пишут правильный ответ на бланке и поднимают бланк вверх.</a:t>
            </a:r>
            <a:endParaRPr/>
          </a:p>
          <a:p>
            <a:pPr>
              <a:defRPr/>
            </a:pPr>
            <a:r>
              <a:rPr lang="ru-RU"/>
              <a:t>Победа присуждается команде, которая первая дала правильный ответ.</a:t>
            </a:r>
            <a:endParaRPr/>
          </a:p>
          <a:p>
            <a:pPr>
              <a:defRPr/>
            </a:pPr>
            <a:r>
              <a:rPr lang="ru-RU"/>
              <a:t>3 балла</a:t>
            </a:r>
            <a:endParaRPr/>
          </a:p>
          <a:p>
            <a:pPr marL="0" indent="0">
              <a:buNone/>
              <a:defRPr/>
            </a:pPr>
            <a:r>
              <a:rPr lang="ru-RU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828800" y="1700264"/>
            <a:ext cx="7239000" cy="4070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5.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1600200"/>
            <a:ext cx="7010399" cy="502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/>
              <a:t>Права и обязанности</a:t>
            </a:r>
            <a:endParaRPr/>
          </a:p>
          <a:p>
            <a:pPr>
              <a:defRPr/>
            </a:pPr>
            <a:r>
              <a:rPr lang="ru-RU"/>
              <a:t>По очереди команды отгадывают право или обязанность на картинке.</a:t>
            </a:r>
            <a:endParaRPr/>
          </a:p>
          <a:p>
            <a:pPr>
              <a:defRPr/>
            </a:pPr>
            <a:r>
              <a:rPr lang="ru-RU"/>
              <a:t>За правильный ответ-2 балла.</a:t>
            </a:r>
            <a:endParaRPr/>
          </a:p>
          <a:p>
            <a:pPr>
              <a:defRPr/>
            </a:pPr>
            <a:r>
              <a:rPr lang="ru-RU"/>
              <a:t>Если команда не знает ответ, она может назначить противника, который ответит вместо нее. В этом случае за правильный ответ противник получит 3 балла.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5181600" y="914400"/>
            <a:ext cx="3458477" cy="23088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90600" y="3074894"/>
            <a:ext cx="6001587" cy="3429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523821" y="609600"/>
            <a:ext cx="4029807" cy="2667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81000" y="3200400"/>
            <a:ext cx="6063514" cy="34075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304800" y="3124200"/>
            <a:ext cx="5257800" cy="35051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025153" y="609600"/>
            <a:ext cx="4521200" cy="226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114800" y="533400"/>
            <a:ext cx="4670425" cy="31155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2400" y="3043958"/>
            <a:ext cx="6248400" cy="3509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ru-RU"/>
              <a:t>Интерактивная игра</a:t>
            </a:r>
            <a:br>
              <a:rPr lang="ru-RU"/>
            </a:br>
            <a:r>
              <a:rPr lang="ru-RU"/>
              <a:t>Правила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1600200"/>
            <a:ext cx="7010399" cy="5105400"/>
          </a:xfrm>
        </p:spPr>
        <p:txBody>
          <a:bodyPr/>
          <a:lstStyle/>
          <a:p>
            <a:pPr>
              <a:defRPr/>
            </a:pPr>
            <a:r>
              <a:rPr lang="ru-RU" dirty="0"/>
              <a:t>За игровыми столами команды по </a:t>
            </a:r>
            <a:r>
              <a:rPr lang="en-US" dirty="0" smtClean="0"/>
              <a:t>4</a:t>
            </a:r>
            <a:r>
              <a:rPr lang="ru-RU" dirty="0" smtClean="0"/>
              <a:t> человек</a:t>
            </a:r>
            <a:r>
              <a:rPr lang="ru-RU" dirty="0"/>
              <a:t>а</a:t>
            </a:r>
            <a:r>
              <a:rPr lang="ru-RU" dirty="0" smtClean="0"/>
              <a:t>.</a:t>
            </a:r>
            <a:endParaRPr dirty="0"/>
          </a:p>
          <a:p>
            <a:pPr>
              <a:defRPr/>
            </a:pPr>
            <a:r>
              <a:rPr lang="ru-RU" dirty="0"/>
              <a:t>У каждой команды есть название, девиз, капитан.</a:t>
            </a:r>
            <a:endParaRPr dirty="0"/>
          </a:p>
          <a:p>
            <a:pPr>
              <a:defRPr/>
            </a:pPr>
            <a:r>
              <a:rPr lang="ru-RU" dirty="0"/>
              <a:t>Уважение </a:t>
            </a:r>
            <a:r>
              <a:rPr lang="ru-RU"/>
              <a:t>к </a:t>
            </a:r>
            <a:r>
              <a:rPr lang="ru-RU" smtClean="0"/>
              <a:t>ведущим </a:t>
            </a:r>
            <a:r>
              <a:rPr lang="ru-RU" dirty="0"/>
              <a:t>и противоположным командам.</a:t>
            </a:r>
            <a:endParaRPr dirty="0"/>
          </a:p>
          <a:p>
            <a:pPr>
              <a:defRPr/>
            </a:pPr>
            <a:r>
              <a:rPr lang="ru-RU" dirty="0"/>
              <a:t>Один за всех и все за одного.</a:t>
            </a:r>
            <a:endParaRPr dirty="0"/>
          </a:p>
          <a:p>
            <a:pPr>
              <a:defRPr/>
            </a:pPr>
            <a:r>
              <a:rPr lang="ru-RU" dirty="0"/>
              <a:t>Сначала слушаю, потом думаю, затем отвечаю.</a:t>
            </a:r>
            <a:endParaRPr dirty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200" y="1905000"/>
            <a:ext cx="5892800" cy="441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5029200" y="304800"/>
            <a:ext cx="3722481" cy="2787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28600" y="3048000"/>
            <a:ext cx="5524500" cy="3086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810000" y="152400"/>
            <a:ext cx="4972050" cy="2960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667000" y="152400"/>
            <a:ext cx="6330391" cy="3276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152400" y="2743200"/>
            <a:ext cx="4737454" cy="3502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191000" y="0"/>
            <a:ext cx="4876800" cy="28982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7200" y="2895600"/>
            <a:ext cx="5407406" cy="309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228600"/>
            <a:ext cx="7010399" cy="5897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/>
              <a:t>Конституция РФ, принятая всенародным голосованием 12 декабря 1993 года, состоит из преамбулы, 2 разделов, 9 глав, 137 статей и 9 параграфов переходных и заключительных положений. </a:t>
            </a:r>
          </a:p>
          <a:p>
            <a:pPr>
              <a:defRPr/>
            </a:pPr>
            <a:r>
              <a:rPr lang="ru-RU" sz="2400" dirty="0"/>
              <a:t>История рождения новой Конституции продолжалась 3,5 года, 42 месяца или 168 недель. </a:t>
            </a:r>
          </a:p>
          <a:p>
            <a:pPr>
              <a:defRPr/>
            </a:pPr>
            <a:r>
              <a:rPr lang="ru-RU" sz="2400" dirty="0"/>
              <a:t>У Конституции РФ было более 1000 авторов. </a:t>
            </a:r>
          </a:p>
          <a:p>
            <a:pPr>
              <a:defRPr/>
            </a:pPr>
            <a:r>
              <a:rPr lang="ru-RU" sz="2400" dirty="0"/>
              <a:t>В период с ноября 1991 года по декабрь 1992 года в Конституцию было внесено более 400 поправок.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1.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Каждая глава Конституции имеет свое название.</a:t>
            </a:r>
            <a:endParaRPr/>
          </a:p>
          <a:p>
            <a:pPr>
              <a:defRPr/>
            </a:pPr>
            <a:r>
              <a:rPr lang="ru-RU"/>
              <a:t>В течение 3 минут команды выбирают капитана, придумывают название и девиз, а затем презентуют его.</a:t>
            </a:r>
            <a:endParaRPr/>
          </a:p>
          <a:p>
            <a:pPr>
              <a:defRPr/>
            </a:pPr>
            <a:r>
              <a:rPr lang="ru-RU"/>
              <a:t>Внимание! Название должно быть актуальным и уместным.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2.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1600200"/>
            <a:ext cx="7010399" cy="5181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/>
              <a:t>Блиц-викторина.</a:t>
            </a:r>
            <a:endParaRPr/>
          </a:p>
          <a:p>
            <a:pPr>
              <a:defRPr/>
            </a:pPr>
            <a:r>
              <a:rPr lang="ru-RU"/>
              <a:t>Команды по очереди отвечают на вопросы. </a:t>
            </a:r>
            <a:endParaRPr/>
          </a:p>
          <a:p>
            <a:pPr>
              <a:defRPr/>
            </a:pPr>
            <a:r>
              <a:rPr lang="ru-RU"/>
              <a:t>Стоимость правильного ответа-1 балл.</a:t>
            </a:r>
            <a:endParaRPr/>
          </a:p>
          <a:p>
            <a:pPr>
              <a:defRPr/>
            </a:pPr>
            <a:r>
              <a:rPr lang="ru-RU"/>
              <a:t>Если команда не знает ответ, ход переходит к следующей команде.</a:t>
            </a:r>
            <a:endParaRPr/>
          </a:p>
          <a:p>
            <a:pPr>
              <a:defRPr/>
            </a:pPr>
            <a:r>
              <a:rPr lang="ru-RU"/>
              <a:t>Вытяните жребий, чтобы определить очередность ответов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304800"/>
            <a:ext cx="7010399" cy="6400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/>
              <a:t>Что обладает наибольшей юридической силой?</a:t>
            </a:r>
            <a:endParaRPr/>
          </a:p>
          <a:p>
            <a:pPr>
              <a:defRPr/>
            </a:pPr>
            <a:r>
              <a:rPr lang="ru-RU" sz="3600"/>
              <a:t>Понятие РФ и Россия равнозначны?</a:t>
            </a:r>
            <a:endParaRPr/>
          </a:p>
          <a:p>
            <a:pPr>
              <a:defRPr/>
            </a:pPr>
            <a:r>
              <a:rPr lang="ru-RU" sz="3600"/>
              <a:t>По каким основаниям гражданин Российской Федерации может быть лишен гражданства? </a:t>
            </a:r>
          </a:p>
          <a:p>
            <a:pPr>
              <a:defRPr/>
            </a:pPr>
            <a:r>
              <a:rPr lang="ru-RU" sz="3600"/>
              <a:t>Какая религия в Российской Федерации является государственной?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533400"/>
            <a:ext cx="7010399" cy="6324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/>
              <a:t>Когда гражданин России приобретает основные права и свободы?</a:t>
            </a:r>
            <a:endParaRPr/>
          </a:p>
          <a:p>
            <a:pPr>
              <a:defRPr/>
            </a:pPr>
            <a:r>
              <a:rPr lang="ru-RU"/>
              <a:t>На какой срок избирается Президент России?</a:t>
            </a:r>
            <a:endParaRPr/>
          </a:p>
          <a:p>
            <a:pPr>
              <a:defRPr/>
            </a:pPr>
            <a:r>
              <a:rPr lang="ru-RU"/>
              <a:t>Россия – демократическое правовое … (вставьте пропущенное слово) государство?</a:t>
            </a:r>
            <a:endParaRPr/>
          </a:p>
          <a:p>
            <a:pPr>
              <a:defRPr/>
            </a:pPr>
            <a:r>
              <a:rPr lang="ru-RU"/>
              <a:t>Для реализации какого конституционного права необходимо иметь гражданство Российской Федерации?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304800"/>
            <a:ext cx="7010399" cy="5821363"/>
          </a:xfrm>
        </p:spPr>
        <p:txBody>
          <a:bodyPr/>
          <a:lstStyle/>
          <a:p>
            <a:pPr>
              <a:defRPr/>
            </a:pPr>
            <a:r>
              <a:rPr lang="ru-RU"/>
              <a:t>Кто или что является гарантом Конституции Российской Федерации?</a:t>
            </a:r>
            <a:endParaRPr/>
          </a:p>
          <a:p>
            <a:pPr>
              <a:defRPr/>
            </a:pPr>
            <a:r>
              <a:rPr lang="ru-RU"/>
              <a:t>Сколько ветвей государственной власти в Российской Федерации?</a:t>
            </a:r>
            <a:endParaRPr/>
          </a:p>
          <a:p>
            <a:pPr>
              <a:defRPr/>
            </a:pPr>
            <a:r>
              <a:rPr lang="ru-RU"/>
              <a:t>Согласно Конституции, что является высшей ценностью?</a:t>
            </a:r>
            <a:endParaRPr/>
          </a:p>
          <a:p>
            <a:pPr>
              <a:defRPr/>
            </a:pPr>
            <a:r>
              <a:rPr lang="ru-RU"/>
              <a:t>С какого возраста можно претендовать на пост Президента Российской Федерации?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304800"/>
            <a:ext cx="7010399" cy="58213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/>
              <a:t>Как называется парламент в РФ?</a:t>
            </a:r>
            <a:endParaRPr/>
          </a:p>
          <a:p>
            <a:pPr>
              <a:defRPr/>
            </a:pPr>
            <a:r>
              <a:rPr lang="ru-RU" sz="3600"/>
              <a:t>Какой по счету в нашей стране является действующая Конституция?</a:t>
            </a:r>
            <a:endParaRPr/>
          </a:p>
          <a:p>
            <a:pPr>
              <a:defRPr/>
            </a:pPr>
            <a:r>
              <a:rPr lang="ru-RU" sz="3600"/>
              <a:t>При каком президенте была принята Конституция 1993 года?</a:t>
            </a:r>
            <a:endParaRPr/>
          </a:p>
          <a:p>
            <a:pPr>
              <a:defRPr/>
            </a:pPr>
            <a:r>
              <a:rPr lang="ru-RU" sz="3600"/>
              <a:t>Какой язык является государственным на всей территории Российской Федерации? </a:t>
            </a:r>
            <a:endParaRPr/>
          </a:p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3.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905000" y="1447800"/>
            <a:ext cx="7010399" cy="46783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/>
              <a:t>Коллективный разум</a:t>
            </a:r>
            <a:endParaRPr/>
          </a:p>
          <a:p>
            <a:pPr marL="0" indent="0">
              <a:buNone/>
              <a:defRPr/>
            </a:pPr>
            <a:r>
              <a:rPr lang="ru-RU"/>
              <a:t>Командам на обсуждение дается 3 вопроса. Ответы пишут на листочке и сдают. На обсуждение-2 минуты</a:t>
            </a:r>
            <a:endParaRPr/>
          </a:p>
          <a:p>
            <a:pPr marL="0" indent="0">
              <a:buNone/>
              <a:defRPr/>
            </a:pPr>
            <a:r>
              <a:rPr lang="ru-RU"/>
              <a:t>За правильный ответ-2 балла.</a:t>
            </a:r>
            <a:endParaRPr/>
          </a:p>
          <a:p>
            <a:pPr>
              <a:defRPr/>
            </a:pPr>
            <a:r>
              <a:rPr lang="ru-RU"/>
              <a:t>Конкурс капитанов</a:t>
            </a:r>
            <a:endParaRPr/>
          </a:p>
          <a:p>
            <a:pPr marL="0" indent="0">
              <a:buNone/>
              <a:defRPr/>
            </a:pPr>
            <a:r>
              <a:rPr lang="ru-RU"/>
              <a:t>Одновременно с командами капитаны выполняют задание. За правильное выполнение- 2 балла.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632</Words>
  <Application>Microsoft Office PowerPoint</Application>
  <DocSecurity>0</DocSecurity>
  <PresentationFormat>Экран (4:3)</PresentationFormat>
  <Paragraphs>62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12.12.2023 День Конституции Российской Федерации</vt:lpstr>
      <vt:lpstr>Интерактивная игра Правила</vt:lpstr>
      <vt:lpstr>1. </vt:lpstr>
      <vt:lpstr>2.</vt:lpstr>
      <vt:lpstr>Презентация PowerPoint</vt:lpstr>
      <vt:lpstr>Презентация PowerPoint</vt:lpstr>
      <vt:lpstr>Презентация PowerPoint</vt:lpstr>
      <vt:lpstr>Презентация PowerPoint</vt:lpstr>
      <vt:lpstr>3.</vt:lpstr>
      <vt:lpstr>1.Конституционные нормы о труде по Конституции СССР 1977 г. и Конституции РФ отличаются.</vt:lpstr>
      <vt:lpstr>2. Считается, что триколор, появившийся впервые еще при царе Алексее Михайловиче, популяризировал его сын Петр I . Бело-сине-красные полотнища стали поднимать на кораблях российского флота, который активно строил император. Выбор в сторону именно такого цветового решения многие исследователи связывают с тем, что Пётр I стремился сделать государство столь же технически развитым, какой была тогда страна, в которую он в молодости ездил со знаменитым «великим посольством». Полосы на флаге этой страны, правда, идут в другом порядке. Назовите эту страну. </vt:lpstr>
      <vt:lpstr>3. В Российской Федерации существует «Экземпляр № 1» Конституции. Что это за экземпляр?</vt:lpstr>
      <vt:lpstr>4.</vt:lpstr>
      <vt:lpstr>Презентация PowerPoint</vt:lpstr>
      <vt:lpstr>5.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Fairmont Raffles Hotels International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subject/>
  <dc:creator>pmarkasian</dc:creator>
  <cp:keywords/>
  <dc:description/>
  <cp:lastModifiedBy>Student</cp:lastModifiedBy>
  <cp:revision>17</cp:revision>
  <dcterms:created xsi:type="dcterms:W3CDTF">2014-07-30T21:18:33Z</dcterms:created>
  <dcterms:modified xsi:type="dcterms:W3CDTF">2024-01-11T11:22:06Z</dcterms:modified>
  <cp:category/>
  <dc:identifier/>
  <cp:contentStatus/>
  <dc:language/>
  <cp:version/>
</cp:coreProperties>
</file>