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5"/>
  </p:notesMasterIdLst>
  <p:sldIdLst>
    <p:sldId id="279" r:id="rId2"/>
    <p:sldId id="269" r:id="rId3"/>
    <p:sldId id="266" r:id="rId4"/>
    <p:sldId id="267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43" autoAdjust="0"/>
  </p:normalViewPr>
  <p:slideViewPr>
    <p:cSldViewPr>
      <p:cViewPr>
        <p:scale>
          <a:sx n="53" d="100"/>
          <a:sy n="53" d="100"/>
        </p:scale>
        <p:origin x="-2010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99240-1F62-4851-8ABB-6C426C366C9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C5D2E-0B80-4FE3-8B18-57764CA2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914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C5D2E-0B80-4FE3-8B18-57764CA2B46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438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C5D2E-0B80-4FE3-8B18-57764CA2B46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0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C5D2E-0B80-4FE3-8B18-57764CA2B46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303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8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85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487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44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273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9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5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38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5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48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1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90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znai-ka.ru/5/vampilov_aleksandr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072" y="550859"/>
            <a:ext cx="3907485" cy="565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34170"/>
            <a:ext cx="539263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мастерских при изучении творчества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spc="300" dirty="0" smtClean="0">
                <a:solidFill>
                  <a:srgbClr val="80000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  <a:cs typeface="ZWAdobeF" pitchFamily="2" charset="0"/>
              </a:rPr>
              <a:t>Вампилова А.В.</a:t>
            </a:r>
            <a:r>
              <a:rPr lang="ru-RU" sz="3200" b="1" spc="300" dirty="0">
                <a:solidFill>
                  <a:srgbClr val="80000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  <a:cs typeface="ZWAdobeF" pitchFamily="2" charset="0"/>
              </a:rPr>
              <a:t/>
            </a:r>
            <a:br>
              <a:rPr lang="ru-RU" sz="3200" b="1" spc="300" dirty="0">
                <a:solidFill>
                  <a:srgbClr val="80000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  <a:cs typeface="ZWAdobeF" pitchFamily="2" charset="0"/>
              </a:rPr>
            </a:br>
            <a:endParaRPr lang="ru-RU" sz="3200" b="1" spc="300" dirty="0">
              <a:solidFill>
                <a:srgbClr val="80000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  <a:cs typeface="ZWAdobeF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541846"/>
            <a:ext cx="50325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</a:rPr>
              <a:t>Шекова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 Татьяна Михайловна, учитель русского языка и литературы, МБОУ СОШ №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53  города  Иркутска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5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356100" y="3141663"/>
            <a:ext cx="4787900" cy="435133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представляют свои работы. Ключевые слова на доске.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80133"/>
            <a:ext cx="2952328" cy="947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45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1491" y="2276872"/>
            <a:ext cx="4302125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</a:t>
            </a:r>
            <a:r>
              <a:rPr lang="ru-RU" sz="28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усилиями группы вы должны сформулировать мысль, согласно выдвинутому утверждению, используя выделенные вами ключевые слова.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80133"/>
            <a:ext cx="2952328" cy="947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Разрыв (озарение)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19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211960" y="2780928"/>
            <a:ext cx="4700587" cy="230981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800000"/>
                </a:solidFill>
                <a:effectLst>
                  <a:glow rad="5334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места в книге произвели на вас наиболее сильное впечатление? Чем обогатила вас пьеса? Над какими вопросами заставила задуматься? Что утверждает Александр Вампилов о человеке? Согласны ли вы с высказыванием М. Сергеева: «Будем добрее и внимательнее друг к другу, потому что бывает поздно</a:t>
            </a:r>
            <a:r>
              <a:rPr lang="ru-RU" sz="2000" dirty="0" smtClean="0">
                <a:solidFill>
                  <a:srgbClr val="800000"/>
                </a:solidFill>
                <a:effectLst>
                  <a:glow rad="5334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2000" dirty="0">
              <a:solidFill>
                <a:srgbClr val="800000"/>
              </a:solidFill>
              <a:effectLst>
                <a:glow rad="533400">
                  <a:schemeClr val="bg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504" y="260648"/>
            <a:ext cx="2952328" cy="947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8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esign-kmv.ru/wp-content/gallery/kuindgi/1890-1895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196752"/>
            <a:ext cx="8748464" cy="368938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Спасибо за внимание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01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871016"/>
            <a:ext cx="3957290" cy="1600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80000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Почему  </a:t>
            </a:r>
            <a:r>
              <a:rPr lang="ru-RU" sz="3600" b="1" dirty="0" smtClean="0">
                <a:solidFill>
                  <a:srgbClr val="80000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мастерские?</a:t>
            </a:r>
            <a:endParaRPr lang="ru-RU" sz="3600" b="1" dirty="0">
              <a:solidFill>
                <a:srgbClr val="80000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1491" y="2985836"/>
            <a:ext cx="4104455" cy="3811588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Традиционное обучение  не раскрывает до конца творческого потенциала драматурга.</a:t>
            </a:r>
          </a:p>
          <a:p>
            <a:pPr algn="just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При применении данной технологии обучающиеся сами ищут ответы на поставленные вопросы, то есть происходит хорошо организованная социализация.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32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1445106"/>
            <a:ext cx="7886700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Французские мастерские</a:t>
            </a:r>
            <a:endParaRPr lang="ru-RU" sz="4000" b="1" dirty="0">
              <a:solidFill>
                <a:srgbClr val="80000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2506662"/>
            <a:ext cx="482453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когда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ученику «ты не прав», а пытается подвести его к осознанию собственной ошибки через изучение научной литературы;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60858" y="3645024"/>
            <a:ext cx="54435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ребенок не получает знания в готовом виде («наша тема сегодня…..запишите правило……вы должны выучить слова…»), а добывает их самостоятельным трудом под руководством учителя.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00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design-kmv.ru/wp-content/gallery/kuindgi/1890-1895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0" y="3759200"/>
            <a:ext cx="3798888" cy="2430463"/>
          </a:xfrm>
        </p:spPr>
        <p:txBody>
          <a:bodyPr>
            <a:normAutofit/>
          </a:bodyPr>
          <a:lstStyle/>
          <a:p>
            <a:endParaRPr lang="ru-RU" sz="1600" dirty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475181"/>
              </p:ext>
            </p:extLst>
          </p:nvPr>
        </p:nvGraphicFramePr>
        <p:xfrm>
          <a:off x="539552" y="908720"/>
          <a:ext cx="8136904" cy="5400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068452">
                  <a:extLst>
                    <a:ext uri="{9D8B030D-6E8A-4147-A177-3AD203B41FA5}">
                      <a16:colId xmlns="" xmlns:a16="http://schemas.microsoft.com/office/drawing/2014/main" val="969373304"/>
                    </a:ext>
                  </a:extLst>
                </a:gridCol>
                <a:gridCol w="4068452">
                  <a:extLst>
                    <a:ext uri="{9D8B030D-6E8A-4147-A177-3AD203B41FA5}">
                      <a16:colId xmlns="" xmlns:a16="http://schemas.microsoft.com/office/drawing/2014/main" val="2514880755"/>
                    </a:ext>
                  </a:extLst>
                </a:gridCol>
              </a:tblGrid>
              <a:tr h="11086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Monotype Corsiva" panose="03010101010201010101" pitchFamily="66" charset="0"/>
                        </a:rPr>
                        <a:t>Особенности</a:t>
                      </a:r>
                      <a:endParaRPr lang="ru-RU" sz="5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9111023"/>
                  </a:ext>
                </a:extLst>
              </a:tr>
              <a:tr h="129343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glow rad="419100">
                              <a:schemeClr val="bg1">
                                <a:alpha val="25000"/>
                              </a:schemeClr>
                            </a:glow>
                          </a:effectLst>
                          <a:latin typeface="Monotype Corsiva" panose="03010101010201010101" pitchFamily="66" charset="0"/>
                        </a:rPr>
                        <a:t>Преимущества</a:t>
                      </a:r>
                    </a:p>
                    <a:p>
                      <a:pPr algn="ctr"/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glow rad="419100">
                            <a:schemeClr val="bg1">
                              <a:alpha val="25000"/>
                            </a:schemeClr>
                          </a:glow>
                        </a:effectLst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glow rad="419100">
                              <a:schemeClr val="bg1">
                                <a:alpha val="25000"/>
                              </a:schemeClr>
                            </a:glow>
                          </a:effectLst>
                          <a:latin typeface="Monotype Corsiva" panose="03010101010201010101" pitchFamily="66" charset="0"/>
                        </a:rPr>
                        <a:t>Риски применения</a:t>
                      </a:r>
                    </a:p>
                    <a:p>
                      <a:pPr algn="ctr"/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glow rad="419100">
                            <a:schemeClr val="bg1">
                              <a:alpha val="25000"/>
                            </a:schemeClr>
                          </a:glow>
                        </a:effectLst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25877057"/>
                  </a:ext>
                </a:extLst>
              </a:tr>
              <a:tr h="299850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Создавать условия для </a:t>
                      </a:r>
                      <a:r>
                        <a:rPr lang="ru-RU" sz="1800" dirty="0" err="1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самоактуализации</a:t>
                      </a:r>
                      <a:r>
                        <a:rPr lang="ru-RU" sz="18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 и самореализации обучающегося;</a:t>
                      </a:r>
                    </a:p>
                    <a:p>
                      <a:r>
                        <a:rPr lang="ru-RU" sz="18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 Предоставить возможность для конструирования собственных знаний,</a:t>
                      </a:r>
                    </a:p>
                    <a:p>
                      <a:r>
                        <a:rPr lang="ru-RU" sz="18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 реализовать возможности самооценки и </a:t>
                      </a:r>
                      <a:r>
                        <a:rPr lang="ru-RU" sz="1800" dirty="0" err="1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самокоррекции</a:t>
                      </a:r>
                      <a:r>
                        <a:rPr lang="ru-RU" sz="18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.</a:t>
                      </a:r>
                    </a:p>
                    <a:p>
                      <a:endParaRPr lang="ru-RU" dirty="0">
                        <a:effectLst>
                          <a:glow rad="292100">
                            <a:schemeClr val="bg1"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Материал лишён логического построения;</a:t>
                      </a:r>
                    </a:p>
                    <a:p>
                      <a:r>
                        <a:rPr lang="ru-RU" sz="20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Процесс познания важнее, нежели сами знания;</a:t>
                      </a:r>
                    </a:p>
                    <a:p>
                      <a:r>
                        <a:rPr lang="ru-RU" sz="2000" dirty="0" smtClean="0">
                          <a:solidFill>
                            <a:srgbClr val="800000"/>
                          </a:solidFill>
                          <a:effectLst>
                            <a:glow rad="292100">
                              <a:schemeClr val="bg1">
                                <a:alpha val="40000"/>
                              </a:schemeClr>
                            </a:glow>
                          </a:effectLst>
                        </a:rPr>
                        <a:t>Ученик имеет право на ошибку.</a:t>
                      </a:r>
                    </a:p>
                    <a:p>
                      <a:endParaRPr lang="ru-RU" dirty="0">
                        <a:effectLst>
                          <a:glow rad="292100">
                            <a:schemeClr val="bg1"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646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630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bs.twimg.com/media/C62pNzGXAAA8gLZ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" t="-1" r="13245" b="-400"/>
          <a:stretch/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427984" y="2996952"/>
            <a:ext cx="439248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В. Г. Распутин считал, что вместе с Вампиловым  в театр пришли искренность и добро – чувства давние, </a:t>
            </a:r>
            <a:r>
              <a:rPr lang="ru-RU" sz="320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 хлеб.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7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design-kmv.ru/wp-content/gallery/kuindgi/1890-1895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1325563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Тема: «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Доброта – основа души человека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»</a:t>
            </a:r>
            <a:br>
              <a:rPr lang="ru-RU" sz="4400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</a:br>
            <a:endParaRPr lang="ru-RU" sz="4400" dirty="0">
              <a:solidFill>
                <a:schemeClr val="accent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78299"/>
            <a:ext cx="78867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Цели</a:t>
            </a:r>
            <a:r>
              <a:rPr lang="ru-RU" sz="24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создание условий для развития навыков работы с текстом и его анализ; выражения собственной позиции, её аргументации, работе в группе, умению сопоставлять точки зрения; воспитания доброты, взаимопонимания, взаимовыручки.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0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4962"/>
            <a:ext cx="2088232" cy="936105"/>
          </a:xfr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Индуктор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1912" y="3162807"/>
            <a:ext cx="5320567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i="1" dirty="0" smtClean="0"/>
              <a:t>	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Случай</a:t>
            </a:r>
            <a:r>
              <a:rPr lang="ru-RU" sz="3600" i="1" dirty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, пустяк, стечение обстоятельств иногда становятся драматичными в 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жизни </a:t>
            </a:r>
            <a:endParaRPr lang="ru-RU" sz="4000" i="1" dirty="0" smtClean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marL="0" indent="0" algn="r">
              <a:buNone/>
            </a:pPr>
            <a:r>
              <a:rPr lang="ru-RU" i="1" dirty="0" smtClean="0"/>
              <a:t>    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43172" y="531672"/>
            <a:ext cx="65162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понимаете данное высказывание?</a:t>
            </a:r>
          </a:p>
          <a:p>
            <a:pPr algn="r"/>
            <a:r>
              <a:rPr lang="ru-RU" sz="2800" b="1" i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Ваше мнение?</a:t>
            </a:r>
            <a:endParaRPr lang="ru-RU" sz="2800" b="1" i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2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912006" y="1938992"/>
            <a:ext cx="4100536" cy="19099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800000"/>
                </a:solidFill>
              </a:rPr>
              <a:t>     Сегодня </a:t>
            </a:r>
            <a:r>
              <a:rPr lang="ru-RU" sz="2000" dirty="0">
                <a:solidFill>
                  <a:srgbClr val="800000"/>
                </a:solidFill>
              </a:rPr>
              <a:t>разговор пойдёт о творчестве А. Вампилова. Какие слова подберёте, чтобы охарактеризовать драматурга? Какие возникают ассоциации? </a:t>
            </a: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04962"/>
            <a:ext cx="2952328" cy="947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Деконструкция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12500" y="3406688"/>
            <a:ext cx="5368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800000"/>
                </a:solidFill>
              </a:rPr>
              <a:t>    Запишите </a:t>
            </a:r>
            <a:r>
              <a:rPr lang="ru-RU" sz="2000" dirty="0">
                <a:solidFill>
                  <a:srgbClr val="800000"/>
                </a:solidFill>
              </a:rPr>
              <a:t>три слова на листочек, подчеркните самое главное и запишите его на большом листе бумаги на вашем столе. Сегодня нам предстоит работать в мастерской, тема которой: «Доброта – основа души человека». О чём пойдёт речь?</a:t>
            </a:r>
          </a:p>
        </p:txBody>
      </p:sp>
    </p:spTree>
    <p:extLst>
      <p:ext uri="{BB962C8B-B14F-4D97-AF65-F5344CB8AC3E}">
        <p14:creationId xmlns:p14="http://schemas.microsoft.com/office/powerpoint/2010/main" val="42804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rkutsk.news/upload/000/u1/513/cf0f9d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17" r="10124" b="4421"/>
          <a:stretch/>
        </p:blipFill>
        <p:spPr bwMode="auto">
          <a:xfrm>
            <a:off x="-1017" y="0"/>
            <a:ext cx="9145017" cy="681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1" y="365126"/>
            <a:ext cx="4753545" cy="48949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800000"/>
                </a:solidFill>
                <a:effectLst>
                  <a:glow rad="5334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solidFill>
                  <a:srgbClr val="800000"/>
                </a:solidFill>
                <a:effectLst>
                  <a:glow rad="774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2400" dirty="0">
                <a:solidFill>
                  <a:srgbClr val="800000"/>
                </a:solidFill>
                <a:effectLst>
                  <a:glow rad="774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вам предстоит интересная работа. Вы должны выстроить своё собственное мнение по данной проблеме. Материалом для построения знаний послужит пьеса А. Вампилова «Старший сын». Предлагаю работу в группах. Вам необходимо ответить на предложенные вопросы, обсудить с товарищами в группе и выписать 5 ключевых слов, которые помогут в создании утверждения по заданному вопросу. 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04962"/>
            <a:ext cx="2952328" cy="947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smtClean="0"/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</a:t>
            </a:r>
            <a:r>
              <a:rPr lang="ru-RU" sz="3200" b="1" dirty="0" smtClean="0"/>
              <a:t> </a:t>
            </a:r>
            <a:r>
              <a:rPr lang="ru-RU" b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33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468</Words>
  <Application>Microsoft Office PowerPoint</Application>
  <PresentationFormat>Экран (4:3)</PresentationFormat>
  <Paragraphs>42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Почему  мастерские?</vt:lpstr>
      <vt:lpstr>Французские мастерские</vt:lpstr>
      <vt:lpstr>Презентация PowerPoint</vt:lpstr>
      <vt:lpstr>Презентация PowerPoint</vt:lpstr>
      <vt:lpstr>Тема: «Доброта – основа души человека» </vt:lpstr>
      <vt:lpstr>Индуктор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французских мастерских при изучении творчества Вампилова А.В.   </dc:title>
  <dc:creator>Admin</dc:creator>
  <cp:lastModifiedBy>Николай</cp:lastModifiedBy>
  <cp:revision>31</cp:revision>
  <dcterms:created xsi:type="dcterms:W3CDTF">2017-11-20T12:56:30Z</dcterms:created>
  <dcterms:modified xsi:type="dcterms:W3CDTF">2022-03-09T05:16:02Z</dcterms:modified>
</cp:coreProperties>
</file>