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77" r:id="rId4"/>
    <p:sldId id="278" r:id="rId5"/>
    <p:sldId id="257" r:id="rId6"/>
    <p:sldId id="276" r:id="rId7"/>
    <p:sldId id="258" r:id="rId8"/>
    <p:sldId id="261" r:id="rId9"/>
    <p:sldId id="262" r:id="rId10"/>
    <p:sldId id="265" r:id="rId11"/>
    <p:sldId id="267" r:id="rId12"/>
    <p:sldId id="268" r:id="rId13"/>
    <p:sldId id="266" r:id="rId14"/>
    <p:sldId id="270" r:id="rId15"/>
    <p:sldId id="271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6F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:\дизайн стендов\фото на стенды холла\Новая папка (2)\g19-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8500" b="4501"/>
          <a:stretch>
            <a:fillRect/>
          </a:stretch>
        </p:blipFill>
        <p:spPr bwMode="auto">
          <a:xfrm>
            <a:off x="-3276872" y="980728"/>
            <a:ext cx="15016722" cy="5877272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274638"/>
            <a:ext cx="7210425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>Сердитых </a:t>
            </a:r>
            <a:b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>Александра Михайловна</a:t>
            </a:r>
          </a:p>
        </p:txBody>
      </p:sp>
      <p:sp>
        <p:nvSpPr>
          <p:cNvPr id="3075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buNone/>
            </a:pPr>
            <a:endParaRPr lang="ru-RU" dirty="0" smtClean="0"/>
          </a:p>
        </p:txBody>
      </p:sp>
      <p:sp>
        <p:nvSpPr>
          <p:cNvPr id="3076" name="Объект 8"/>
          <p:cNvSpPr>
            <a:spLocks noGrp="1"/>
          </p:cNvSpPr>
          <p:nvPr>
            <p:ph sz="quarter" idx="4"/>
          </p:nvPr>
        </p:nvSpPr>
        <p:spPr>
          <a:xfrm>
            <a:off x="3923928" y="2060848"/>
            <a:ext cx="4762500" cy="3951288"/>
          </a:xfrm>
        </p:spPr>
        <p:txBody>
          <a:bodyPr>
            <a:normAutofit fontScale="92500" lnSpcReduction="10000"/>
          </a:bodyPr>
          <a:lstStyle/>
          <a:p>
            <a:pPr marL="0" indent="0" algn="ctr" eaLnBrk="1" hangingPunct="1">
              <a:buFontTx/>
              <a:buNone/>
            </a:pPr>
            <a:endParaRPr lang="ru-RU" b="1" dirty="0" smtClean="0"/>
          </a:p>
          <a:p>
            <a:pPr marL="0" indent="0" algn="ctr" eaLnBrk="1" hangingPunct="1">
              <a:buFontTx/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Book Antiqua" pitchFamily="18" charset="0"/>
              </a:rPr>
              <a:t>Программа воспитательной работы классного руководителя</a:t>
            </a:r>
          </a:p>
          <a:p>
            <a:pPr marL="0" indent="0" algn="ctr" eaLnBrk="1" hangingPunct="1">
              <a:buFontTx/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«</a:t>
            </a:r>
            <a:r>
              <a:rPr lang="ru-RU" sz="3200" b="1" dirty="0" err="1" smtClean="0">
                <a:solidFill>
                  <a:srgbClr val="FF0000"/>
                </a:solidFill>
                <a:latin typeface="Book Antiqua" pitchFamily="18" charset="0"/>
              </a:rPr>
              <a:t>ПодРОСТок</a:t>
            </a:r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»</a:t>
            </a:r>
          </a:p>
          <a:p>
            <a:pPr marL="0" indent="0" algn="ctr" eaLnBrk="1" hangingPunct="1">
              <a:buFontTx/>
              <a:buNone/>
            </a:pPr>
            <a:endParaRPr lang="ru-RU" sz="3200" b="1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marL="0" indent="0" algn="ctr" eaLnBrk="1" hangingPunct="1">
              <a:buFontTx/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Book Antiqua" pitchFamily="18" charset="0"/>
              </a:rPr>
              <a:t>МАОУ «Гимназия № 19»</a:t>
            </a:r>
          </a:p>
        </p:txBody>
      </p:sp>
      <p:pic>
        <p:nvPicPr>
          <p:cNvPr id="8" name="Рисунок 7" descr="C:\Users\Пользователь\Desktop\JQUJ592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928802"/>
            <a:ext cx="228601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2994" t="19195" r="10226" b="22482"/>
          <a:stretch>
            <a:fillRect/>
          </a:stretch>
        </p:blipFill>
        <p:spPr bwMode="auto">
          <a:xfrm>
            <a:off x="395537" y="116632"/>
            <a:ext cx="7776864" cy="472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18310" t="72351" r="21157" b="9193"/>
          <a:stretch>
            <a:fillRect/>
          </a:stretch>
        </p:blipFill>
        <p:spPr bwMode="auto">
          <a:xfrm>
            <a:off x="179512" y="5057800"/>
            <a:ext cx="738031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12694" t="19933" r="9935" b="35771"/>
          <a:stretch>
            <a:fillRect/>
          </a:stretch>
        </p:blipFill>
        <p:spPr bwMode="auto">
          <a:xfrm>
            <a:off x="467543" y="332656"/>
            <a:ext cx="8489743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 l="15647" t="19653" r="44781" b="48602"/>
          <a:stretch>
            <a:fillRect/>
          </a:stretch>
        </p:blipFill>
        <p:spPr bwMode="auto">
          <a:xfrm>
            <a:off x="4211960" y="3861048"/>
            <a:ext cx="4752528" cy="282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9450" t="17437" r="11998" b="21286"/>
          <a:stretch>
            <a:fillRect/>
          </a:stretch>
        </p:blipFill>
        <p:spPr bwMode="auto">
          <a:xfrm>
            <a:off x="323528" y="116632"/>
            <a:ext cx="819242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 l="18309" t="46511" r="24992" b="35032"/>
          <a:stretch>
            <a:fillRect/>
          </a:stretch>
        </p:blipFill>
        <p:spPr bwMode="auto">
          <a:xfrm>
            <a:off x="179512" y="5157192"/>
            <a:ext cx="6531102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 l="12403" t="21129" r="11407" b="11688"/>
          <a:stretch>
            <a:fillRect/>
          </a:stretch>
        </p:blipFill>
        <p:spPr bwMode="auto">
          <a:xfrm>
            <a:off x="107504" y="188640"/>
            <a:ext cx="888072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 l="17128" t="75304" r="20267" b="6239"/>
          <a:stretch>
            <a:fillRect/>
          </a:stretch>
        </p:blipFill>
        <p:spPr bwMode="auto">
          <a:xfrm>
            <a:off x="683568" y="4653136"/>
            <a:ext cx="76328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dms.MIG-19\Рабочий стол\Новая папка (2)\DSC0750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4143404" cy="3107553"/>
          </a:xfrm>
          <a:prstGeom prst="rect">
            <a:avLst/>
          </a:prstGeom>
          <a:noFill/>
        </p:spPr>
      </p:pic>
      <p:pic>
        <p:nvPicPr>
          <p:cNvPr id="7" name="Рисунок 6" descr="C:\Documents and Settings\dms.MIG-19\Рабочий стол\Новая папка (2)\DSC0767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1214422"/>
            <a:ext cx="421484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KNA ROSTA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39552" y="2636912"/>
            <a:ext cx="824729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Работа с родителями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143536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b="1" dirty="0" smtClean="0">
                <a:solidFill>
                  <a:srgbClr val="002060"/>
                </a:solidFill>
              </a:rPr>
              <a:t>Оказание помощи в осознании важности детско-взрослой деятельности;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</a:rPr>
              <a:t>Содействие конструктивному взаимодействию в детско-родительских отношениях;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</a:rPr>
              <a:t>Повышение информированности в вопросах выбора профессии, формировании профессиональных намерений;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</a:rPr>
              <a:t>Содействие активному взаимодействию родителей с детьми в формировании семейных ценностей, установок и реализации подготовки детей к своей будущей семейной жизни.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KNA ROSTA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39552" y="2636912"/>
            <a:ext cx="824729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Ожидаемые результаты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8293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b="1" i="1" dirty="0" err="1" smtClean="0">
                <a:solidFill>
                  <a:srgbClr val="002060"/>
                </a:solidFill>
              </a:rPr>
              <a:t>Сформированность</a:t>
            </a:r>
            <a:r>
              <a:rPr lang="ru-RU" b="1" i="1" dirty="0" smtClean="0">
                <a:solidFill>
                  <a:srgbClr val="002060"/>
                </a:solidFill>
              </a:rPr>
              <a:t> системы нравственных ценностей, активной гражданской позиции, целеустремлённости, умения прогнозировать и оценивать результат деятельности, мобильно реагировать на изменяющуюся действительность.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Повышение уровня качественной успеваемости,  высокие результаты в олимпиадах и конкурсах.</a:t>
            </a:r>
          </a:p>
          <a:p>
            <a:pPr lvl="0"/>
            <a:r>
              <a:rPr lang="ru-RU" b="1" i="1" dirty="0" err="1" smtClean="0">
                <a:solidFill>
                  <a:srgbClr val="002060"/>
                </a:solidFill>
              </a:rPr>
              <a:t>Сформированность</a:t>
            </a:r>
            <a:r>
              <a:rPr lang="ru-RU" b="1" i="1" dirty="0" smtClean="0">
                <a:solidFill>
                  <a:srgbClr val="002060"/>
                </a:solidFill>
              </a:rPr>
              <a:t> навыков общения с разными людьми, представления о способах выхода из конфликтных ситуаций.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Снижение количества пропусков  по болезни, в результате более ответственного отношения к своему здоровью, соблюдения мер профилактики.</a:t>
            </a: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Сформированное представление о мотивированном  выборе профессии.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:\НАШ класс\Окончание 8 класса\8-а\DSC06431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49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5697559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/>
              <a:t>   </a:t>
            </a:r>
            <a:r>
              <a:rPr lang="ru-RU" b="1" i="1" dirty="0" smtClean="0">
                <a:solidFill>
                  <a:srgbClr val="002060"/>
                </a:solidFill>
              </a:rPr>
              <a:t>« Дети сегодня - это не менее важно, чем, хлеб, сталь, оборона Родины,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Потому что завтра - это наш хлеб, наша сталь и наши защитники».</a:t>
            </a:r>
            <a:r>
              <a:rPr lang="ru-RU" b="1" i="1" dirty="0" smtClean="0"/>
              <a:t>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                                        Ролан Быков 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79512" y="260648"/>
            <a:ext cx="3419872" cy="20162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ОБУЧЕНИЕ</a:t>
            </a:r>
            <a:endParaRPr lang="ru-RU" sz="40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48064" y="3717032"/>
            <a:ext cx="3851920" cy="25922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ОБРАЗОВАТЕЛЬНЫЕ КОМПЕТЕНЦИИ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915816" y="1772816"/>
            <a:ext cx="3672408" cy="2520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СОДЕРЖАНИЕ  ОБРАЗОВАНИЯ</a:t>
            </a:r>
            <a:endParaRPr lang="ru-RU" sz="3600" b="1" dirty="0"/>
          </a:p>
        </p:txBody>
      </p:sp>
      <p:sp>
        <p:nvSpPr>
          <p:cNvPr id="12" name="Круговая стрелка 11"/>
          <p:cNvSpPr/>
          <p:nvPr/>
        </p:nvSpPr>
        <p:spPr>
          <a:xfrm rot="1778720">
            <a:off x="3130102" y="-429646"/>
            <a:ext cx="4879124" cy="5879562"/>
          </a:xfrm>
          <a:prstGeom prst="circularArrow">
            <a:avLst>
              <a:gd name="adj1" fmla="val 12500"/>
              <a:gd name="adj2" fmla="val 1907450"/>
              <a:gd name="adj3" fmla="val 20457681"/>
              <a:gd name="adj4" fmla="val 10591585"/>
              <a:gd name="adj5" fmla="val 125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руговая стрелка 11"/>
          <p:cNvSpPr/>
          <p:nvPr/>
        </p:nvSpPr>
        <p:spPr>
          <a:xfrm rot="2207958">
            <a:off x="2990018" y="-159949"/>
            <a:ext cx="4879124" cy="5879562"/>
          </a:xfrm>
          <a:prstGeom prst="circularArrow">
            <a:avLst>
              <a:gd name="adj1" fmla="val 12500"/>
              <a:gd name="adj2" fmla="val 1891443"/>
              <a:gd name="adj3" fmla="val 20457681"/>
              <a:gd name="adj4" fmla="val 10077247"/>
              <a:gd name="adj5" fmla="val 125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8" y="188640"/>
            <a:ext cx="4096072" cy="20162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СОЦИАЛИЗАЦИЯ</a:t>
            </a:r>
            <a:endParaRPr lang="ru-RU" sz="36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332656"/>
            <a:ext cx="3635896" cy="2304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ВОСПИТАНИЕ</a:t>
            </a:r>
            <a:endParaRPr lang="ru-RU" sz="40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4048" y="4149080"/>
            <a:ext cx="3960440" cy="25922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СОЦИАЛЬНЫЕ</a:t>
            </a:r>
            <a:br>
              <a:rPr lang="ru-RU" sz="4000" b="1" dirty="0" smtClean="0"/>
            </a:br>
            <a:r>
              <a:rPr lang="ru-RU" sz="4000" b="1" dirty="0" smtClean="0"/>
              <a:t>КОМПЕТЕНЦИИ</a:t>
            </a:r>
            <a:endParaRPr lang="ru-RU" sz="40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83768" y="2060848"/>
            <a:ext cx="3672408" cy="2520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СОДЕРЖАНИЕ  СОЦИАЛИЗАЦИИ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дизайн стендов\фото на стенды холла\Новая папка (2)\g19-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8500" b="4501"/>
          <a:stretch>
            <a:fillRect/>
          </a:stretch>
        </p:blipFill>
        <p:spPr bwMode="auto">
          <a:xfrm>
            <a:off x="-468560" y="3573016"/>
            <a:ext cx="11024935" cy="295232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 algn="ctr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Социализация- процесс адаптации к социальной среде, состоящий в том, что ребёнок, достигнув определённого уровня развития, становится способным к сотрудничеству с другими людьми.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Пиаже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изайн стендов\фото на стенды холла\Новая папка (2)\g19-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8500" b="4501"/>
          <a:stretch>
            <a:fillRect/>
          </a:stretch>
        </p:blipFill>
        <p:spPr bwMode="auto">
          <a:xfrm>
            <a:off x="-468560" y="3573016"/>
            <a:ext cx="11024935" cy="295232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Цель программы: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00660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Создание условий для разностороннего развития личности на основе усвоения и присвоения общечеловеческих ценностей; воспитание успешного человека, живущего в согласии с самим собой, с окружающей действительностью, занимающего активную позицию в обществе.</a:t>
            </a:r>
            <a:endParaRPr lang="ru-RU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дизайн стендов\фото на стенды холла\Новая папка (2)\g19-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18500" b="4501"/>
          <a:stretch>
            <a:fillRect/>
          </a:stretch>
        </p:blipFill>
        <p:spPr bwMode="auto">
          <a:xfrm>
            <a:off x="-1332656" y="764704"/>
            <a:ext cx="11024935" cy="417646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669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  <a:latin typeface="Book Antiqua" pitchFamily="18" charset="0"/>
              </a:rPr>
              <a:t>      </a:t>
            </a:r>
          </a:p>
          <a:p>
            <a:pPr algn="ctr">
              <a:buNone/>
            </a:pPr>
            <a:r>
              <a:rPr lang="ru-RU" sz="7200" b="1" dirty="0" smtClean="0">
                <a:solidFill>
                  <a:srgbClr val="002060"/>
                </a:solidFill>
                <a:latin typeface="Book Antiqua" pitchFamily="18" charset="0"/>
              </a:rPr>
              <a:t>ПОД</a:t>
            </a:r>
            <a:r>
              <a:rPr lang="ru-RU" sz="7200" b="1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</a:p>
          <a:p>
            <a:pPr algn="ctr">
              <a:buNone/>
            </a:pPr>
            <a:r>
              <a:rPr lang="ru-RU" sz="8800" b="1" dirty="0" smtClean="0">
                <a:solidFill>
                  <a:srgbClr val="FF0000"/>
                </a:solidFill>
                <a:latin typeface="Book Antiqua" pitchFamily="18" charset="0"/>
              </a:rPr>
              <a:t> РОСТ </a:t>
            </a:r>
          </a:p>
          <a:p>
            <a:pPr algn="ctr">
              <a:buNone/>
            </a:pPr>
            <a:r>
              <a:rPr lang="ru-RU" sz="7200" b="1" dirty="0" smtClean="0">
                <a:solidFill>
                  <a:srgbClr val="002060"/>
                </a:solidFill>
                <a:latin typeface="Book Antiqua" pitchFamily="18" charset="0"/>
              </a:rPr>
              <a:t>ОК</a:t>
            </a:r>
          </a:p>
          <a:p>
            <a:pPr algn="ctr">
              <a:buNone/>
            </a:pPr>
            <a:r>
              <a:rPr lang="ru-RU" sz="8800" b="1" i="1" dirty="0" smtClean="0">
                <a:solidFill>
                  <a:srgbClr val="002060"/>
                </a:solidFill>
                <a:latin typeface="Book Antiqua" pitchFamily="18" charset="0"/>
              </a:rPr>
              <a:t>ПОД</a:t>
            </a:r>
            <a:r>
              <a:rPr lang="ru-RU" sz="8800" b="1" i="1" dirty="0" smtClean="0">
                <a:latin typeface="Book Antiqua" pitchFamily="18" charset="0"/>
              </a:rPr>
              <a:t> </a:t>
            </a:r>
            <a:r>
              <a:rPr lang="ru-RU" sz="8800" b="1" i="1" dirty="0" smtClean="0">
                <a:solidFill>
                  <a:srgbClr val="FF0000"/>
                </a:solidFill>
                <a:latin typeface="Book Antiqua" pitchFamily="18" charset="0"/>
              </a:rPr>
              <a:t>РОСТ</a:t>
            </a:r>
            <a:r>
              <a:rPr lang="ru-RU" sz="8800" b="1" i="1" dirty="0" smtClean="0">
                <a:latin typeface="Book Antiqua" pitchFamily="18" charset="0"/>
              </a:rPr>
              <a:t> </a:t>
            </a:r>
            <a:r>
              <a:rPr lang="ru-RU" sz="8800" b="1" i="1" dirty="0" smtClean="0">
                <a:solidFill>
                  <a:srgbClr val="002060"/>
                </a:solidFill>
                <a:latin typeface="Book Antiqua" pitchFamily="18" charset="0"/>
              </a:rPr>
              <a:t>ОК</a:t>
            </a:r>
          </a:p>
          <a:p>
            <a:pPr algn="ctr">
              <a:buNone/>
            </a:pPr>
            <a:endParaRPr lang="ru-RU" sz="6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OKNA ROSTA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39552" y="2636912"/>
            <a:ext cx="771525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Направления программы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1600200"/>
            <a:ext cx="8329642" cy="452596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</a:rPr>
              <a:t>«Интеллектуальный РОСТ» </a:t>
            </a:r>
            <a:r>
              <a:rPr lang="ru-RU" b="1" dirty="0" smtClean="0">
                <a:solidFill>
                  <a:srgbClr val="002060"/>
                </a:solidFill>
              </a:rPr>
              <a:t>интеллектуально-познавательная деятельность </a:t>
            </a:r>
          </a:p>
          <a:p>
            <a:pPr lvl="0"/>
            <a:r>
              <a:rPr lang="ru-RU" b="1" i="1" dirty="0" smtClean="0">
                <a:solidFill>
                  <a:srgbClr val="FF0000"/>
                </a:solidFill>
              </a:rPr>
              <a:t>«Культурный РОСТ»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творческо-эстетическая деятельность </a:t>
            </a:r>
          </a:p>
          <a:p>
            <a:pPr lvl="0"/>
            <a:r>
              <a:rPr lang="ru-RU" b="1" i="1" dirty="0" smtClean="0">
                <a:solidFill>
                  <a:srgbClr val="FF0000"/>
                </a:solidFill>
              </a:rPr>
              <a:t>«Гражданский РОСТ» </a:t>
            </a:r>
            <a:r>
              <a:rPr lang="ru-RU" b="1" dirty="0" smtClean="0">
                <a:solidFill>
                  <a:srgbClr val="002060"/>
                </a:solidFill>
              </a:rPr>
              <a:t>гражданско-патриотическая деятельность </a:t>
            </a:r>
          </a:p>
          <a:p>
            <a:pPr lvl="0"/>
            <a:r>
              <a:rPr lang="ru-RU" b="1" i="1" dirty="0" smtClean="0">
                <a:solidFill>
                  <a:srgbClr val="FF0000"/>
                </a:solidFill>
              </a:rPr>
              <a:t>«Здоровый РОСТ» </a:t>
            </a:r>
            <a:r>
              <a:rPr lang="ru-RU" b="1" dirty="0" smtClean="0">
                <a:solidFill>
                  <a:srgbClr val="002060"/>
                </a:solidFill>
              </a:rPr>
              <a:t>спортивно-оздоровительная деятельность </a:t>
            </a:r>
          </a:p>
          <a:p>
            <a:pPr lvl="0"/>
            <a:r>
              <a:rPr lang="ru-RU" b="1" i="1" dirty="0" smtClean="0">
                <a:solidFill>
                  <a:srgbClr val="FF0000"/>
                </a:solidFill>
              </a:rPr>
              <a:t>«Профессиональный РОСТ» </a:t>
            </a:r>
            <a:r>
              <a:rPr lang="ru-RU" b="1" dirty="0" smtClean="0">
                <a:solidFill>
                  <a:srgbClr val="002060"/>
                </a:solidFill>
              </a:rPr>
              <a:t>профессиональное самоопределение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OKNA ROSTA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39552" y="2636912"/>
            <a:ext cx="824729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Задачи программы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содействовать </a:t>
            </a:r>
            <a:r>
              <a:rPr lang="ru-RU" b="1" i="1" dirty="0" err="1" smtClean="0">
                <a:solidFill>
                  <a:srgbClr val="002060"/>
                </a:solidFill>
              </a:rPr>
              <a:t>РОСТу</a:t>
            </a:r>
            <a:r>
              <a:rPr lang="ru-RU" b="1" i="1" dirty="0" smtClean="0">
                <a:solidFill>
                  <a:srgbClr val="002060"/>
                </a:solidFill>
              </a:rPr>
              <a:t> в развитии познавательных интересов учащихся, свободного и полного раскрытия их способностей;</a:t>
            </a:r>
          </a:p>
          <a:p>
            <a:pPr lvl="0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создание благоприятных условий для </a:t>
            </a:r>
            <a:r>
              <a:rPr lang="ru-RU" b="1" i="1" dirty="0" err="1" smtClean="0">
                <a:solidFill>
                  <a:srgbClr val="002060"/>
                </a:solidFill>
              </a:rPr>
              <a:t>РОСТа</a:t>
            </a:r>
            <a:r>
              <a:rPr lang="ru-RU" b="1" i="1" dirty="0" smtClean="0">
                <a:solidFill>
                  <a:srgbClr val="002060"/>
                </a:solidFill>
              </a:rPr>
              <a:t> личности учащихся, содействовать </a:t>
            </a:r>
            <a:r>
              <a:rPr lang="ru-RU" b="1" i="1" dirty="0" err="1" smtClean="0">
                <a:solidFill>
                  <a:srgbClr val="002060"/>
                </a:solidFill>
              </a:rPr>
              <a:t>РОСТу</a:t>
            </a:r>
            <a:r>
              <a:rPr lang="ru-RU" b="1" i="1" dirty="0" smtClean="0">
                <a:solidFill>
                  <a:srgbClr val="002060"/>
                </a:solidFill>
              </a:rPr>
              <a:t> ценностных ориентаций учащихся как основы их воспитанности;</a:t>
            </a:r>
          </a:p>
          <a:p>
            <a:pPr lvl="0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содействовать </a:t>
            </a:r>
            <a:r>
              <a:rPr lang="ru-RU" b="1" i="1" dirty="0" err="1" smtClean="0">
                <a:solidFill>
                  <a:srgbClr val="002060"/>
                </a:solidFill>
              </a:rPr>
              <a:t>РОСТу</a:t>
            </a:r>
            <a:r>
              <a:rPr lang="ru-RU" b="1" i="1" dirty="0" smtClean="0">
                <a:solidFill>
                  <a:srgbClr val="002060"/>
                </a:solidFill>
              </a:rPr>
              <a:t> гражданско-патриотического и духовно-нравственного сознания на основе сохранения культурно-исторического наследия;</a:t>
            </a:r>
          </a:p>
          <a:p>
            <a:pPr lvl="0"/>
            <a:endParaRPr lang="ru-RU" b="1" dirty="0" smtClean="0">
              <a:solidFill>
                <a:srgbClr val="002060"/>
              </a:solidFill>
            </a:endParaRPr>
          </a:p>
          <a:p>
            <a:pPr lvl="0"/>
            <a:r>
              <a:rPr lang="ru-RU" b="1" i="1" dirty="0" smtClean="0">
                <a:solidFill>
                  <a:srgbClr val="002060"/>
                </a:solidFill>
              </a:rPr>
              <a:t>формировать РОСТ здорового образа жизни школьника,      нравственного отношения к человеку, труду, природе;</a:t>
            </a:r>
          </a:p>
          <a:p>
            <a:pPr lvl="0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i="1" dirty="0" smtClean="0">
                <a:solidFill>
                  <a:srgbClr val="002060"/>
                </a:solidFill>
              </a:rPr>
              <a:t>способствовать </a:t>
            </a:r>
            <a:r>
              <a:rPr lang="ru-RU" b="1" i="1" dirty="0" err="1" smtClean="0">
                <a:solidFill>
                  <a:srgbClr val="002060"/>
                </a:solidFill>
              </a:rPr>
              <a:t>РОСТу</a:t>
            </a:r>
            <a:r>
              <a:rPr lang="ru-RU" b="1" i="1" dirty="0" smtClean="0">
                <a:solidFill>
                  <a:srgbClr val="002060"/>
                </a:solidFill>
              </a:rPr>
              <a:t> профессионального самоопределения учащихся, через объективный анализ индивидуальных возможностей и перспектив. </a:t>
            </a:r>
            <a:endParaRPr lang="ru-RU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l="6364" t="17337" r="5813" b="32546"/>
          <a:stretch>
            <a:fillRect/>
          </a:stretch>
        </p:blipFill>
        <p:spPr bwMode="auto">
          <a:xfrm>
            <a:off x="0" y="188640"/>
            <a:ext cx="9107611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 l="16828" t="75304" r="22338" b="8454"/>
          <a:stretch>
            <a:fillRect/>
          </a:stretch>
        </p:blipFill>
        <p:spPr bwMode="auto">
          <a:xfrm>
            <a:off x="395536" y="4077072"/>
            <a:ext cx="876533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374</Words>
  <Application>Microsoft Office PowerPoint</Application>
  <PresentationFormat>Экран (4:3)</PresentationFormat>
  <Paragraphs>54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Сердитых  Александра Михайловна</vt:lpstr>
      <vt:lpstr>Слайд 2</vt:lpstr>
      <vt:lpstr>Слайд 3</vt:lpstr>
      <vt:lpstr>Слайд 4</vt:lpstr>
      <vt:lpstr>Цель программы:</vt:lpstr>
      <vt:lpstr>Слайд 6</vt:lpstr>
      <vt:lpstr>Направления программы</vt:lpstr>
      <vt:lpstr>Задачи программы</vt:lpstr>
      <vt:lpstr>Слайд 9</vt:lpstr>
      <vt:lpstr>Слайд 10</vt:lpstr>
      <vt:lpstr>Слайд 11</vt:lpstr>
      <vt:lpstr>Слайд 12</vt:lpstr>
      <vt:lpstr>Слайд 13</vt:lpstr>
      <vt:lpstr>Слайд 14</vt:lpstr>
      <vt:lpstr>Работа с родителями</vt:lpstr>
      <vt:lpstr>Ожидаемые результаты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Пользователь</cp:lastModifiedBy>
  <cp:revision>46</cp:revision>
  <dcterms:created xsi:type="dcterms:W3CDTF">2012-02-11T10:33:29Z</dcterms:created>
  <dcterms:modified xsi:type="dcterms:W3CDTF">2021-06-15T10:53:18Z</dcterms:modified>
</cp:coreProperties>
</file>