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5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 descr="pink-flowers-310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5400000">
            <a:off x="1468778" y="-488051"/>
            <a:ext cx="5877272" cy="881482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мама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020272" y="6488668"/>
            <a:ext cx="1494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Панова В.В.</a:t>
            </a:r>
            <a:endParaRPr lang="ru-RU" i="1" dirty="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683568" y="692696"/>
            <a:ext cx="7776864" cy="547260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020272" y="6488668"/>
            <a:ext cx="1494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Панова В.В.</a:t>
            </a:r>
            <a:endParaRPr lang="ru-RU" i="1" dirty="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476672"/>
            <a:ext cx="6264696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Классный час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в 7 «А» классе, посвящённый Дню Матери.</a:t>
            </a:r>
          </a:p>
          <a:p>
            <a:pPr algn="ctr"/>
            <a:r>
              <a:rPr lang="ru-RU" sz="4800" b="1" i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«Родник жизни»</a:t>
            </a:r>
            <a:endParaRPr lang="ru-RU" sz="4800" b="1" i="1" cap="none" spc="0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2000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Классный руководитель:</a:t>
            </a:r>
          </a:p>
          <a:p>
            <a:pPr algn="ctr"/>
            <a:r>
              <a:rPr lang="ru-RU" sz="200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Малькова Татьяна </a:t>
            </a:r>
            <a:r>
              <a:rPr lang="ru-RU" sz="200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Григорьевна, </a:t>
            </a:r>
          </a:p>
          <a:p>
            <a:pPr algn="ctr"/>
            <a:r>
              <a:rPr lang="ru-RU" sz="2000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СОШ № 44 имени Ф.А. Щербины</a:t>
            </a:r>
            <a:endParaRPr lang="ru-RU" sz="2000" cap="none" spc="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i="1" cap="none" spc="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28179"/>
            <a:ext cx="7200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F0">
                    <a:lumMod val="75000"/>
                  </a:srgbClr>
                </a:solidFill>
                <a:effectLst/>
                <a:uLnTx/>
                <a:uFillTx/>
                <a:latin typeface="Monotype Corsiva" pitchFamily="66" charset="0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>
                    <a:lumMod val="75000"/>
                  </a:srgbClr>
                </a:solidFill>
                <a:effectLst/>
                <a:uLnTx/>
                <a:uFillTx/>
                <a:latin typeface="Monotype Corsiva" pitchFamily="66" charset="0"/>
              </a:rPr>
              <a:t>Вслед за США второе воскресенье мая объявили праздником 23 страны (в их числе: Бахрейн, Гонконг, Индия, Малайзия, Мексика, Никарагуа, Объединённые Арабские Эмираты, Оман, Пакистан, Катар, Саудовская Аравия, Сингапур и др.), а ещё более 30 отмечают праздник в другие дни.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64972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7416824" cy="4392488"/>
          </a:xfrm>
        </p:spPr>
        <p:txBody>
          <a:bodyPr>
            <a:normAutofit fontScale="90000"/>
          </a:bodyPr>
          <a:lstStyle/>
          <a:p>
            <a:pPr marL="365760" lvl="0" indent="-283464">
              <a:spcBef>
                <a:spcPts val="600"/>
              </a:spcBef>
              <a:defRPr/>
            </a:pPr>
            <a:r>
              <a:rPr lang="ru-RU" sz="3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В США и Австралии существует традиция носить в этот день на одежде цветок гвоздики. Причем цвет имеет значение, так цветная гвоздика имеет значение «мать человека жива», а белые цветы прикалывают к одежде в память об ушедших матерях</a:t>
            </a:r>
            <a:br>
              <a:rPr lang="ru-RU" sz="3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07033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День матери в России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-356651"/>
            <a:ext cx="7056784" cy="5807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>
              <a:lnSpc>
                <a:spcPct val="90000"/>
              </a:lnSpc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endParaRPr lang="ru-RU" sz="3600" dirty="0" smtClean="0">
              <a:solidFill>
                <a:srgbClr val="00B0F0">
                  <a:shade val="30000"/>
                  <a:satMod val="150000"/>
                </a:srgbClr>
              </a:solidFill>
              <a:latin typeface="Monotype Corsiva" pitchFamily="66" charset="0"/>
            </a:endParaRPr>
          </a:p>
          <a:p>
            <a:pPr marL="27432" lvl="0">
              <a:lnSpc>
                <a:spcPct val="90000"/>
              </a:lnSpc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endParaRPr lang="ru-RU" sz="3600" dirty="0">
              <a:solidFill>
                <a:srgbClr val="00B0F0">
                  <a:shade val="30000"/>
                  <a:satMod val="150000"/>
                </a:srgbClr>
              </a:solidFill>
              <a:latin typeface="Monotype Corsiva" pitchFamily="66" charset="0"/>
            </a:endParaRPr>
          </a:p>
          <a:p>
            <a:pPr marL="27432" lvl="0">
              <a:lnSpc>
                <a:spcPct val="90000"/>
              </a:lnSpc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endParaRPr lang="ru-RU" sz="3600" dirty="0" smtClean="0">
              <a:solidFill>
                <a:srgbClr val="00B0F0">
                  <a:shade val="30000"/>
                  <a:satMod val="150000"/>
                </a:srgbClr>
              </a:solidFill>
              <a:latin typeface="Monotype Corsiva" pitchFamily="66" charset="0"/>
            </a:endParaRPr>
          </a:p>
          <a:p>
            <a:pPr marL="27432" lvl="0">
              <a:lnSpc>
                <a:spcPct val="90000"/>
              </a:lnSpc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r>
              <a:rPr lang="ru-RU" sz="3200" b="1" dirty="0" smtClean="0">
                <a:solidFill>
                  <a:srgbClr val="00B0F0">
                    <a:shade val="30000"/>
                    <a:satMod val="150000"/>
                  </a:srgbClr>
                </a:solidFill>
                <a:latin typeface="Monotype Corsiva" pitchFamily="66" charset="0"/>
              </a:rPr>
              <a:t>В </a:t>
            </a:r>
            <a:r>
              <a:rPr lang="ru-RU" sz="3200" b="1" dirty="0">
                <a:solidFill>
                  <a:srgbClr val="00B0F0">
                    <a:shade val="30000"/>
                    <a:satMod val="150000"/>
                  </a:srgbClr>
                </a:solidFill>
                <a:latin typeface="Monotype Corsiva" pitchFamily="66" charset="0"/>
              </a:rPr>
              <a:t>России День матери стали отмечать сравнительно недавно. Установленный Указом Президента Российской Федерации Б. Н. Ельцина № 120 «О Дне матери» от 30 января 1998 года, он празднуется в последнее воскресенье ноября, воздавая должное материнскому труду и их бескорыстной жертве ради блага своих детей.</a:t>
            </a:r>
          </a:p>
        </p:txBody>
      </p:sp>
    </p:spTree>
    <p:extLst>
      <p:ext uri="{BB962C8B-B14F-4D97-AF65-F5344CB8AC3E}">
        <p14:creationId xmlns:p14="http://schemas.microsoft.com/office/powerpoint/2010/main" val="2916028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30426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На белом свете есть слова, </a:t>
            </a:r>
            <a:b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которые мы называем святыми.</a:t>
            </a:r>
            <a:b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И одно из таких святых, теплых </a:t>
            </a:r>
            <a:b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ласковых слов — это слово «МАМА». </a:t>
            </a:r>
            <a:b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Слово, которое ребенок говорит чаще </a:t>
            </a:r>
            <a:b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всего — слово «МАМА». Слово, при котором взрослый, хмурый человек улыбнется, это тоже слово «МАМА».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136579"/>
            <a:ext cx="6499225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172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4680520"/>
          </a:xfrm>
        </p:spPr>
        <p:txBody>
          <a:bodyPr>
            <a:normAutofit fontScale="90000"/>
          </a:bodyPr>
          <a:lstStyle/>
          <a:p>
            <a:pPr lvl="0" algn="r" fontAlgn="base">
              <a:spcAft>
                <a:spcPct val="0"/>
              </a:spcAft>
              <a:defRPr/>
            </a:pP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Кто любовью согревает,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Всё на свете успевает,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Даже поиграть чуток?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Кто тебя всегда утешит,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И умоет, и причешет,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В щечку поцелует - чмок?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Вот она всегда какая -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Моя мамочка родная!</a:t>
            </a:r>
            <a:br>
              <a:rPr lang="ru-RU" sz="32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200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3200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857250"/>
            <a:ext cx="2535238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54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sz="2600" dirty="0" smtClean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600" dirty="0" smtClean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smtClean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Мне 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мама </a:t>
            </a: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пpиносит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Игpyшки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, конфеты,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Hо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</a:t>
            </a: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мамy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люблю я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Совсем не за это.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Веселые песни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Она напевает,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Hам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 скучно вдвоем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Никогда не бывает.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Я ей </a:t>
            </a: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откpываю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Свои все </a:t>
            </a: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секpеты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.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Hо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маму люблю я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Hе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только за это.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Люблю свою маму,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Скажy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я вам </a:t>
            </a: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пpямо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,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Hy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</a:t>
            </a:r>
            <a:r>
              <a:rPr lang="ru-RU" sz="2600" b="1" dirty="0" err="1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пpосто</a:t>
            </a: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 за то, 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  <a:t>Что она моя мама!</a:t>
            </a:r>
            <a:br>
              <a:rPr lang="ru-RU" sz="26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44775"/>
            <a:ext cx="2713037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51735"/>
            <a:ext cx="2259415" cy="195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539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4968552"/>
          </a:xfrm>
        </p:spPr>
        <p:txBody>
          <a:bodyPr>
            <a:noAutofit/>
          </a:bodyPr>
          <a:lstStyle/>
          <a:p>
            <a:pPr marL="1371600" marR="0" lvl="3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Мама, очень-очень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Я тебя люблю!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Так люблю, что ночью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 темноте не сплю.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Вглядываюсь в темень,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Зорьку тороплю.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Я тебя всё время,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Мамочка, люблю!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Вот и зорька светит.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Вот уже рассвет.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Никого на свете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Лучше мамы нет!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</a:br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087" y="2132857"/>
            <a:ext cx="3155239" cy="47251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822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01622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На свете не существует человека роднее и ближе матери. Ее любовь к детям безгранична, бескорыстна, полна самоотверженности. А материнство на Руси всегда было равноценно синониму святости.</a:t>
            </a:r>
            <a:endParaRPr lang="ru-RU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710" y="2723592"/>
            <a:ext cx="2912876" cy="4077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66548"/>
            <a:ext cx="2592288" cy="39648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140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Что </a:t>
            </a:r>
            <a:r>
              <a:rPr lang="ru-RU" sz="3600" b="1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может быть на свете более священным, чем имя «Мать»  для любого из нас, ребенка, подростка, юноши иль поседевшего взрослого, мать - самый родной, самый дорогой человек на свете, давший самое ценное - жизнь.</a:t>
            </a:r>
            <a:br>
              <a:rPr lang="ru-RU" sz="3600" b="1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endParaRPr lang="ru-RU" sz="36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71036"/>
            <a:ext cx="2714377" cy="40701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884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Мама</a:t>
            </a:r>
            <a:r>
              <a:rPr lang="ru-RU" sz="3600" b="1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 мамочка... Сколько тепла таит это магическое слово, которым называют самого близкого, родного, единственного.</a:t>
            </a:r>
            <a:br>
              <a:rPr lang="ru-RU" sz="3600" b="1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endParaRPr lang="ru-RU" sz="36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080" y="3834011"/>
            <a:ext cx="12192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9400"/>
            <a:ext cx="12192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08920"/>
            <a:ext cx="12192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00" y="3842395"/>
            <a:ext cx="12192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616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08720"/>
            <a:ext cx="64807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Georgia" pitchFamily="18" charset="0"/>
                <a:ea typeface="+mj-ea"/>
                <a:cs typeface="+mj-cs"/>
              </a:rPr>
              <a:t>История создания праздника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355270"/>
            <a:ext cx="5454352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r>
              <a:rPr lang="ru-RU" sz="28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Во </a:t>
            </a:r>
            <a:r>
              <a:rPr lang="ru-RU" sz="2800" b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многих странах мира отмечают День матери, правда, в разное время. </a:t>
            </a:r>
          </a:p>
          <a:p>
            <a:pPr marL="27432" lvl="0"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r>
              <a:rPr lang="ru-RU" sz="2800" b="1" dirty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 День матери чествуются только матери и беременные женщины, а не все представительницы слабого пола.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4464496"/>
          </a:xfrm>
        </p:spPr>
        <p:txBody>
          <a:bodyPr>
            <a:noAutofit/>
          </a:bodyPr>
          <a:lstStyle/>
          <a:p>
            <a:pPr marL="365125" lvl="0" indent="-282575" fontAlgn="base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5FAAC3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3600" b="1" dirty="0" smtClean="0">
                <a:solidFill>
                  <a:srgbClr val="5FAAC3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  <a:t>Повторяя </a:t>
            </a:r>
            <a:r>
              <a:rPr lang="ru-RU" sz="3600" b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  <a:t>движения </a:t>
            </a: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  <a:t>губ </a:t>
            </a:r>
            <a:r>
              <a:rPr lang="ru-RU" sz="3600" b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  <a:t>матери, мы произносим свое первое в жизни слово: мама. Пройдет 10 лет, 12, 50... Забудутся в нашей памяти многие события, люди и встречи. Но, что бы ни пережили мы, воспоминания всегда будут возвращать нас в светлый мир детства, к образу матери, научившей нас говорить.</a:t>
            </a:r>
            <a:br>
              <a:rPr lang="ru-RU" sz="3600" b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24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000" dirty="0" smtClean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dirty="0" smtClean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000" dirty="0" smtClean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 smtClean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Знаешь</a:t>
            </a: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, мама, день обычный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Без тебя нам не прожить!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Слово мама так привычно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С первых дней нам говорить!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Стоит только приглядеться,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-Целый мир согрет вокруг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 err="1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Теплотою</a:t>
            </a: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 маминого сердца,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Нежных, добрых рук...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Наши беды и невзгоды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Отступают пред тобой,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Всё ясней нам с каждым годом,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Как за нас ведешь ты бой!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Мама, - друга нет дороже 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  <a:t>- Веришь ты в наш каждый взлет!</a:t>
            </a:r>
            <a:br>
              <a:rPr lang="ru-RU" sz="2000" b="1" dirty="0">
                <a:solidFill>
                  <a:srgbClr val="006600"/>
                </a:solidFill>
                <a:latin typeface="Monotype Corsiva" pitchFamily="66" charset="0"/>
                <a:ea typeface="+mn-ea"/>
                <a:cs typeface="+mn-cs"/>
              </a:rPr>
            </a:br>
            <a:endParaRPr lang="ru-RU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590" y="2924944"/>
            <a:ext cx="2744637" cy="37969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" y="209993"/>
            <a:ext cx="3096344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469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704856" cy="302433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5FAAC3"/>
                </a:solidFill>
                <a:latin typeface="Georgia" pitchFamily="18" charset="0"/>
                <a:ea typeface="+mn-ea"/>
                <a:cs typeface="+mn-cs"/>
              </a:rPr>
              <a:t> </a:t>
            </a:r>
            <a:r>
              <a:rPr lang="ru-RU" sz="3200" b="1" dirty="0">
                <a:solidFill>
                  <a:srgbClr val="00B0F0">
                    <a:lumMod val="50000"/>
                  </a:srgbClr>
                </a:solidFill>
                <a:latin typeface="Monotype Corsiva" pitchFamily="66" charset="0"/>
                <a:ea typeface="+mn-ea"/>
                <a:cs typeface="+mn-cs"/>
              </a:rPr>
              <a:t>В муках, в страданиях человек шепчет «мама», и в этом слове сосредотачивается для него все, оно становится равнозначным слову «жизнь». Человек зовет мать и верит, что, где бы она ни была, она слышит его, сострадает, спешит на помощь.</a:t>
            </a:r>
            <a:endParaRPr lang="ru-RU" sz="32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256805"/>
            <a:ext cx="3172594" cy="3572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713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 fontScale="90000"/>
          </a:bodyPr>
          <a:lstStyle/>
          <a:p>
            <a:pPr marL="365125" lvl="0" indent="-282575" fontAlgn="base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sz="2000" dirty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sz="2000" dirty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sz="2000" dirty="0" smtClean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sz="2000" dirty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sz="2000" dirty="0" smtClean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  <a:t/>
            </a:r>
            <a:br>
              <a:rPr lang="ru-RU" sz="2000" dirty="0" smtClean="0">
                <a:solidFill>
                  <a:prstClr val="black"/>
                </a:solidFill>
                <a:latin typeface="Georgia" pitchFamily="18" charset="0"/>
                <a:ea typeface="+mn-ea"/>
                <a:cs typeface="+mn-cs"/>
              </a:rPr>
            </a:br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  <a:t>Какими </a:t>
            </a:r>
            <a:r>
              <a:rPr lang="ru-RU" sz="4000" b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  <a:t>бы взрослыми, сильными, умными, красивыми мы ни стали, </a:t>
            </a:r>
            <a:br>
              <a:rPr lang="ru-RU" sz="4000" b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4000" b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  <a:t>как бы далеко жизнь ни увела нас от родительского крова, мама всегда остается для нас мамой, а мы - ее детьми.</a:t>
            </a:r>
            <a:br>
              <a:rPr lang="ru-RU" sz="4000" b="1" dirty="0">
                <a:solidFill>
                  <a:srgbClr val="0070C0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en-US" sz="4000" dirty="0">
                <a:solidFill>
                  <a:srgbClr val="5FAAC3"/>
                </a:solidFill>
                <a:latin typeface="Monotype Corsiva" pitchFamily="66" charset="0"/>
                <a:ea typeface="+mn-ea"/>
                <a:cs typeface="+mn-cs"/>
              </a:rPr>
              <a:t>              </a:t>
            </a:r>
            <a:r>
              <a:rPr lang="ru-RU" sz="4000" dirty="0">
                <a:solidFill>
                  <a:srgbClr val="5FAAC3"/>
                </a:solidFill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4000" dirty="0">
                <a:solidFill>
                  <a:srgbClr val="5FAAC3"/>
                </a:solidFill>
                <a:latin typeface="Monotype Corsiva" pitchFamily="66" charset="0"/>
                <a:ea typeface="+mn-ea"/>
                <a:cs typeface="+mn-cs"/>
              </a:rPr>
            </a:br>
            <a:r>
              <a:rPr lang="ru-RU" sz="4000" b="1" dirty="0">
                <a:solidFill>
                  <a:srgbClr val="5FAAC3"/>
                </a:solidFill>
                <a:latin typeface="Monotype Corsiva" pitchFamily="66" charset="0"/>
                <a:ea typeface="+mn-ea"/>
                <a:cs typeface="+mn-cs"/>
              </a:rPr>
              <a:t>                  </a:t>
            </a:r>
            <a:r>
              <a:rPr lang="ru-RU" sz="4000" b="1" dirty="0">
                <a:solidFill>
                  <a:srgbClr val="800080"/>
                </a:solidFill>
                <a:latin typeface="Monotype Corsiva" pitchFamily="66" charset="0"/>
                <a:ea typeface="+mn-ea"/>
                <a:cs typeface="+mn-cs"/>
              </a:rPr>
              <a:t>Берегите своих матерей!</a:t>
            </a:r>
            <a:endParaRPr lang="ru-RU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648" y="3919656"/>
            <a:ext cx="2084509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8181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81" y="1570117"/>
            <a:ext cx="8854719" cy="352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874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844824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Georgia" pitchFamily="18" charset="0"/>
              </a:rPr>
              <a:t>Для презентации использован шаблон Пановой В.В.</a:t>
            </a:r>
            <a:endParaRPr lang="ru-RU" sz="2400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2" y="404924"/>
            <a:ext cx="8981658" cy="645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20688"/>
            <a:ext cx="5886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По некоторым источникам традиция празднования Дня матери берет начало еще в древнем Риме, </a:t>
            </a:r>
            <a:r>
              <a:rPr lang="ru-RU" sz="3600" b="1" kern="0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р</a:t>
            </a:r>
            <a:r>
              <a:rPr kumimoji="0" 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имляне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посвящали три дня в марте (с 22 по 25) матери богов – восточной Кибеле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296" y="3678424"/>
            <a:ext cx="2074797" cy="31795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764705"/>
            <a:ext cx="54543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Древние греки 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отдавали дань уважения матери всех богов - Гее.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217" y="2676521"/>
            <a:ext cx="3887565" cy="41193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Для кельтов Днем матери был день чествования богини </a:t>
            </a:r>
            <a:r>
              <a:rPr lang="ru-RU" sz="4000" b="1" dirty="0" err="1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Бриджит</a:t>
            </a:r>
            <a:r>
              <a:rPr lang="ru-RU" sz="4000" b="1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65" y="2132484"/>
            <a:ext cx="4603165" cy="47251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923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3900" b="1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На Руси почиталась </a:t>
            </a:r>
            <a:br>
              <a:rPr lang="ru-RU" sz="3900" b="1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900" b="1" dirty="0" err="1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Мокоша</a:t>
            </a:r>
            <a:r>
              <a:rPr lang="ru-RU" sz="3900" b="1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- Богиня материнства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64006"/>
            <a:ext cx="3114675" cy="4260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786" y="1772816"/>
            <a:ext cx="2669142" cy="42420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41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339933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История развития праздника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012954"/>
            <a:ext cx="5670376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endParaRPr lang="ru-RU" sz="2800" dirty="0" smtClean="0">
              <a:solidFill>
                <a:srgbClr val="00B0F0">
                  <a:lumMod val="75000"/>
                </a:srgbClr>
              </a:solidFill>
              <a:latin typeface="Monotype Corsiva" pitchFamily="66" charset="0"/>
            </a:endParaRPr>
          </a:p>
          <a:p>
            <a:pPr marL="27432" lvl="0">
              <a:spcBef>
                <a:spcPts val="600"/>
              </a:spcBef>
              <a:buClr>
                <a:srgbClr val="CEB966"/>
              </a:buClr>
              <a:buSzPct val="80000"/>
              <a:defRPr/>
            </a:pPr>
            <a:r>
              <a:rPr lang="ru-RU" sz="2800" b="1" dirty="0" smtClean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</a:rPr>
              <a:t>С </a:t>
            </a:r>
            <a:r>
              <a:rPr lang="ru-RU" sz="2800" b="1" dirty="0">
                <a:solidFill>
                  <a:srgbClr val="00B0F0">
                    <a:lumMod val="75000"/>
                  </a:srgbClr>
                </a:solidFill>
                <a:latin typeface="Monotype Corsiva" pitchFamily="66" charset="0"/>
              </a:rPr>
              <a:t>XVII по XIX век в Великобритании отмечалось «мамино воскресенье» .В этот день юноши и девушки, которые работали подмастерьями или слугами, возвращаясь домой, приносили в подарок своим мамам фруктовый пирог.</a:t>
            </a:r>
            <a:r>
              <a:rPr lang="ru-RU" sz="2800" b="1" dirty="0">
                <a:solidFill>
                  <a:srgbClr val="00B0F0">
                    <a:shade val="30000"/>
                    <a:satMod val="150000"/>
                  </a:srgbClr>
                </a:solidFill>
                <a:latin typeface="Corbel"/>
              </a:rPr>
              <a:t> </a:t>
            </a:r>
            <a:r>
              <a:rPr lang="ru-RU" sz="2800" b="1" dirty="0">
                <a:solidFill>
                  <a:srgbClr val="00B0F0">
                    <a:shade val="30000"/>
                    <a:satMod val="150000"/>
                  </a:srgbClr>
                </a:solidFill>
                <a:latin typeface="Monotype Corsiva" pitchFamily="66" charset="0"/>
              </a:rPr>
              <a:t>Традиционно этот старинный английский праздник отмечался 22 марта. </a:t>
            </a:r>
            <a:endParaRPr lang="ru-RU" sz="2800" b="1" dirty="0">
              <a:solidFill>
                <a:srgbClr val="00B0F0">
                  <a:lumMod val="75000"/>
                </a:srgbClr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33" y="4345563"/>
            <a:ext cx="2432050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4965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Подобные традиции известны и в провинциях Шампань (Франция) и </a:t>
            </a:r>
            <a:r>
              <a:rPr lang="ru-RU" sz="3200" b="1" dirty="0" err="1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Валлонь</a:t>
            </a:r>
            <a:r>
              <a:rPr lang="ru-RU" sz="3200" b="1" dirty="0">
                <a:solidFill>
                  <a:srgbClr val="00B0F0">
                    <a:lumMod val="75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(Бельгия).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541" y="3870960"/>
            <a:ext cx="2000250" cy="2895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662" y="1988840"/>
            <a:ext cx="2421514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70" y="2708920"/>
            <a:ext cx="2616289" cy="26098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688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953" y="4051171"/>
            <a:ext cx="4683121" cy="275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94" y="2322526"/>
            <a:ext cx="2403897" cy="3457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420" y="1497735"/>
            <a:ext cx="2182033" cy="271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3" y="836712"/>
            <a:ext cx="3523701" cy="260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98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439</Words>
  <Application>Microsoft Office PowerPoint</Application>
  <PresentationFormat>Экран (4:3)</PresentationFormat>
  <Paragraphs>38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Для кельтов Днем матери был день чествования богини Бриджит.</vt:lpstr>
      <vt:lpstr>На Руси почиталась  Мокоша - Богиня материнства</vt:lpstr>
      <vt:lpstr>История развития праздника</vt:lpstr>
      <vt:lpstr>Подобные традиции известны и в провинциях Шампань (Франция) и Валлонь (Бельгия).</vt:lpstr>
      <vt:lpstr>Презентация PowerPoint</vt:lpstr>
      <vt:lpstr>Презентация PowerPoint</vt:lpstr>
      <vt:lpstr>В США и Австралии существует традиция носить в этот день на одежде цветок гвоздики. Причем цвет имеет значение, так цветная гвоздика имеет значение «мать человека жива», а белые цветы прикалывают к одежде в память об ушедших матерях </vt:lpstr>
      <vt:lpstr>День матери в России</vt:lpstr>
      <vt:lpstr>На белом свете есть слова,  которые мы называем святыми.  И одно из таких святых, теплых  ласковых слов — это слово «МАМА».  Слово, которое ребенок говорит чаще  всего — слово «МАМА». Слово, при котором взрослый, хмурый человек улыбнется, это тоже слово «МАМА».</vt:lpstr>
      <vt:lpstr>Кто любовью согревает, Всё на свете успевает, Даже поиграть чуток? Кто тебя всегда утешит, И умоет, и причешет, В щечку поцелует - чмок? Вот она всегда какая - Моя мамочка родная!  </vt:lpstr>
      <vt:lpstr> Мне мама пpиносит  Игpyшки, конфеты,  Hо мамy люблю я  Совсем не за это.  Веселые песни  Она напевает,  Hам  скучно вдвоем Никогда не бывает.  Я ей откpываю  Свои все секpеты.  Hо маму люблю я  Hе только за это.  Люблю свою маму,  Скажy я вам пpямо,  Hy пpосто за то,  Что она моя мама! </vt:lpstr>
      <vt:lpstr> Мама, очень-очень Я тебя люблю! Так люблю, что ночью В темноте не сплю. Вглядываюсь в темень, Зорьку тороплю. Я тебя всё время, Мамочка, люблю! Вот и зорька светит. Вот уже рассвет. Никого на свете Лучше мамы нет! </vt:lpstr>
      <vt:lpstr>На свете не существует человека роднее и ближе матери. Ее любовь к детям безгранична, бескорыстна, полна самоотверженности. А материнство на Руси всегда было равноценно синониму святости.</vt:lpstr>
      <vt:lpstr>  Что может быть на свете более священным, чем имя «Мать»  для любого из нас, ребенка, подростка, юноши иль поседевшего взрослого, мать - самый родной, самый дорогой человек на свете, давший самое ценное - жизнь. </vt:lpstr>
      <vt:lpstr> Мама, мамочка... Сколько тепла таит это магическое слово, которым называют самого близкого, родного, единственного. </vt:lpstr>
      <vt:lpstr> Повторяя движения губ матери, мы произносим свое первое в жизни слово: мама. Пройдет 10 лет, 12, 50... Забудутся в нашей памяти многие события, люди и встречи. Но, что бы ни пережили мы, воспоминания всегда будут возвращать нас в светлый мир детства, к образу матери, научившей нас говорить. </vt:lpstr>
      <vt:lpstr>    Знаешь, мама, день обычный  Без тебя нам не прожить!  Слово мама так привычно  С первых дней нам говорить!   Стоит только приглядеться,  -Целый мир согрет вокруг Теплотою маминого сердца, Нежных, добрых рук...   Наши беды и невзгоды  Отступают пред тобой,  Всё ясней нам с каждым годом,  Как за нас ведешь ты бой!   Мама, - друга нет дороже  - Веришь ты в наш каждый взлет! </vt:lpstr>
      <vt:lpstr> В муках, в страданиях человек шепчет «мама», и в этом слове сосредотачивается для него все, оно становится равнозначным слову «жизнь». Человек зовет мать и верит, что, где бы она ни была, она слышит его, сострадает, спешит на помощь.</vt:lpstr>
      <vt:lpstr>      Какими бы взрослыми, сильными, умными, красивыми мы ни стали,  как бы далеко жизнь ни увела нас от родительского крова, мама всегда остается для нас мамой, а мы - ее детьми.                                  Берегите своих матерей!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Пользователь Windows</cp:lastModifiedBy>
  <cp:revision>12</cp:revision>
  <dcterms:created xsi:type="dcterms:W3CDTF">2017-10-29T04:10:33Z</dcterms:created>
  <dcterms:modified xsi:type="dcterms:W3CDTF">2017-11-15T14:27:35Z</dcterms:modified>
</cp:coreProperties>
</file>