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9" r:id="rId4"/>
    <p:sldId id="262" r:id="rId5"/>
    <p:sldId id="259" r:id="rId6"/>
    <p:sldId id="264" r:id="rId7"/>
    <p:sldId id="258" r:id="rId8"/>
    <p:sldId id="261" r:id="rId9"/>
    <p:sldId id="270" r:id="rId10"/>
    <p:sldId id="271" r:id="rId11"/>
    <p:sldId id="272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606D9D2-0EFC-4320-A733-2828272FF0BA}" type="datetimeFigureOut">
              <a:rPr lang="ru-RU"/>
              <a:pPr>
                <a:defRPr/>
              </a:pPr>
              <a:t>29.11.2021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F73203F-2E45-4324-8230-5407378488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51389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B988A-CEA5-4AD8-B8B7-0D6CE87DD138}" type="datetime1">
              <a:rPr lang="ru-RU"/>
              <a:pPr>
                <a:defRPr/>
              </a:pPr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EE3DB-FF97-4D30-A4DE-8C58CDFA1A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ACB71-9E02-4502-9181-5DFECB44992C}" type="datetime1">
              <a:rPr lang="ru-RU"/>
              <a:pPr>
                <a:defRPr/>
              </a:pPr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A230F-AD81-40D5-8C7E-AEF4E63F1D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FA60D-0EDA-4B32-B930-7D4790164492}" type="datetime1">
              <a:rPr lang="ru-RU"/>
              <a:pPr>
                <a:defRPr/>
              </a:pPr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9212B-5DD0-403E-97E9-D128B079E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21069-2530-4E7B-A4E3-72EC3FA6E438}" type="datetime1">
              <a:rPr lang="ru-RU"/>
              <a:pPr>
                <a:defRPr/>
              </a:pPr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3353F-003C-464B-8630-8162670C14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F346B-DE3C-4328-BC50-9587FE128CAC}" type="datetime1">
              <a:rPr lang="ru-RU"/>
              <a:pPr>
                <a:defRPr/>
              </a:pPr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E6137-B16D-40AF-BA68-A66DAF1671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F3ABF-E246-4F37-BA43-EE429484BB22}" type="datetime1">
              <a:rPr lang="ru-RU"/>
              <a:pPr>
                <a:defRPr/>
              </a:pPr>
              <a:t>29.11.2021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48154-E2A8-409D-A70A-29CC70929D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4912B-1519-4076-9461-68C6EDF3E2F2}" type="datetime1">
              <a:rPr lang="ru-RU"/>
              <a:pPr>
                <a:defRPr/>
              </a:pPr>
              <a:t>29.11.2021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94434-ACE8-47DE-B370-0CD324EAD2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8E9B2-51C3-4DA7-ACF9-7864C9261C72}" type="datetime1">
              <a:rPr lang="ru-RU"/>
              <a:pPr>
                <a:defRPr/>
              </a:pPr>
              <a:t>29.11.2021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C3E97-F0E1-46A8-9A0A-D26B787F00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27407-41BE-4821-9B6A-138B212B84EA}" type="datetime1">
              <a:rPr lang="ru-RU"/>
              <a:pPr>
                <a:defRPr/>
              </a:pPr>
              <a:t>29.11.2021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04775-72E6-4D87-AD81-A94ABBC787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0E77B-87FC-4D70-97E4-B5D903CEAF63}" type="datetime1">
              <a:rPr lang="ru-RU"/>
              <a:pPr>
                <a:defRPr/>
              </a:pPr>
              <a:t>29.11.2021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29A63-096B-4020-8BB7-9A0D058AF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5AFF8-CF46-4778-8CF2-849944542F90}" type="datetime1">
              <a:rPr lang="ru-RU"/>
              <a:pPr>
                <a:defRPr/>
              </a:pPr>
              <a:t>29.11.2021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A51F0-5FCC-457A-A11B-BA1C429AC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6DE3D8-0569-4DAF-805A-0985A50FD7A5}" type="datetime1">
              <a:rPr lang="ru-RU"/>
              <a:pPr>
                <a:defRPr/>
              </a:pPr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273BEC1-B99E-4CBB-8A8F-086B19DA58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071538" y="2130425"/>
            <a:ext cx="7072362" cy="2655897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Мировой океан –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главная часть 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гидросферы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142852"/>
            <a:ext cx="8858312" cy="6500858"/>
          </a:xfrm>
          <a:prstGeom prst="rect">
            <a:avLst/>
          </a:prstGeom>
          <a:noFill/>
          <a:ln w="76200"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55" name="Picture 7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642378" flipH="1">
            <a:off x="4545013" y="5521325"/>
            <a:ext cx="727075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0" y="5000625"/>
            <a:ext cx="10001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7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38136">
            <a:off x="5522913" y="5829300"/>
            <a:ext cx="571500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Морские байки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Мировой океан – главная часть гидросферы</a:t>
            </a:r>
          </a:p>
          <a:p>
            <a:r>
              <a:rPr lang="ru-RU" dirty="0" smtClean="0"/>
              <a:t>Заливы – это участки воды между сушей</a:t>
            </a:r>
          </a:p>
          <a:p>
            <a:r>
              <a:rPr lang="ru-RU" dirty="0" smtClean="0"/>
              <a:t>Группа островов называется архипелагом</a:t>
            </a:r>
          </a:p>
          <a:p>
            <a:r>
              <a:rPr lang="ru-RU" dirty="0" smtClean="0"/>
              <a:t>Атлантический океан занимает 2 место по площади.</a:t>
            </a:r>
          </a:p>
          <a:p>
            <a:r>
              <a:rPr lang="ru-RU" dirty="0" smtClean="0"/>
              <a:t>Пролив-это часть суши в океане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    1           2           3           4           5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821069-2530-4E7B-A4E3-72EC3FA6E438}" type="datetime1">
              <a:rPr lang="ru-RU" smtClean="0"/>
              <a:pPr>
                <a:defRPr/>
              </a:pPr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A3353F-003C-464B-8630-8162670C14CF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Картины К.И.Айвазовского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821069-2530-4E7B-A4E3-72EC3FA6E438}" type="datetime1">
              <a:rPr lang="ru-RU" smtClean="0"/>
              <a:pPr>
                <a:defRPr/>
              </a:pPr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A3353F-003C-464B-8630-8162670C14CF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1026" name="Picture 2" descr="C:\Users\Екатерина\Desktop\19. Мировой океан и его части\1024px-Aivazovsky_End_of_Stor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3143272" cy="2114956"/>
          </a:xfrm>
          <a:prstGeom prst="rect">
            <a:avLst/>
          </a:prstGeom>
          <a:noFill/>
        </p:spPr>
      </p:pic>
      <p:pic>
        <p:nvPicPr>
          <p:cNvPr id="1027" name="Picture 3" descr="C:\Users\Екатерина\Desktop\19. Мировой океан и его части\1024px-Фрегат_под_парусом_айвазовског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000108"/>
            <a:ext cx="3286148" cy="2352292"/>
          </a:xfrm>
          <a:prstGeom prst="rect">
            <a:avLst/>
          </a:prstGeom>
          <a:noFill/>
        </p:spPr>
      </p:pic>
      <p:pic>
        <p:nvPicPr>
          <p:cNvPr id="1028" name="Picture 4" descr="C:\Users\Екатерина\Desktop\19. Мировой океан и его части\Aivazovsky_-_Large_raid_in_Kronstad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000504"/>
            <a:ext cx="3571900" cy="2618649"/>
          </a:xfrm>
          <a:prstGeom prst="rect">
            <a:avLst/>
          </a:prstGeom>
          <a:noFill/>
        </p:spPr>
      </p:pic>
      <p:pic>
        <p:nvPicPr>
          <p:cNvPr id="1029" name="Picture 5" descr="C:\Users\Екатерина\Desktop\19. Мировой океан и его части\chernoe-more-ajvazovskij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4357694"/>
            <a:ext cx="3071834" cy="2188682"/>
          </a:xfrm>
          <a:prstGeom prst="rect">
            <a:avLst/>
          </a:prstGeom>
          <a:noFill/>
        </p:spPr>
      </p:pic>
      <p:pic>
        <p:nvPicPr>
          <p:cNvPr id="1030" name="Picture 6" descr="C:\Users\Екатерина\Desktop\19. Мировой океан и его части\1024px-Буря_Айвазовский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2928934"/>
            <a:ext cx="3214710" cy="20405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Игра «Морская почта»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472518" cy="4929222"/>
          </a:xfrm>
        </p:spPr>
        <p:txBody>
          <a:bodyPr/>
          <a:lstStyle/>
          <a:p>
            <a:pPr algn="r">
              <a:buNone/>
            </a:pPr>
            <a:r>
              <a:rPr lang="ru-RU" dirty="0" smtClean="0">
                <a:solidFill>
                  <a:srgbClr val="002060"/>
                </a:solidFill>
              </a:rPr>
              <a:t>Распределить названия по почтовым ящикам: </a:t>
            </a:r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Баренцево, Мадагаскар, Красное, Африка, Гвинейский, Гренландия, Средиземное, Берингово, Мексиканский, Атлантический,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821069-2530-4E7B-A4E3-72EC3FA6E438}" type="datetime1">
              <a:rPr lang="ru-RU" smtClean="0"/>
              <a:pPr>
                <a:defRPr/>
              </a:pPr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A3353F-003C-464B-8630-8162670C14CF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472" y="1857364"/>
            <a:ext cx="2286016" cy="100013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Море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57554" y="1857364"/>
            <a:ext cx="2214578" cy="100013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Залив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000760" y="1857364"/>
            <a:ext cx="2357454" cy="100013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Остров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40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Прием «Острова»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821069-2530-4E7B-A4E3-72EC3FA6E438}" type="datetime1">
              <a:rPr lang="ru-RU" smtClean="0"/>
              <a:pPr>
                <a:defRPr/>
              </a:pPr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A3353F-003C-464B-8630-8162670C14CF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7" name="Рисунок 6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928926" y="1785926"/>
            <a:ext cx="3819529" cy="302895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Овал 7"/>
          <p:cNvSpPr/>
          <p:nvPr/>
        </p:nvSpPr>
        <p:spPr>
          <a:xfrm>
            <a:off x="500034" y="1142984"/>
            <a:ext cx="3000396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Остров Радости</a:t>
            </a:r>
            <a:endParaRPr lang="ru-RU" sz="2400" b="1" i="1" dirty="0"/>
          </a:p>
        </p:txBody>
      </p:sp>
      <p:sp>
        <p:nvSpPr>
          <p:cNvPr id="9" name="Овал 8"/>
          <p:cNvSpPr/>
          <p:nvPr/>
        </p:nvSpPr>
        <p:spPr>
          <a:xfrm>
            <a:off x="5786446" y="1357298"/>
            <a:ext cx="2928958" cy="18573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Остров</a:t>
            </a:r>
          </a:p>
          <a:p>
            <a:pPr algn="ctr"/>
            <a:r>
              <a:rPr lang="ru-RU" sz="2400" b="1" i="1" dirty="0" smtClean="0"/>
              <a:t>Недоумения</a:t>
            </a:r>
            <a:endParaRPr lang="ru-RU" sz="2400" b="1" i="1" dirty="0"/>
          </a:p>
        </p:txBody>
      </p:sp>
      <p:sp>
        <p:nvSpPr>
          <p:cNvPr id="10" name="Овал 9"/>
          <p:cNvSpPr/>
          <p:nvPr/>
        </p:nvSpPr>
        <p:spPr>
          <a:xfrm>
            <a:off x="714348" y="4500570"/>
            <a:ext cx="3071834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Остров</a:t>
            </a:r>
          </a:p>
          <a:p>
            <a:pPr algn="ctr"/>
            <a:r>
              <a:rPr lang="ru-RU" sz="2400" b="1" i="1" dirty="0" smtClean="0"/>
              <a:t>Просветления</a:t>
            </a:r>
            <a:endParaRPr lang="ru-RU" sz="2400" b="1" i="1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5072066" y="3714752"/>
            <a:ext cx="3643338" cy="235745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/>
              <a:t>Бермудский треугольник</a:t>
            </a:r>
            <a:endParaRPr lang="ru-RU" sz="2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2857520"/>
          </a:xfrm>
        </p:spPr>
        <p:txBody>
          <a:bodyPr/>
          <a:lstStyle/>
          <a:p>
            <a:pPr algn="ctr">
              <a:buNone/>
            </a:pPr>
            <a:endParaRPr lang="ru-RU" sz="28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Домашнее задание:</a:t>
            </a:r>
          </a:p>
          <a:p>
            <a:pPr algn="ctr">
              <a:buNone/>
            </a:pPr>
            <a:endParaRPr lang="ru-RU" sz="2800" b="1" dirty="0" smtClean="0">
              <a:solidFill>
                <a:srgbClr val="FF0000"/>
              </a:solidFill>
            </a:endParaRPr>
          </a:p>
          <a:p>
            <a:pPr marL="514350" indent="-514350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1.п. </a:t>
            </a:r>
            <a:r>
              <a:rPr lang="ru-RU" sz="2800" b="1" i="1" dirty="0" smtClean="0">
                <a:solidFill>
                  <a:srgbClr val="0070C0"/>
                </a:solidFill>
              </a:rPr>
              <a:t>16, </a:t>
            </a:r>
            <a:r>
              <a:rPr lang="ru-RU" sz="2800" b="1" i="1" dirty="0" smtClean="0">
                <a:solidFill>
                  <a:srgbClr val="0070C0"/>
                </a:solidFill>
              </a:rPr>
              <a:t>ответить на вопросы 1-4 с. 95.</a:t>
            </a:r>
          </a:p>
          <a:p>
            <a:pPr marL="514350" indent="-514350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2. </a:t>
            </a:r>
            <a:r>
              <a:rPr lang="ru-RU" sz="2800" b="1" i="1" dirty="0" smtClean="0">
                <a:solidFill>
                  <a:srgbClr val="0070C0"/>
                </a:solidFill>
              </a:rPr>
              <a:t>Составить кроссворд по теме</a:t>
            </a:r>
          </a:p>
          <a:p>
            <a:pPr marL="514350" indent="-514350"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«Мировой океан».</a:t>
            </a:r>
            <a:endParaRPr lang="ru-RU" sz="2800" b="1" i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ru-RU" sz="2800" b="1" i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ru-RU" sz="2800" b="1" i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ru-RU" sz="2800" b="1" i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ru-RU" sz="2800" b="1" i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ru-RU" sz="2800" b="1" i="1" dirty="0" smtClean="0">
              <a:solidFill>
                <a:srgbClr val="0070C0"/>
              </a:solidFill>
            </a:endParaRPr>
          </a:p>
          <a:p>
            <a:pPr marL="514350" indent="-514350" algn="ctr">
              <a:buNone/>
            </a:pPr>
            <a:endParaRPr lang="ru-RU" sz="2800" b="1" i="1" dirty="0" smtClean="0">
              <a:solidFill>
                <a:srgbClr val="0070C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821069-2530-4E7B-A4E3-72EC3FA6E438}" type="datetime1">
              <a:rPr lang="ru-RU" smtClean="0"/>
              <a:pPr>
                <a:defRPr/>
              </a:pPr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http://aida.ucoz.ru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A3353F-003C-464B-8630-8162670C14CF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2052" name="Picture 4" descr="C:\Users\Екатерина\Desktop\19. Мировой океан и его части\0_7770b_25bcca57_ori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500306"/>
            <a:ext cx="3825880" cy="3762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Цель урока: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b="1" i="1" dirty="0" smtClean="0">
                <a:solidFill>
                  <a:srgbClr val="0070C0"/>
                </a:solidFill>
              </a:rPr>
              <a:t>формирование представления о Мировом океане, его составных частях</a:t>
            </a:r>
            <a:endParaRPr lang="ru-RU" i="1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algn="ctr">
              <a:spcBef>
                <a:spcPct val="0"/>
              </a:spcBef>
              <a:buNone/>
            </a:pPr>
            <a:endParaRPr lang="ru-RU" sz="44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Задачи урока: </a:t>
            </a:r>
          </a:p>
          <a:p>
            <a:pPr lvl="0"/>
            <a:r>
              <a:rPr lang="ru-RU" b="1" i="1" dirty="0" smtClean="0">
                <a:solidFill>
                  <a:srgbClr val="0070C0"/>
                </a:solidFill>
              </a:rPr>
              <a:t>Изучить строение океана</a:t>
            </a:r>
          </a:p>
          <a:p>
            <a:pPr lvl="0"/>
            <a:r>
              <a:rPr lang="ru-RU" b="1" i="1" dirty="0" smtClean="0">
                <a:solidFill>
                  <a:srgbClr val="0070C0"/>
                </a:solidFill>
              </a:rPr>
              <a:t>Познакомиться с частями океана</a:t>
            </a:r>
          </a:p>
          <a:p>
            <a:pPr lvl="0"/>
            <a:r>
              <a:rPr lang="ru-RU" b="1" i="1" dirty="0" smtClean="0">
                <a:solidFill>
                  <a:srgbClr val="0070C0"/>
                </a:solidFill>
              </a:rPr>
              <a:t>Выяснить, есть ли суша в океане.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1A2B89C-D040-49D2-8643-CA2A7C6459AF}" type="datetime1">
              <a:rPr lang="ru-RU"/>
              <a:pPr>
                <a:defRPr/>
              </a:pPr>
              <a:t>29.11.2021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72264" y="6357958"/>
            <a:ext cx="2114536" cy="363517"/>
          </a:xfrm>
        </p:spPr>
        <p:txBody>
          <a:bodyPr/>
          <a:lstStyle/>
          <a:p>
            <a:pPr>
              <a:defRPr/>
            </a:pPr>
            <a:fld id="{9E051AE0-02E4-4E06-B2B4-B587215628BF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001056" cy="5643602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/>
            </a:r>
            <a:br>
              <a:rPr lang="ru-RU" sz="3600" b="1" i="1" dirty="0" smtClean="0">
                <a:solidFill>
                  <a:srgbClr val="0070C0"/>
                </a:solidFill>
              </a:rPr>
            </a:br>
            <a:r>
              <a:rPr lang="ru-RU" sz="3600" b="1" i="1" dirty="0" smtClean="0">
                <a:solidFill>
                  <a:srgbClr val="0070C0"/>
                </a:solidFill>
              </a:rPr>
              <a:t>«Встречаясь с морем, Вы совершите удивительное путешествие в страну чудес: смена впечатлений взволнует Ваше воображение. Вы не устанете изумляться увиденному. Доверьтесь океану и он раскроет перед вами свои тайны»</a:t>
            </a:r>
            <a:br>
              <a:rPr lang="ru-RU" sz="3600" b="1" i="1" dirty="0" smtClean="0">
                <a:solidFill>
                  <a:srgbClr val="0070C0"/>
                </a:solidFill>
              </a:rPr>
            </a:br>
            <a:r>
              <a:rPr lang="ru-RU" sz="3600" b="1" i="1" dirty="0" smtClean="0">
                <a:solidFill>
                  <a:srgbClr val="0070C0"/>
                </a:solidFill>
              </a:rPr>
              <a:t/>
            </a:r>
            <a:br>
              <a:rPr lang="ru-RU" sz="3600" b="1" i="1" dirty="0" smtClean="0">
                <a:solidFill>
                  <a:srgbClr val="0070C0"/>
                </a:solidFill>
              </a:rPr>
            </a:br>
            <a:r>
              <a:rPr lang="ru-RU" sz="3600" b="1" i="1" dirty="0" smtClean="0">
                <a:solidFill>
                  <a:srgbClr val="0070C0"/>
                </a:solidFill>
              </a:rPr>
              <a:t>                                                   </a:t>
            </a:r>
            <a:r>
              <a:rPr lang="ru-RU" sz="3600" b="1" i="1" dirty="0" err="1" smtClean="0">
                <a:solidFill>
                  <a:srgbClr val="0070C0"/>
                </a:solidFill>
              </a:rPr>
              <a:t>Жюль</a:t>
            </a:r>
            <a:r>
              <a:rPr lang="ru-RU" sz="3600" b="1" i="1" dirty="0" smtClean="0">
                <a:solidFill>
                  <a:srgbClr val="0070C0"/>
                </a:solidFill>
              </a:rPr>
              <a:t> Верн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821069-2530-4E7B-A4E3-72EC3FA6E438}" type="datetime1">
              <a:rPr lang="ru-RU" smtClean="0"/>
              <a:pPr>
                <a:defRPr/>
              </a:pPr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A3353F-003C-464B-8630-8162670C14CF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821069-2530-4E7B-A4E3-72EC3FA6E438}" type="datetime1">
              <a:rPr lang="ru-RU" smtClean="0"/>
              <a:pPr>
                <a:defRPr/>
              </a:pPr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72264" y="6492875"/>
            <a:ext cx="2133600" cy="365125"/>
          </a:xfrm>
        </p:spPr>
        <p:txBody>
          <a:bodyPr/>
          <a:lstStyle/>
          <a:p>
            <a:pPr>
              <a:defRPr/>
            </a:pPr>
            <a:fld id="{56A3353F-003C-464B-8630-8162670C14CF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1026" name="Picture 2" descr="r23_pic_5_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072494" cy="599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821069-2530-4E7B-A4E3-72EC3FA6E438}" type="datetime1">
              <a:rPr lang="ru-RU" smtClean="0"/>
              <a:pPr>
                <a:defRPr/>
              </a:pPr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A3353F-003C-464B-8630-8162670C14CF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3074" name="Picture 2" descr="C:\Users\Екатерина\Desktop\19. Мировой океан и его части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8786874" cy="6429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821069-2530-4E7B-A4E3-72EC3FA6E438}" type="datetime1">
              <a:rPr lang="ru-RU" smtClean="0"/>
              <a:pPr>
                <a:defRPr/>
              </a:pPr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A3353F-003C-464B-8630-8162670C14CF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857232"/>
            <a:ext cx="2714644" cy="5715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Мировой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океан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786050" y="4143380"/>
            <a:ext cx="1643074" cy="4286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Залив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072330" y="3286124"/>
            <a:ext cx="1714512" cy="4286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Материк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10800000" flipV="1">
            <a:off x="2786050" y="1428736"/>
            <a:ext cx="785818" cy="642942"/>
          </a:xfrm>
          <a:prstGeom prst="line">
            <a:avLst/>
          </a:prstGeom>
          <a:ln w="190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072066" y="1428736"/>
            <a:ext cx="785818" cy="571504"/>
          </a:xfrm>
          <a:prstGeom prst="line">
            <a:avLst/>
          </a:prstGeom>
          <a:ln w="190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928794" y="3286124"/>
            <a:ext cx="571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42910" y="2000240"/>
            <a:ext cx="3214710" cy="4286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Части Мирового океана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308305" y="2000240"/>
            <a:ext cx="2714644" cy="4286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Суша в океане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00034" y="3429000"/>
            <a:ext cx="1928826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Море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286380" y="3286124"/>
            <a:ext cx="1571636" cy="4286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Остров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42910" y="4000504"/>
            <a:ext cx="642942" cy="214314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1571604" y="4000504"/>
            <a:ext cx="714380" cy="214314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rot="16200000" flipV="1">
            <a:off x="2214546" y="3000372"/>
            <a:ext cx="1643074" cy="500066"/>
          </a:xfrm>
          <a:prstGeom prst="line">
            <a:avLst/>
          </a:prstGeom>
          <a:ln w="190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7072330" y="2428868"/>
            <a:ext cx="857256" cy="785818"/>
          </a:xfrm>
          <a:prstGeom prst="line">
            <a:avLst/>
          </a:prstGeom>
          <a:ln w="190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>
            <a:off x="1142976" y="2643182"/>
            <a:ext cx="857256" cy="571504"/>
          </a:xfrm>
          <a:prstGeom prst="line">
            <a:avLst/>
          </a:prstGeom>
          <a:ln w="190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16200000" flipH="1">
            <a:off x="3357554" y="2500306"/>
            <a:ext cx="785818" cy="642942"/>
          </a:xfrm>
          <a:prstGeom prst="line">
            <a:avLst/>
          </a:prstGeom>
          <a:ln w="190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endCxn id="27" idx="0"/>
          </p:cNvCxnSpPr>
          <p:nvPr/>
        </p:nvCxnSpPr>
        <p:spPr>
          <a:xfrm rot="5400000">
            <a:off x="5911463" y="2589603"/>
            <a:ext cx="857256" cy="535786"/>
          </a:xfrm>
          <a:prstGeom prst="line">
            <a:avLst/>
          </a:prstGeom>
          <a:ln w="190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928662" y="3786190"/>
            <a:ext cx="35720" cy="214314"/>
          </a:xfrm>
          <a:prstGeom prst="line">
            <a:avLst/>
          </a:prstGeom>
          <a:ln w="190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1785918" y="3857628"/>
            <a:ext cx="35718" cy="214312"/>
          </a:xfrm>
          <a:prstGeom prst="line">
            <a:avLst/>
          </a:prstGeom>
          <a:ln w="190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1500167" y="4143380"/>
            <a:ext cx="452047" cy="1615827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pPr algn="just"/>
            <a:endParaRPr lang="ru-RU" sz="1600" dirty="0"/>
          </a:p>
        </p:txBody>
      </p:sp>
      <p:sp>
        <p:nvSpPr>
          <p:cNvPr id="94" name="TextBox 93"/>
          <p:cNvSpPr txBox="1"/>
          <p:nvPr/>
        </p:nvSpPr>
        <p:spPr>
          <a:xfrm>
            <a:off x="1714480" y="4000504"/>
            <a:ext cx="385298" cy="2143140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1200" b="1" dirty="0" smtClean="0"/>
              <a:t>внутренние</a:t>
            </a:r>
            <a:endParaRPr lang="ru-RU" sz="1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785786" y="4071942"/>
            <a:ext cx="385298" cy="2071702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ru-RU" sz="1200" b="1" dirty="0" smtClean="0"/>
              <a:t>окраинные</a:t>
            </a:r>
            <a:endParaRPr lang="ru-RU" sz="1200" b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3500430" y="3286124"/>
            <a:ext cx="1500198" cy="4286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Пролив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72230"/>
          </a:xfrm>
        </p:spPr>
        <p:txBody>
          <a:bodyPr/>
          <a:lstStyle/>
          <a:p>
            <a:r>
              <a:rPr lang="ru-RU" sz="2800" b="1" i="1" u="sng" dirty="0" smtClean="0">
                <a:solidFill>
                  <a:srgbClr val="FF0000"/>
                </a:solidFill>
              </a:rPr>
              <a:t>Мировой океан</a:t>
            </a: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— </a:t>
            </a:r>
            <a:r>
              <a:rPr lang="ru-RU" sz="2800" dirty="0" smtClean="0">
                <a:solidFill>
                  <a:srgbClr val="0070C0"/>
                </a:solidFill>
              </a:rPr>
              <a:t>единое водное пространство Земли, окружающее материки и острова и обладает общим солевым составом.</a:t>
            </a:r>
          </a:p>
          <a:p>
            <a:r>
              <a:rPr lang="ru-RU" sz="2800" b="1" i="1" u="sng" dirty="0" smtClean="0">
                <a:solidFill>
                  <a:srgbClr val="FF0000"/>
                </a:solidFill>
              </a:rPr>
              <a:t>Море </a:t>
            </a:r>
            <a:r>
              <a:rPr lang="ru-RU" sz="2800" dirty="0" smtClean="0">
                <a:solidFill>
                  <a:srgbClr val="FF0000"/>
                </a:solidFill>
              </a:rPr>
              <a:t>- </a:t>
            </a:r>
            <a:r>
              <a:rPr lang="ru-RU" sz="2800" dirty="0" smtClean="0">
                <a:solidFill>
                  <a:srgbClr val="0070C0"/>
                </a:solidFill>
              </a:rPr>
              <a:t>часть океана, обособленная участками суши или поднятиями дна, отличающаяся от него свойствами воды, течениями, живыми организмами.</a:t>
            </a:r>
          </a:p>
          <a:p>
            <a:r>
              <a:rPr lang="ru-RU" sz="2800" b="1" i="1" u="sng" dirty="0" smtClean="0">
                <a:solidFill>
                  <a:srgbClr val="FF0000"/>
                </a:solidFill>
              </a:rPr>
              <a:t>Залив –</a:t>
            </a:r>
            <a:r>
              <a:rPr lang="ru-RU" sz="2800" dirty="0" smtClean="0">
                <a:solidFill>
                  <a:srgbClr val="0070C0"/>
                </a:solidFill>
              </a:rPr>
              <a:t> это участок водной поверхности океана, моря, озера, вдающийся в сушу, но свободно сообщающийся с основной частью водоёма.</a:t>
            </a:r>
          </a:p>
          <a:p>
            <a:r>
              <a:rPr lang="ru-RU" b="1" i="1" u="sng" dirty="0" smtClean="0">
                <a:solidFill>
                  <a:srgbClr val="FF0000"/>
                </a:solidFill>
              </a:rPr>
              <a:t>Пролив </a:t>
            </a:r>
            <a:r>
              <a:rPr lang="ru-RU" dirty="0" smtClean="0">
                <a:solidFill>
                  <a:srgbClr val="FF0000"/>
                </a:solidFill>
              </a:rPr>
              <a:t>- </a:t>
            </a:r>
            <a:r>
              <a:rPr lang="ru-RU" dirty="0" smtClean="0">
                <a:solidFill>
                  <a:srgbClr val="0070C0"/>
                </a:solidFill>
              </a:rPr>
              <a:t>это узкое водное пространство, ограниченное с двух сторон сушей.</a:t>
            </a:r>
          </a:p>
          <a:p>
            <a:endParaRPr lang="ru-RU" dirty="0" smtClean="0">
              <a:solidFill>
                <a:srgbClr val="0070C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821069-2530-4E7B-A4E3-72EC3FA6E438}" type="datetime1">
              <a:rPr lang="ru-RU" smtClean="0"/>
              <a:pPr>
                <a:defRPr/>
              </a:pPr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A3353F-003C-464B-8630-8162670C14CF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endParaRPr lang="ru-RU" b="1" i="1" u="sng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Суша в океане</a:t>
            </a:r>
          </a:p>
          <a:p>
            <a:r>
              <a:rPr lang="ru-RU" b="1" i="1" u="sng" dirty="0" smtClean="0">
                <a:solidFill>
                  <a:srgbClr val="FF0000"/>
                </a:solidFill>
              </a:rPr>
              <a:t>Полуостров </a:t>
            </a:r>
            <a:r>
              <a:rPr lang="ru-RU" dirty="0" smtClean="0">
                <a:solidFill>
                  <a:srgbClr val="FF0000"/>
                </a:solidFill>
              </a:rPr>
              <a:t>– </a:t>
            </a:r>
            <a:r>
              <a:rPr lang="ru-RU" dirty="0" smtClean="0">
                <a:solidFill>
                  <a:srgbClr val="0070C0"/>
                </a:solidFill>
              </a:rPr>
              <a:t>участок материка или острова, окруженный с трёх сторон водой, а четвёртой стороной соединённый с сушей. </a:t>
            </a:r>
          </a:p>
          <a:p>
            <a:r>
              <a:rPr lang="ru-RU" b="1" i="1" u="sng" dirty="0" smtClean="0">
                <a:solidFill>
                  <a:srgbClr val="FF0000"/>
                </a:solidFill>
              </a:rPr>
              <a:t>Остров –</a:t>
            </a:r>
            <a:r>
              <a:rPr lang="ru-RU" dirty="0" smtClean="0">
                <a:solidFill>
                  <a:srgbClr val="0070C0"/>
                </a:solidFill>
              </a:rPr>
              <a:t> небольшой участок суши, со всех сторон окружённый водой. </a:t>
            </a:r>
          </a:p>
          <a:p>
            <a:r>
              <a:rPr lang="ru-RU" b="1" i="1" u="sng" dirty="0" smtClean="0">
                <a:solidFill>
                  <a:srgbClr val="FF0000"/>
                </a:solidFill>
              </a:rPr>
              <a:t>Архипелаг –</a:t>
            </a:r>
            <a:r>
              <a:rPr lang="ru-RU" dirty="0" smtClean="0">
                <a:solidFill>
                  <a:srgbClr val="0070C0"/>
                </a:solidFill>
              </a:rPr>
              <a:t> группа островов.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821069-2530-4E7B-A4E3-72EC3FA6E438}" type="datetime1">
              <a:rPr lang="ru-RU" smtClean="0"/>
              <a:pPr>
                <a:defRPr/>
              </a:pPr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A3353F-003C-464B-8630-8162670C14CF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Найдите на карте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Моря: Средиземное, Черное, Балтийское, Красное, Баренцево, Берингово.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Какие из этих морей внутренние,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а какие окраинные?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821069-2530-4E7B-A4E3-72EC3FA6E438}" type="datetime1">
              <a:rPr lang="ru-RU" smtClean="0"/>
              <a:pPr>
                <a:defRPr/>
              </a:pPr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A3353F-003C-464B-8630-8162670C14CF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оре, мезуцы, рыб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Море, мезуцы, рыбы</Template>
  <TotalTime>354</TotalTime>
  <Words>365</Words>
  <Application>Microsoft Office PowerPoint</Application>
  <PresentationFormat>Экран (4:3)</PresentationFormat>
  <Paragraphs>108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Море, мезуцы, рыбы</vt:lpstr>
      <vt:lpstr>Мировой океан – главная часть  гидросферы</vt:lpstr>
      <vt:lpstr>Цель урока:</vt:lpstr>
      <vt:lpstr> «Встречаясь с морем, Вы совершите удивительное путешествие в страну чудес: смена впечатлений взволнует Ваше воображение. Вы не устанете изумляться увиденному. Доверьтесь океану и он раскроет перед вами свои тайны»                                                     Жюль Верн </vt:lpstr>
      <vt:lpstr>Слайд 4</vt:lpstr>
      <vt:lpstr>Слайд 5</vt:lpstr>
      <vt:lpstr>Слайд 6</vt:lpstr>
      <vt:lpstr>Слайд 7</vt:lpstr>
      <vt:lpstr>Слайд 8</vt:lpstr>
      <vt:lpstr>Найдите на карте</vt:lpstr>
      <vt:lpstr>Морские байки</vt:lpstr>
      <vt:lpstr>Картины К.И.Айвазовского</vt:lpstr>
      <vt:lpstr>Игра «Морская почта»</vt:lpstr>
      <vt:lpstr>Прием «Острова»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Мировой океан – главная часть гидросферы</dc:title>
  <dc:creator>школа</dc:creator>
  <dc:description>http://aida.ucoz.ru</dc:description>
  <cp:lastModifiedBy>stanovoeschool@mail.ru</cp:lastModifiedBy>
  <cp:revision>45</cp:revision>
  <dcterms:created xsi:type="dcterms:W3CDTF">2016-02-15T23:43:15Z</dcterms:created>
  <dcterms:modified xsi:type="dcterms:W3CDTF">2021-11-29T18:57:37Z</dcterms:modified>
  <cp:category>шаблоны к Powerpoint</cp:category>
</cp:coreProperties>
</file>