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260" r:id="rId3"/>
    <p:sldId id="261" r:id="rId4"/>
    <p:sldId id="285" r:id="rId5"/>
    <p:sldId id="265" r:id="rId6"/>
    <p:sldId id="287" r:id="rId7"/>
    <p:sldId id="289" r:id="rId8"/>
    <p:sldId id="267" r:id="rId9"/>
    <p:sldId id="290" r:id="rId10"/>
    <p:sldId id="292" r:id="rId11"/>
    <p:sldId id="293" r:id="rId12"/>
    <p:sldId id="298" r:id="rId13"/>
    <p:sldId id="299" r:id="rId14"/>
    <p:sldId id="300" r:id="rId15"/>
    <p:sldId id="301" r:id="rId16"/>
    <p:sldId id="302" r:id="rId17"/>
    <p:sldId id="307" r:id="rId18"/>
    <p:sldId id="269" r:id="rId19"/>
    <p:sldId id="304" r:id="rId20"/>
    <p:sldId id="305" r:id="rId21"/>
    <p:sldId id="280" r:id="rId22"/>
    <p:sldId id="309" r:id="rId23"/>
    <p:sldId id="310" r:id="rId24"/>
    <p:sldId id="283" r:id="rId25"/>
    <p:sldId id="282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0000CC"/>
    <a:srgbClr val="008000"/>
    <a:srgbClr val="FF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22.10.2012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 smtClean="0"/>
              <a:t>Учитель начальных классов Веретенникова Ирина Владимировна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E39047-8868-43CD-A0CD-F953E73CB6C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22.10.2012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 smtClean="0"/>
              <a:t>Учитель начальных классов Веретенникова Ирина Владимировна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60A6AB-2DCC-46EB-A450-1C9473DA6FF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6" name="Дата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ru-RU" smtClean="0"/>
              <a:t>22.10.2012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ru-RU" smtClean="0"/>
              <a:t>Учитель начальных классов Веретенникова Ирина Владимировна</a:t>
            </a:r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22.10.2012</a:t>
            </a: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Учитель начальных классов Веретенникова Ирина Владимировна</a:t>
            </a:r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76618-C8CC-476C-8F41-1EB96E3AAC87}" type="datetime1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классов Веретенникова Ирина Владимировна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BE7D7-FDCB-445C-A50D-FD98E33ED4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7FE12-DA64-4566-9FA6-0FDF02885941}" type="datetime1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классов Веретенникова Ирина Владимировна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BE7D7-FDCB-445C-A50D-FD98E33ED4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0F188-6A47-48F9-8F78-D003956F58F6}" type="datetime1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классов Веретенникова Ирина Владимировна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BE7D7-FDCB-445C-A50D-FD98E33ED4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2243707-D353-414B-A84B-898E3BBCD2EF}" type="datetime1">
              <a:rPr lang="ru-RU" smtClean="0"/>
              <a:pPr/>
              <a:t>13.03.2022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Учитель начальных классов Веретенникова Ирина Владимировна</a:t>
            </a: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867F0DC-80A6-42BA-A0AA-87B709D2515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D6F03-DE16-4FFE-A5DD-117EB4FC7786}" type="datetime1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классов Веретенникова Ирина Владимировна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BE7D7-FDCB-445C-A50D-FD98E33ED4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B9110-4515-4F0E-AA6E-6B5E5E14D854}" type="datetime1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классов Веретенникова Ирина Владимировна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BE7D7-FDCB-445C-A50D-FD98E33ED4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BB45D-1C30-4DA8-A94F-C89730A2ADE3}" type="datetime1">
              <a:rPr lang="ru-RU" smtClean="0"/>
              <a:pPr/>
              <a:t>13.03.2022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классов Веретенникова Ирина Владимировна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BE7D7-FDCB-445C-A50D-FD98E33ED4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88B1F-FAA9-43EA-8305-88F72C7FD941}" type="datetime1">
              <a:rPr lang="ru-RU" smtClean="0"/>
              <a:pPr/>
              <a:t>13.03.2022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классов Веретенникова Ирина Владимировна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BE7D7-FDCB-445C-A50D-FD98E33ED4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E087F-46BD-47EC-9F10-72E60AE4B08A}" type="datetime1">
              <a:rPr lang="ru-RU" smtClean="0"/>
              <a:pPr/>
              <a:t>13.03.2022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классов Веретенникова Ирина Владимировна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BE7D7-FDCB-445C-A50D-FD98E33ED4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C3CBB-593D-4BA5-B4BC-4A29E0997644}" type="datetime1">
              <a:rPr lang="ru-RU" smtClean="0"/>
              <a:pPr/>
              <a:t>13.03.2022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классов Веретенникова Ирина Владимировна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BE7D7-FDCB-445C-A50D-FD98E33ED4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D9F56-61FD-468F-94CE-18CB9B3C3FE0}" type="datetime1">
              <a:rPr lang="ru-RU" smtClean="0"/>
              <a:pPr/>
              <a:t>13.03.2022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классов Веретенникова Ирина Владимировна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BE7D7-FDCB-445C-A50D-FD98E33ED4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379F2-2485-4776-81DD-B0C4F710055E}" type="datetime1">
              <a:rPr lang="ru-RU" smtClean="0"/>
              <a:pPr/>
              <a:t>13.03.2022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классов Веретенникова Ирина Владимировна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BE7D7-FDCB-445C-A50D-FD98E33ED4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11E6F5-EAC9-46C1-842D-DF79383F1BA6}" type="datetime1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Учитель начальных классов Веретенникова Ирина Владимировна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0BE7D7-FDCB-445C-A50D-FD98E33ED42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91;&#1088;&#1086;&#1082;%2025%20&#1086;&#1082;&#1090;&#1103;&#1073;&#1088;&#1103;\&#1087;&#1088;&#1077;&#1079;&#1077;&#1085;&#1090;&#1072;&#1094;&#1080;&#1103;%20&#1082;%20&#1091;&#1088;&#1086;&#1082;&#1091;\&#1052;&#1086;&#1103;%20&#1057;&#1077;&#1084;&#1100;&#1103;.mp3" TargetMode="Externa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bugaga.ru/uploads/posts/2011-11/1320647016_7.jpg" TargetMode="External"/><Relationship Id="rId13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7.jpeg"/><Relationship Id="rId12" Type="http://schemas.openxmlformats.org/officeDocument/2006/relationships/hyperlink" Target="http://www.otvisay.ru/uploads/posts/2012-08/1345538299_zhivotnye-s-malyshami-1.jpg" TargetMode="External"/><Relationship Id="rId2" Type="http://schemas.openxmlformats.org/officeDocument/2006/relationships/hyperlink" Target="http://images.yandex.ru/yandsearch?text=%D0%BA%D0%B0%D1%80%D1%82%D0%B8%D0%BD%D0%BA%D0%B8%20%D0%B6%D0%B8%D0%B2%D0%BE%D1%82%D0%BD%D1%8B%D1%85%20%D1%81%20%D0%B4%D0%B5%D1%82%D1%91%D0%BD%D1%8B%D1%88%D0%B0%D0%BC%D0%B8&amp;noreask=1&amp;img_url=kolyan.net/uploads/posts/2009-08/1251663564_676.jpg&amp;pos=6&amp;rpt=simage&amp;lr=47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bugaga.ru/uploads/posts/2011-11/1320647062_6.jpg" TargetMode="External"/><Relationship Id="rId11" Type="http://schemas.openxmlformats.org/officeDocument/2006/relationships/image" Target="../media/image29.jpeg"/><Relationship Id="rId5" Type="http://schemas.openxmlformats.org/officeDocument/2006/relationships/image" Target="../media/image26.jpeg"/><Relationship Id="rId15" Type="http://schemas.openxmlformats.org/officeDocument/2006/relationships/image" Target="../media/image31.jpeg"/><Relationship Id="rId10" Type="http://schemas.openxmlformats.org/officeDocument/2006/relationships/hyperlink" Target="http://www.bugaga.ru/uploads/posts/2011-11/1320647038_12.jpg" TargetMode="External"/><Relationship Id="rId4" Type="http://schemas.openxmlformats.org/officeDocument/2006/relationships/hyperlink" Target="http://images.yandex.ru/yandsearch?text=%D0%BA%D0%B0%D1%80%D1%82%D0%B8%D0%BD%D0%BA%D0%B8%20%D0%B6%D0%B8%D0%B2%D0%BE%D1%82%D0%BD%D1%8B%D1%85%20%D1%81%20%D0%B4%D0%B5%D1%82%D1%91%D0%BD%D1%8B%D1%88%D0%B0%D0%BC%D0%B8&amp;noreask=1&amp;img_url=www.fresher.ru/wp-content/images3/mamy-raznye-nuzhny/2.jpg&amp;pos=8&amp;rpt=simage&amp;lr=47" TargetMode="External"/><Relationship Id="rId9" Type="http://schemas.openxmlformats.org/officeDocument/2006/relationships/image" Target="../media/image28.jpeg"/><Relationship Id="rId14" Type="http://schemas.openxmlformats.org/officeDocument/2006/relationships/hyperlink" Target="http://www.otvisay.ru/uploads/posts/2012-08/1345538365_zhivotnye-s-malyshami-12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hyperlink" Target="&#1050;&#1086;&#1087;&#1080;&#1103;%20&#1082;&#1086;&#1085;&#1082;&#1091;&#1088;&#1089;%20&#1051;&#1091;&#1095;&#1096;&#1080;&#1081;%20&#1091;&#1088;&#1086;&#1082;/&#1087;&#1080;&#1085;&#1075;&#1074;&#1080;&#1085;.avi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91;&#1088;&#1086;&#1082;%2025%20&#1086;&#1082;&#1090;&#1103;&#1073;&#1088;&#1103;\&#1087;&#1088;&#1077;&#1079;&#1077;&#1085;&#1090;&#1072;&#1094;&#1080;&#1103;%20&#1082;%20&#1091;&#1088;&#1086;&#1082;&#1091;\&#1050;&#1086;&#1090;%20&#1051;&#1077;&#1086;&#1087;&#1086;&#1083;&#1100;&#1076;.mp3" TargetMode="Externa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1285852" y="214290"/>
            <a:ext cx="7416800" cy="792162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Урок окружающего мира</a:t>
            </a:r>
          </a:p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 </a:t>
            </a:r>
            <a:r>
              <a:rPr lang="ru-RU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2 </a:t>
            </a:r>
            <a:r>
              <a:rPr lang="ru-RU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класс</a:t>
            </a:r>
          </a:p>
        </p:txBody>
      </p:sp>
      <p:sp>
        <p:nvSpPr>
          <p:cNvPr id="5" name="WordArt 7"/>
          <p:cNvSpPr>
            <a:spLocks noGrp="1" noChangeArrowheads="1" noChangeShapeType="1" noTextEdit="1"/>
          </p:cNvSpPr>
          <p:nvPr>
            <p:ph type="ctrTitle"/>
          </p:nvPr>
        </p:nvSpPr>
        <p:spPr bwMode="auto"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8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Что такое семья?</a:t>
            </a:r>
            <a:endParaRPr lang="ru-RU" sz="36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Impact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4500562" y="3714752"/>
            <a:ext cx="4429156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1600" b="1" dirty="0">
                <a:solidFill>
                  <a:srgbClr val="FF33CC"/>
                </a:solidFill>
              </a:rPr>
              <a:t>Подготовила </a:t>
            </a:r>
          </a:p>
          <a:p>
            <a:pPr algn="r">
              <a:spcBef>
                <a:spcPct val="50000"/>
              </a:spcBef>
            </a:pPr>
            <a:r>
              <a:rPr lang="ru-RU" sz="1600" b="1" dirty="0" smtClean="0">
                <a:solidFill>
                  <a:srgbClr val="FF33CC"/>
                </a:solidFill>
              </a:rPr>
              <a:t>учитель начальных классов</a:t>
            </a:r>
          </a:p>
          <a:p>
            <a:pPr algn="r">
              <a:spcBef>
                <a:spcPct val="50000"/>
              </a:spcBef>
            </a:pPr>
            <a:r>
              <a:rPr lang="ru-RU" sz="1600" b="1" dirty="0" smtClean="0">
                <a:solidFill>
                  <a:srgbClr val="FF33CC"/>
                </a:solidFill>
              </a:rPr>
              <a:t>МАОУ </a:t>
            </a:r>
            <a:r>
              <a:rPr lang="ru-RU" sz="1600" b="1" dirty="0" smtClean="0">
                <a:solidFill>
                  <a:srgbClr val="FF33CC"/>
                </a:solidFill>
              </a:rPr>
              <a:t>«СОШ </a:t>
            </a:r>
            <a:r>
              <a:rPr lang="ru-RU" sz="1600" b="1" dirty="0" smtClean="0">
                <a:solidFill>
                  <a:srgbClr val="FF33CC"/>
                </a:solidFill>
              </a:rPr>
              <a:t>№7»</a:t>
            </a:r>
            <a:endParaRPr lang="ru-RU" sz="1600" b="1" dirty="0" smtClean="0">
              <a:solidFill>
                <a:srgbClr val="FF33CC"/>
              </a:solidFill>
            </a:endParaRPr>
          </a:p>
          <a:p>
            <a:pPr algn="r">
              <a:spcBef>
                <a:spcPct val="50000"/>
              </a:spcBef>
            </a:pPr>
            <a:r>
              <a:rPr lang="ru-RU" sz="1600" b="1" dirty="0" err="1" smtClean="0">
                <a:solidFill>
                  <a:srgbClr val="FF33CC"/>
                </a:solidFill>
              </a:rPr>
              <a:t>Сорочинского</a:t>
            </a:r>
            <a:r>
              <a:rPr lang="ru-RU" sz="1600" b="1" dirty="0" smtClean="0">
                <a:solidFill>
                  <a:srgbClr val="FF33CC"/>
                </a:solidFill>
              </a:rPr>
              <a:t> ГО</a:t>
            </a:r>
            <a:endParaRPr lang="ru-RU" sz="1600" b="1" dirty="0" smtClean="0">
              <a:solidFill>
                <a:srgbClr val="FF33CC"/>
              </a:solidFill>
            </a:endParaRPr>
          </a:p>
          <a:p>
            <a:pPr algn="r">
              <a:spcBef>
                <a:spcPct val="50000"/>
              </a:spcBef>
            </a:pPr>
            <a:r>
              <a:rPr lang="ru-RU" sz="1600" b="1" dirty="0" smtClean="0">
                <a:solidFill>
                  <a:srgbClr val="FF33CC"/>
                </a:solidFill>
              </a:rPr>
              <a:t>Веретенникова Ирина Владимировна</a:t>
            </a:r>
            <a:endParaRPr lang="ru-RU" sz="1600" b="1" dirty="0">
              <a:solidFill>
                <a:srgbClr val="FF33CC"/>
              </a:solidFill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82938-4736-4EA1-990A-BDF846C6592D}" type="datetime1">
              <a:rPr lang="ru-RU" smtClean="0"/>
              <a:pPr/>
              <a:t>13.03.2022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2555776" y="6309320"/>
            <a:ext cx="4824536" cy="365125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 Веретенникова Ирина Владимировна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66" y="3857628"/>
            <a:ext cx="3000364" cy="271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isometricOffAxis1Right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2400"/>
            <a:ext cx="9144000" cy="1196975"/>
          </a:xfrm>
          <a:prstGeom prst="rect">
            <a:avLst/>
          </a:prstGeom>
          <a:noFill/>
        </p:spPr>
      </p:pic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762000"/>
            <a:ext cx="7010400" cy="2057400"/>
          </a:xfrm>
        </p:spPr>
        <p:txBody>
          <a:bodyPr/>
          <a:lstStyle/>
          <a:p>
            <a:pPr>
              <a:buFontTx/>
              <a:buNone/>
            </a:pPr>
            <a:r>
              <a:rPr lang="ru-RU" sz="2800" b="1">
                <a:solidFill>
                  <a:srgbClr val="0000FF"/>
                </a:solidFill>
              </a:rPr>
              <a:t>Очень люблю, когда все собираются.</a:t>
            </a:r>
          </a:p>
          <a:p>
            <a:pPr>
              <a:buFontTx/>
              <a:buNone/>
            </a:pPr>
            <a:r>
              <a:rPr lang="ru-RU" sz="2800" b="1">
                <a:solidFill>
                  <a:srgbClr val="0000FF"/>
                </a:solidFill>
              </a:rPr>
              <a:t>Белой скатертью стол накрывается .</a:t>
            </a:r>
          </a:p>
          <a:p>
            <a:pPr>
              <a:buFontTx/>
              <a:buNone/>
            </a:pPr>
            <a:r>
              <a:rPr lang="ru-RU" sz="2800" b="1">
                <a:solidFill>
                  <a:srgbClr val="0000FF"/>
                </a:solidFill>
              </a:rPr>
              <a:t>Бабушка с мамой, папа и я,</a:t>
            </a:r>
          </a:p>
          <a:p>
            <a:pPr>
              <a:buFontTx/>
              <a:buNone/>
            </a:pPr>
            <a:r>
              <a:rPr lang="ru-RU" sz="2800" b="1">
                <a:solidFill>
                  <a:srgbClr val="0000FF"/>
                </a:solidFill>
              </a:rPr>
              <a:t>Мы называемся вместе – </a:t>
            </a: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5257800" y="2209800"/>
            <a:ext cx="2286000" cy="609600"/>
          </a:xfrm>
        </p:spPr>
        <p:txBody>
          <a:bodyPr>
            <a:normAutofit fontScale="90000"/>
          </a:bodyPr>
          <a:lstStyle/>
          <a:p>
            <a:r>
              <a:rPr lang="ru-RU" sz="4000" b="1" i="1">
                <a:solidFill>
                  <a:srgbClr val="A50021"/>
                </a:solidFill>
              </a:rPr>
              <a:t>СЕМЬЯ.</a:t>
            </a:r>
          </a:p>
        </p:txBody>
      </p:sp>
      <p:sp>
        <p:nvSpPr>
          <p:cNvPr id="20488" name="Line 8"/>
          <p:cNvSpPr>
            <a:spLocks noChangeShapeType="1"/>
          </p:cNvSpPr>
          <p:nvPr/>
        </p:nvSpPr>
        <p:spPr bwMode="auto">
          <a:xfrm>
            <a:off x="457200" y="2209800"/>
            <a:ext cx="1600200" cy="0"/>
          </a:xfrm>
          <a:prstGeom prst="line">
            <a:avLst/>
          </a:prstGeom>
          <a:noFill/>
          <a:ln w="28575">
            <a:solidFill>
              <a:srgbClr val="A5002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489" name="Line 9"/>
          <p:cNvSpPr>
            <a:spLocks noChangeShapeType="1"/>
          </p:cNvSpPr>
          <p:nvPr/>
        </p:nvSpPr>
        <p:spPr bwMode="auto">
          <a:xfrm>
            <a:off x="2438400" y="2209800"/>
            <a:ext cx="1143000" cy="0"/>
          </a:xfrm>
          <a:prstGeom prst="line">
            <a:avLst/>
          </a:prstGeom>
          <a:noFill/>
          <a:ln w="28575">
            <a:solidFill>
              <a:srgbClr val="A5002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490" name="Line 10"/>
          <p:cNvSpPr>
            <a:spLocks noChangeShapeType="1"/>
          </p:cNvSpPr>
          <p:nvPr/>
        </p:nvSpPr>
        <p:spPr bwMode="auto">
          <a:xfrm>
            <a:off x="3810000" y="2209800"/>
            <a:ext cx="762000" cy="0"/>
          </a:xfrm>
          <a:prstGeom prst="line">
            <a:avLst/>
          </a:prstGeom>
          <a:noFill/>
          <a:ln w="28575">
            <a:solidFill>
              <a:srgbClr val="A5002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492" name="Line 12"/>
          <p:cNvSpPr>
            <a:spLocks noChangeShapeType="1"/>
          </p:cNvSpPr>
          <p:nvPr/>
        </p:nvSpPr>
        <p:spPr bwMode="auto">
          <a:xfrm>
            <a:off x="4876800" y="2209800"/>
            <a:ext cx="381000" cy="0"/>
          </a:xfrm>
          <a:prstGeom prst="line">
            <a:avLst/>
          </a:prstGeom>
          <a:noFill/>
          <a:ln w="28575">
            <a:solidFill>
              <a:srgbClr val="A5002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10" name="Picture 6" descr="75936121_bigstock_Thanksgiving_Day_655628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2852936"/>
            <a:ext cx="5159496" cy="3364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7410" name="Picture 2" descr="http://im3-tub-ru.yandex.net/i?id=353463794-13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5143512"/>
            <a:ext cx="1714512" cy="782717"/>
          </a:xfrm>
          <a:prstGeom prst="rect">
            <a:avLst/>
          </a:prstGeom>
          <a:noFill/>
        </p:spPr>
      </p:pic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E857A-BEA0-4537-8CF0-DBB0ECBE82A9}" type="datetime1">
              <a:rPr lang="ru-RU" smtClean="0"/>
              <a:pPr/>
              <a:t>13.03.2022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классов Веретенникова Ирина Владимировна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/>
      <p:bldP spid="20482" grpId="0"/>
      <p:bldP spid="20488" grpId="0" animBg="1"/>
      <p:bldP spid="20489" grpId="0" animBg="1"/>
      <p:bldP spid="20490" grpId="0" animBg="1"/>
      <p:bldP spid="2049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329114" cy="529750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3500" b="1" dirty="0" smtClean="0">
                <a:solidFill>
                  <a:srgbClr val="0070C0"/>
                </a:solidFill>
                <a:cs typeface="Aharoni" pitchFamily="2" charset="-79"/>
              </a:rPr>
              <a:t>Этот пальчик – дедушка</a:t>
            </a:r>
          </a:p>
          <a:p>
            <a:pPr>
              <a:buNone/>
            </a:pPr>
            <a:r>
              <a:rPr lang="ru-RU" sz="3500" b="1" dirty="0" smtClean="0">
                <a:solidFill>
                  <a:srgbClr val="0070C0"/>
                </a:solidFill>
                <a:cs typeface="Aharoni" pitchFamily="2" charset="-79"/>
              </a:rPr>
              <a:t>Этот пальчик – бабушка.</a:t>
            </a:r>
          </a:p>
          <a:p>
            <a:pPr>
              <a:buNone/>
            </a:pPr>
            <a:r>
              <a:rPr lang="ru-RU" sz="3500" b="1" dirty="0" smtClean="0">
                <a:solidFill>
                  <a:srgbClr val="0070C0"/>
                </a:solidFill>
                <a:cs typeface="Aharoni" pitchFamily="2" charset="-79"/>
              </a:rPr>
              <a:t>Этот пальчик – папа,</a:t>
            </a:r>
          </a:p>
          <a:p>
            <a:pPr>
              <a:buNone/>
            </a:pPr>
            <a:r>
              <a:rPr lang="ru-RU" sz="3500" b="1" dirty="0" smtClean="0">
                <a:solidFill>
                  <a:srgbClr val="0070C0"/>
                </a:solidFill>
                <a:cs typeface="Aharoni" pitchFamily="2" charset="-79"/>
              </a:rPr>
              <a:t>Этот пальчик – мама,</a:t>
            </a:r>
          </a:p>
          <a:p>
            <a:pPr>
              <a:buNone/>
            </a:pPr>
            <a:r>
              <a:rPr lang="ru-RU" sz="3900" b="1" dirty="0" smtClean="0">
                <a:solidFill>
                  <a:srgbClr val="0070C0"/>
                </a:solidFill>
                <a:cs typeface="Aharoni" pitchFamily="2" charset="-79"/>
              </a:rPr>
              <a:t>Этот пальчик – я,</a:t>
            </a:r>
          </a:p>
          <a:p>
            <a:pPr>
              <a:buNone/>
            </a:pPr>
            <a:r>
              <a:rPr lang="ru-RU" sz="3900" b="1" dirty="0" smtClean="0">
                <a:solidFill>
                  <a:srgbClr val="0070C0"/>
                </a:solidFill>
              </a:rPr>
              <a:t>Вот и вся моя- </a:t>
            </a:r>
          </a:p>
          <a:p>
            <a:pPr>
              <a:buNone/>
            </a:pPr>
            <a:r>
              <a:rPr lang="ru-RU" sz="7100" b="1" i="1" dirty="0" smtClean="0">
                <a:solidFill>
                  <a:srgbClr val="FF0000"/>
                </a:solidFill>
              </a:rPr>
              <a:t>          семья!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  <p:pic>
        <p:nvPicPr>
          <p:cNvPr id="18434" name="Picture 2" descr="http://im2-tub-ru.yandex.net/i?id=512834942-29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908720"/>
            <a:ext cx="4320480" cy="5092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CAD81-8C30-485C-BCDA-F43655CAE23C}" type="datetime1">
              <a:rPr lang="ru-RU" smtClean="0"/>
              <a:pPr/>
              <a:t>13.03.2022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классов Веретенникова Ирина Владимировна</a:t>
            </a:r>
            <a:endParaRPr lang="ru-RU"/>
          </a:p>
        </p:txBody>
      </p:sp>
      <p:pic>
        <p:nvPicPr>
          <p:cNvPr id="7" name="Моя Семь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786710" y="521495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09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76250" y="198438"/>
            <a:ext cx="82296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ru-RU" sz="3600" b="1" dirty="0" smtClean="0">
                <a:solidFill>
                  <a:srgbClr val="FF0000"/>
                </a:solidFill>
              </a:rPr>
              <a:t>Семья – это близкие нам люди: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мама, папа, дети, бабушка, дедушка</a:t>
            </a:r>
          </a:p>
        </p:txBody>
      </p:sp>
      <p:sp>
        <p:nvSpPr>
          <p:cNvPr id="4" name="Овал 3"/>
          <p:cNvSpPr>
            <a:spLocks noChangeArrowheads="1"/>
          </p:cNvSpPr>
          <p:nvPr/>
        </p:nvSpPr>
        <p:spPr bwMode="auto">
          <a:xfrm>
            <a:off x="3357554" y="5476875"/>
            <a:ext cx="2857520" cy="1152525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ru-RU" sz="4000" b="1" dirty="0">
                <a:solidFill>
                  <a:srgbClr val="FF0000"/>
                </a:solidFill>
              </a:rPr>
              <a:t>СЕМЬЯ</a:t>
            </a:r>
          </a:p>
        </p:txBody>
      </p:sp>
      <p:sp>
        <p:nvSpPr>
          <p:cNvPr id="5" name="Овал 4"/>
          <p:cNvSpPr>
            <a:spLocks noChangeArrowheads="1"/>
          </p:cNvSpPr>
          <p:nvPr/>
        </p:nvSpPr>
        <p:spPr bwMode="auto">
          <a:xfrm>
            <a:off x="3643306" y="3857628"/>
            <a:ext cx="1730376" cy="1222377"/>
          </a:xfrm>
          <a:prstGeom prst="ellipse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ru-RU" sz="4000" b="1" dirty="0"/>
              <a:t>Я</a:t>
            </a:r>
          </a:p>
        </p:txBody>
      </p:sp>
      <p:pic>
        <p:nvPicPr>
          <p:cNvPr id="512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841500" y="3048000"/>
            <a:ext cx="1771650" cy="976313"/>
          </a:xfrm>
          <a:noFill/>
        </p:spPr>
      </p:pic>
      <p:pic>
        <p:nvPicPr>
          <p:cNvPr id="512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3950" y="1549400"/>
            <a:ext cx="1804988" cy="88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813" y="1341438"/>
            <a:ext cx="1838325" cy="90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3913" y="1377950"/>
            <a:ext cx="1871662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9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1500" y="2951163"/>
            <a:ext cx="1728788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0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9925" y="1533525"/>
            <a:ext cx="1728788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219075" y="1533525"/>
            <a:ext cx="1725344" cy="584775"/>
          </a:xfrm>
          <a:prstGeom prst="rect">
            <a:avLst/>
          </a:prstGeom>
          <a:gradFill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0"/>
          </a:gra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rgbClr val="FFFF00"/>
                </a:solidFill>
              </a:rPr>
              <a:t>бабушка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68525" y="1614488"/>
            <a:ext cx="1760803" cy="584775"/>
          </a:xfrm>
          <a:prstGeom prst="rect">
            <a:avLst/>
          </a:prstGeom>
          <a:gradFill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0"/>
          </a:gra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rgbClr val="FFFF00"/>
                </a:solidFill>
              </a:rPr>
              <a:t>дедушка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033588" y="3224213"/>
            <a:ext cx="1297150" cy="646331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мама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829300" y="3162300"/>
            <a:ext cx="1239442" cy="707886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папа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78400" y="1725613"/>
            <a:ext cx="1725344" cy="584775"/>
          </a:xfrm>
          <a:prstGeom prst="rect">
            <a:avLst/>
          </a:prstGeom>
          <a:gradFill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0"/>
          </a:gra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rgbClr val="FFFF00"/>
                </a:solidFill>
              </a:rPr>
              <a:t>бабушка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019925" y="1771650"/>
            <a:ext cx="1728788" cy="584775"/>
          </a:xfrm>
          <a:prstGeom prst="rect">
            <a:avLst/>
          </a:prstGeom>
          <a:gradFill>
            <a:gsLst>
              <a:gs pos="0">
                <a:schemeClr val="accent1">
                  <a:shade val="30000"/>
                  <a:satMod val="115000"/>
                </a:schemeClr>
              </a:gs>
              <a:gs pos="66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0"/>
          </a:gradFill>
        </p:spPr>
        <p:txBody>
          <a:bodyPr>
            <a:spAutoFit/>
          </a:bodyPr>
          <a:lstStyle/>
          <a:p>
            <a:pPr>
              <a:defRPr/>
            </a:pPr>
            <a:r>
              <a:rPr lang="ru-RU" sz="3200" dirty="0">
                <a:solidFill>
                  <a:srgbClr val="FFFF00"/>
                </a:solidFill>
              </a:rPr>
              <a:t>дедушка</a:t>
            </a:r>
          </a:p>
        </p:txBody>
      </p:sp>
      <p:cxnSp>
        <p:nvCxnSpPr>
          <p:cNvPr id="5137" name="Прямая соединительная линия 13"/>
          <p:cNvCxnSpPr>
            <a:cxnSpLocks noChangeShapeType="1"/>
            <a:endCxn id="5" idx="4"/>
          </p:cNvCxnSpPr>
          <p:nvPr/>
        </p:nvCxnSpPr>
        <p:spPr bwMode="auto">
          <a:xfrm rot="16200000" flipV="1">
            <a:off x="4373556" y="5214943"/>
            <a:ext cx="340520" cy="70644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5138" name="Прямая со стрелкой 15"/>
          <p:cNvCxnSpPr>
            <a:cxnSpLocks noChangeShapeType="1"/>
            <a:stCxn id="5" idx="1"/>
          </p:cNvCxnSpPr>
          <p:nvPr/>
        </p:nvCxnSpPr>
        <p:spPr bwMode="auto">
          <a:xfrm rot="16200000" flipV="1">
            <a:off x="3478100" y="3618027"/>
            <a:ext cx="205998" cy="63123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ffectLst/>
        </p:spPr>
      </p:cxnSp>
      <p:cxnSp>
        <p:nvCxnSpPr>
          <p:cNvPr id="5139" name="Прямая со стрелкой 17"/>
          <p:cNvCxnSpPr>
            <a:cxnSpLocks noChangeShapeType="1"/>
            <a:stCxn id="5" idx="7"/>
          </p:cNvCxnSpPr>
          <p:nvPr/>
        </p:nvCxnSpPr>
        <p:spPr bwMode="auto">
          <a:xfrm rot="5400000" flipH="1" flipV="1">
            <a:off x="5370198" y="3580719"/>
            <a:ext cx="205998" cy="705846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ffectLst/>
        </p:spPr>
      </p:cxnSp>
      <p:cxnSp>
        <p:nvCxnSpPr>
          <p:cNvPr id="5140" name="Прямая со стрелкой 19"/>
          <p:cNvCxnSpPr>
            <a:cxnSpLocks noChangeShapeType="1"/>
          </p:cNvCxnSpPr>
          <p:nvPr/>
        </p:nvCxnSpPr>
        <p:spPr bwMode="auto">
          <a:xfrm flipH="1" flipV="1">
            <a:off x="1403350" y="2247900"/>
            <a:ext cx="690563" cy="9144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ffectLst/>
        </p:spPr>
      </p:cxnSp>
      <p:cxnSp>
        <p:nvCxnSpPr>
          <p:cNvPr id="5141" name="Прямая со стрелкой 22"/>
          <p:cNvCxnSpPr>
            <a:cxnSpLocks noChangeShapeType="1"/>
            <a:stCxn id="0" idx="0"/>
          </p:cNvCxnSpPr>
          <p:nvPr/>
        </p:nvCxnSpPr>
        <p:spPr bwMode="auto">
          <a:xfrm flipV="1">
            <a:off x="2727325" y="2374900"/>
            <a:ext cx="404813" cy="6731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ffectLst/>
        </p:spPr>
      </p:cxnSp>
      <p:cxnSp>
        <p:nvCxnSpPr>
          <p:cNvPr id="5142" name="Прямая со стрелкой 24"/>
          <p:cNvCxnSpPr>
            <a:cxnSpLocks noChangeShapeType="1"/>
            <a:endCxn id="0" idx="2"/>
          </p:cNvCxnSpPr>
          <p:nvPr/>
        </p:nvCxnSpPr>
        <p:spPr bwMode="auto">
          <a:xfrm flipH="1" flipV="1">
            <a:off x="5837238" y="2438400"/>
            <a:ext cx="319087" cy="6096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ffectLst/>
        </p:spPr>
      </p:cxnSp>
      <p:cxnSp>
        <p:nvCxnSpPr>
          <p:cNvPr id="5143" name="Прямая со стрелкой 26"/>
          <p:cNvCxnSpPr>
            <a:cxnSpLocks noChangeShapeType="1"/>
          </p:cNvCxnSpPr>
          <p:nvPr/>
        </p:nvCxnSpPr>
        <p:spPr bwMode="auto">
          <a:xfrm flipV="1">
            <a:off x="6738938" y="2438400"/>
            <a:ext cx="641350" cy="6096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ffectLst/>
        </p:spPr>
      </p:cxnSp>
      <p:sp>
        <p:nvSpPr>
          <p:cNvPr id="2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D6D86-9413-46A7-A734-2E86250882B1}" type="datetime1">
              <a:rPr lang="ru-RU" smtClean="0"/>
              <a:pPr/>
              <a:t>13.03.2022</a:t>
            </a:fld>
            <a:endParaRPr lang="ru-RU"/>
          </a:p>
        </p:txBody>
      </p:sp>
      <p:sp>
        <p:nvSpPr>
          <p:cNvPr id="25" name="Нижний колонтитул 2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классов Веретенникова Ирина Владимировна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6" name="Picture 8" descr="Кто кому кто"/>
          <p:cNvPicPr>
            <a:picLocks noChangeAspect="1" noChangeArrowheads="1"/>
          </p:cNvPicPr>
          <p:nvPr/>
        </p:nvPicPr>
        <p:blipFill>
          <a:blip r:embed="rId2" cstate="print">
            <a:lum bright="12000"/>
          </a:blip>
          <a:srcRect l="11290" t="51793" r="8064" b="15898"/>
          <a:stretch>
            <a:fillRect/>
          </a:stretch>
        </p:blipFill>
        <p:spPr bwMode="auto">
          <a:xfrm>
            <a:off x="0" y="990600"/>
            <a:ext cx="9144000" cy="553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52400"/>
            <a:ext cx="9144000" cy="1196975"/>
          </a:xfrm>
          <a:prstGeom prst="rect">
            <a:avLst/>
          </a:prstGeom>
          <a:noFill/>
        </p:spPr>
      </p:pic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>
          <a:xfrm>
            <a:off x="2209800" y="-228600"/>
            <a:ext cx="5638800" cy="914400"/>
          </a:xfrm>
        </p:spPr>
        <p:txBody>
          <a:bodyPr/>
          <a:lstStyle/>
          <a:p>
            <a:pPr algn="r"/>
            <a:r>
              <a:rPr lang="ru-RU" b="1" dirty="0" smtClean="0">
                <a:solidFill>
                  <a:schemeClr val="bg1"/>
                </a:solidFill>
              </a:rPr>
              <a:t>Игра «Кто </a:t>
            </a:r>
            <a:r>
              <a:rPr lang="ru-RU" b="1" dirty="0">
                <a:solidFill>
                  <a:schemeClr val="bg1"/>
                </a:solidFill>
              </a:rPr>
              <a:t>кому кто</a:t>
            </a:r>
            <a:r>
              <a:rPr lang="ru-RU" b="1" dirty="0" smtClean="0">
                <a:solidFill>
                  <a:schemeClr val="bg1"/>
                </a:solidFill>
              </a:rPr>
              <a:t>?»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178" name="WordArt 10"/>
          <p:cNvSpPr>
            <a:spLocks noChangeArrowheads="1" noChangeShapeType="1" noTextEdit="1"/>
          </p:cNvSpPr>
          <p:nvPr/>
        </p:nvSpPr>
        <p:spPr bwMode="auto">
          <a:xfrm rot="-1188689">
            <a:off x="2057400" y="5715000"/>
            <a:ext cx="1295400" cy="541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i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Georgia"/>
            </a:endParaRPr>
          </a:p>
        </p:txBody>
      </p:sp>
      <p:sp>
        <p:nvSpPr>
          <p:cNvPr id="7179" name="WordArt 11"/>
          <p:cNvSpPr>
            <a:spLocks noChangeArrowheads="1" noChangeShapeType="1" noTextEdit="1"/>
          </p:cNvSpPr>
          <p:nvPr/>
        </p:nvSpPr>
        <p:spPr bwMode="auto">
          <a:xfrm rot="-854510">
            <a:off x="3352800" y="5943600"/>
            <a:ext cx="1381125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i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Georgia"/>
            </a:endParaRPr>
          </a:p>
        </p:txBody>
      </p:sp>
      <p:pic>
        <p:nvPicPr>
          <p:cNvPr id="10" name="Picture 4" descr="jcn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42900"/>
            <a:ext cx="2285984" cy="1948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00034" y="1928803"/>
            <a:ext cx="792961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i="1" dirty="0" smtClean="0">
                <a:ln w="12700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Семья - это  близкие  родственники: мама, папа, дети, братья, сестрёнки, бабушки, дедушки.</a:t>
            </a:r>
            <a:endParaRPr lang="ru-RU" sz="4800" b="1" i="1" dirty="0">
              <a:ln w="12700">
                <a:solidFill>
                  <a:schemeClr val="accent2">
                    <a:lumMod val="7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873BF-83F2-4B5C-A209-78AAAEAC2CE5}" type="datetime1">
              <a:rPr lang="ru-RU" smtClean="0"/>
              <a:pPr/>
              <a:t>13.03.2022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классов Веретенникова Ирина Владимировна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8" grpId="0" animBg="1"/>
      <p:bldP spid="717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http://im4-tub-ru.yandex.net/i?id=334103180-61-72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0"/>
            <a:ext cx="2500330" cy="214311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http://im8-tub-ru.yandex.net/i?id=42852964-00-72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00892" y="2143116"/>
            <a:ext cx="2357454" cy="20259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Детеныши животных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57686" y="4214818"/>
            <a:ext cx="4786314" cy="26431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 descr="Детеныши животных">
            <a:hlinkClick r:id="rId8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929322" y="0"/>
            <a:ext cx="3214678" cy="214311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 descr="Детеныши животных">
            <a:hlinkClick r:id="rId10"/>
          </p:cNvPr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500430" y="2000240"/>
            <a:ext cx="3500461" cy="214314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 descr="Чудесные фотографии животных с их детенышами">
            <a:hlinkClick r:id="rId12"/>
          </p:cNvPr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3571836" cy="37147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Чудесные фотографии животных с их детенышами">
            <a:hlinkClick r:id="rId14"/>
          </p:cNvPr>
          <p:cNvPicPr/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4143356"/>
            <a:ext cx="4429092" cy="27146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C722D-CF95-434D-BED7-DF09861A115B}" type="datetime1">
              <a:rPr lang="ru-RU" smtClean="0"/>
              <a:pPr/>
              <a:t>13.03.2022</a:t>
            </a:fld>
            <a:endParaRPr lang="ru-RU"/>
          </a:p>
        </p:txBody>
      </p:sp>
      <p:sp>
        <p:nvSpPr>
          <p:cNvPr id="15" name="Нижний колонтитул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классов Веретенникова Ирина Владимировна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620688"/>
            <a:ext cx="8280920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7F3A1-83A4-4C19-8313-E246695D12B6}" type="datetime1">
              <a:rPr lang="ru-RU" smtClean="0"/>
              <a:pPr/>
              <a:t>13.03.2022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классов Веретенникова Ирина Владимировна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4333700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19658" cy="39290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9" descr="146061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3643314"/>
            <a:ext cx="4286248" cy="2844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album_pi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730625"/>
            <a:ext cx="4786313" cy="3127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8" descr="26196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2066" y="0"/>
            <a:ext cx="4071934" cy="35210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140CD-3E43-451A-B7B5-6CB559A4E073}" type="datetime1">
              <a:rPr lang="ru-RU" smtClean="0"/>
              <a:pPr/>
              <a:t>13.03.2022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классов Веретенникова Ирина Владимировна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57422" y="0"/>
            <a:ext cx="4499822" cy="76944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Дом моей мечты</a:t>
            </a:r>
          </a:p>
        </p:txBody>
      </p:sp>
      <p:pic>
        <p:nvPicPr>
          <p:cNvPr id="9219" name="Picture 2" descr="E:\АРХИВ НАТА\Система новая\карт инки\дома\1119cdda2cc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813" y="1071563"/>
            <a:ext cx="4892675" cy="521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14313" y="1071563"/>
            <a:ext cx="2714625" cy="5842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atin typeface="+mn-lt"/>
              </a:rPr>
              <a:t>нежность</a:t>
            </a:r>
            <a:endParaRPr lang="ru-RU" sz="3200" b="1" dirty="0"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313" y="1785938"/>
            <a:ext cx="2714625" cy="5842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atin typeface="+mn-lt"/>
              </a:rPr>
              <a:t>злость</a:t>
            </a:r>
            <a:endParaRPr lang="ru-RU" sz="3200" b="1" dirty="0"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313" y="2571750"/>
            <a:ext cx="2714625" cy="5842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atin typeface="+mn-lt"/>
              </a:rPr>
              <a:t>ласка</a:t>
            </a:r>
            <a:endParaRPr lang="ru-RU" sz="3200" b="1" dirty="0"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313" y="3286125"/>
            <a:ext cx="2714625" cy="5842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</a:rPr>
              <a:t>любовь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86500" y="928688"/>
            <a:ext cx="2714625" cy="5842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</a:rPr>
              <a:t>ссора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86500" y="1643063"/>
            <a:ext cx="2714625" cy="5842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</a:rPr>
              <a:t>радость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86500" y="2428875"/>
            <a:ext cx="2714625" cy="5842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atin typeface="+mn-lt"/>
              </a:rPr>
              <a:t>забота</a:t>
            </a:r>
            <a:endParaRPr lang="ru-RU" sz="3200" b="1" dirty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86500" y="3143248"/>
            <a:ext cx="2714625" cy="584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atin typeface="+mn-lt"/>
              </a:rPr>
              <a:t>ненависть</a:t>
            </a:r>
            <a:endParaRPr lang="ru-RU" sz="3200" b="1" dirty="0">
              <a:latin typeface="+mn-lt"/>
            </a:endParaRPr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8A9DC-3B2B-4C84-82F9-F5A2AA856AFE}" type="datetime1">
              <a:rPr lang="ru-RU" smtClean="0"/>
              <a:pPr/>
              <a:t>13.03.2022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классов Веретенникова Ирина Владимировна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6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7" descr="E:\Лена\документы\Презентации\Кувшинка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6" descr="http://bestgif.narod.ru/cvety/bestgif.narod.ru_2116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Rectangle 1"/>
          <p:cNvSpPr>
            <a:spLocks noChangeArrowheads="1"/>
          </p:cNvSpPr>
          <p:nvPr/>
        </p:nvSpPr>
        <p:spPr bwMode="auto">
          <a:xfrm>
            <a:off x="0" y="214313"/>
            <a:ext cx="871537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360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Семья – это  близкие родственники: мама, папа, братья, сестрёнки, бабушки и дедушки, которых объединяет любовь, нежность, забота, ласка.</a:t>
            </a:r>
            <a:endParaRPr lang="ru-RU" sz="3600" dirty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D3E79-C7B6-4049-8B53-DC59E9240219}" type="datetime1">
              <a:rPr lang="ru-RU" smtClean="0"/>
              <a:pPr/>
              <a:t>13.03.2022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классов Веретенникова Ирина Владимировна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АРХИВ НАТА\Система новая\карт инки\картинки\картинки овые\фоны\рамки\22926e6ae7b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429124" y="2000240"/>
            <a:ext cx="3214710" cy="258532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Наша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дружная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СЕМЬЯ</a:t>
            </a:r>
          </a:p>
        </p:txBody>
      </p:sp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D7CEB-5E37-4910-9085-4AA6E0140201}" type="datetime1">
              <a:rPr lang="ru-RU" smtClean="0"/>
              <a:pPr/>
              <a:t>13.03.2022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классов Веретенникова Ирина Владимировна</a:t>
            </a: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357818" y="1214422"/>
            <a:ext cx="344036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990099"/>
                </a:solidFill>
              </a:rPr>
              <a:t>Понимание</a:t>
            </a:r>
            <a:r>
              <a:rPr lang="ru-RU" sz="4400" b="1" dirty="0" smtClean="0">
                <a:solidFill>
                  <a:srgbClr val="FF33CC"/>
                </a:solidFill>
              </a:rPr>
              <a:t> </a:t>
            </a:r>
            <a:endParaRPr lang="ru-RU" sz="4400" b="1" dirty="0">
              <a:solidFill>
                <a:srgbClr val="FF33CC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10608616" flipV="1">
            <a:off x="1561968" y="791181"/>
            <a:ext cx="35303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990099"/>
                </a:solidFill>
              </a:rPr>
              <a:t>Уважение</a:t>
            </a:r>
            <a:endParaRPr lang="ru-RU" sz="4800" b="1" dirty="0">
              <a:solidFill>
                <a:srgbClr val="990099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71604" y="2786058"/>
            <a:ext cx="252145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990099"/>
                </a:solidFill>
              </a:rPr>
              <a:t>Доверие</a:t>
            </a:r>
            <a:endParaRPr lang="ru-RU" sz="4800" b="1" dirty="0">
              <a:solidFill>
                <a:srgbClr val="990099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57224" y="4714884"/>
            <a:ext cx="245464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990099"/>
                </a:solidFill>
              </a:rPr>
              <a:t>Доброта</a:t>
            </a:r>
            <a:endParaRPr lang="ru-RU" sz="4800" b="1" dirty="0">
              <a:solidFill>
                <a:srgbClr val="990099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15008" y="5072074"/>
            <a:ext cx="20717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990099"/>
                </a:solidFill>
              </a:rPr>
              <a:t>Забота</a:t>
            </a:r>
            <a:endParaRPr lang="ru-RU" sz="4800" b="1" dirty="0">
              <a:solidFill>
                <a:srgbClr val="990099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643042" y="3786190"/>
            <a:ext cx="246253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990099"/>
                </a:solidFill>
              </a:rPr>
              <a:t>Помощь</a:t>
            </a:r>
            <a:endParaRPr lang="ru-RU" sz="4800" b="1" dirty="0">
              <a:solidFill>
                <a:srgbClr val="990099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71538" y="1857364"/>
            <a:ext cx="229915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990099"/>
                </a:solidFill>
              </a:rPr>
              <a:t>Дружба</a:t>
            </a:r>
            <a:endParaRPr lang="ru-RU" sz="4800" b="1" dirty="0">
              <a:solidFill>
                <a:srgbClr val="990099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071802" y="5357826"/>
            <a:ext cx="26432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990099"/>
                </a:solidFill>
              </a:rPr>
              <a:t>Любовь</a:t>
            </a:r>
            <a:r>
              <a:rPr lang="ru-RU" sz="4000" b="1" dirty="0" smtClean="0">
                <a:solidFill>
                  <a:srgbClr val="FF33CC"/>
                </a:solidFill>
              </a:rPr>
              <a:t> </a:t>
            </a:r>
            <a:endParaRPr lang="ru-RU" sz="4000" b="1" dirty="0">
              <a:solidFill>
                <a:srgbClr val="FF33CC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0"/>
                            </p:stCondLst>
                            <p:childTnLst>
                              <p:par>
                                <p:cTn id="2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000"/>
                            </p:stCondLst>
                            <p:childTnLst>
                              <p:par>
                                <p:cTn id="3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4000"/>
                            </p:stCondLst>
                            <p:childTnLst>
                              <p:par>
                                <p:cTn id="3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3108" y="1000108"/>
            <a:ext cx="536236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Доброе утро!</a:t>
            </a:r>
            <a:endParaRPr lang="ru-RU" sz="8000" b="1" dirty="0">
              <a:ln w="18415" cmpd="sng">
                <a:solidFill>
                  <a:srgbClr val="FF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2050" name="Picture 2" descr="C:\Documents and Settings\Admin\Рабочий стол\31528802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2071678"/>
            <a:ext cx="4714908" cy="3855130"/>
          </a:xfrm>
          <a:prstGeom prst="rect">
            <a:avLst/>
          </a:prstGeom>
          <a:noFill/>
        </p:spPr>
      </p:pic>
      <p:pic>
        <p:nvPicPr>
          <p:cNvPr id="5" name="Кот Леопольд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86776" y="5929330"/>
            <a:ext cx="304800" cy="304800"/>
          </a:xfrm>
          <a:prstGeom prst="rect">
            <a:avLst/>
          </a:prstGeom>
        </p:spPr>
      </p:pic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8DD25-BB13-47DA-BC44-2E6F32BAC0C5}" type="datetime1">
              <a:rPr lang="ru-RU" smtClean="0"/>
              <a:pPr/>
              <a:t>13.03.2022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Учитель начальных классов Веретенникова Ирина Владимировна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2294B-2C1C-4198-AD68-CA56A90F7C77}" type="datetime1">
              <a:rPr lang="ru-RU" smtClean="0"/>
              <a:pPr/>
              <a:t>13.03.2022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классов Веретенникова Ирина Владимировна</a:t>
            </a:r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0"/>
            <a:ext cx="8929718" cy="6419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kern="1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cs typeface="Times New Roman"/>
              </a:rPr>
              <a:t>СЕГОДНЯ НА УРОКЕ</a:t>
            </a:r>
            <a:endParaRPr lang="ru-RU" dirty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258888" y="2133600"/>
            <a:ext cx="5111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buFont typeface="Wingdings" pitchFamily="2" charset="2"/>
              <a:buChar char="v"/>
            </a:pPr>
            <a:r>
              <a:rPr lang="ru-RU" sz="3600" b="1" i="1" dirty="0"/>
              <a:t>Мы с вами узнали </a:t>
            </a:r>
            <a:r>
              <a:rPr lang="ru-RU" sz="3600" b="1" i="1" dirty="0" smtClean="0"/>
              <a:t>…</a:t>
            </a:r>
            <a:endParaRPr lang="ru-RU" sz="3600" b="1" i="1" dirty="0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500034" y="2857496"/>
            <a:ext cx="60483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buFont typeface="Wingdings" pitchFamily="2" charset="2"/>
              <a:buChar char="v"/>
            </a:pPr>
            <a:r>
              <a:rPr lang="ru-RU" sz="3600" b="1" i="1" dirty="0"/>
              <a:t>Мы с вами учились </a:t>
            </a:r>
            <a:r>
              <a:rPr lang="ru-RU" sz="3600" b="1" i="1" dirty="0" smtClean="0"/>
              <a:t>…</a:t>
            </a:r>
            <a:endParaRPr lang="ru-RU" sz="3600" b="1" i="1" dirty="0"/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857224" y="3714752"/>
            <a:ext cx="6121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buFont typeface="Wingdings" pitchFamily="2" charset="2"/>
              <a:buChar char="v"/>
            </a:pPr>
            <a:r>
              <a:rPr lang="ru-RU" sz="3600" b="1" i="1" dirty="0"/>
              <a:t>Нам было интересно </a:t>
            </a:r>
            <a:r>
              <a:rPr lang="ru-RU" sz="3600" b="1" i="1" dirty="0" smtClean="0"/>
              <a:t>…</a:t>
            </a:r>
            <a:endParaRPr lang="ru-RU" sz="3600" b="1" i="1" dirty="0"/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285720" y="4500570"/>
            <a:ext cx="60483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buFont typeface="Wingdings" pitchFamily="2" charset="2"/>
              <a:buChar char="v"/>
            </a:pPr>
            <a:r>
              <a:rPr lang="ru-RU" sz="3600" b="1" i="1" dirty="0"/>
              <a:t>Мне было трудно </a:t>
            </a:r>
            <a:r>
              <a:rPr lang="ru-RU" sz="3600" b="1" i="1" dirty="0" smtClean="0"/>
              <a:t>…</a:t>
            </a:r>
            <a:endParaRPr lang="ru-RU" sz="3600" b="1" i="1" dirty="0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32829-734C-4506-8A38-55A05EDA6FD9}" type="datetime1">
              <a:rPr lang="ru-RU" smtClean="0"/>
              <a:pPr/>
              <a:t>13.03.2022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классов Веретенникова Ирина Владимировна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196975"/>
          </a:xfrm>
          <a:prstGeom prst="rect">
            <a:avLst/>
          </a:prstGeom>
          <a:noFill/>
        </p:spPr>
      </p:pic>
      <p:pic>
        <p:nvPicPr>
          <p:cNvPr id="25609" name="Picture 9" descr="знаток семь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05025" y="990600"/>
            <a:ext cx="4575175" cy="5638800"/>
          </a:xfrm>
          <a:prstGeom prst="rect">
            <a:avLst/>
          </a:prstGeom>
          <a:noFill/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9B843-B2A8-4B39-93A0-E92428DF0B9F}" type="datetime1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классов Веретенникова Ирина Владимировна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33CC"/>
                </a:solidFill>
              </a:rPr>
              <a:t>Домашнее задание</a:t>
            </a:r>
            <a:endParaRPr lang="ru-RU" b="1" dirty="0">
              <a:solidFill>
                <a:srgbClr val="FF33CC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8CAC2-6FF2-4926-BFCD-4923E8194015}" type="datetime1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классов Веретенникова Ирина Владимировна</a:t>
            </a:r>
            <a:endParaRPr lang="ru-RU"/>
          </a:p>
        </p:txBody>
      </p:sp>
      <p:pic>
        <p:nvPicPr>
          <p:cNvPr id="6" name="Picture 27" descr="дети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3071810"/>
            <a:ext cx="3143272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28596" y="1785926"/>
            <a:ext cx="821537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00CC"/>
                </a:solidFill>
              </a:rPr>
              <a:t>Творческое задание (по выбору).</a:t>
            </a:r>
          </a:p>
          <a:p>
            <a:r>
              <a:rPr lang="ru-RU" sz="2800" b="1" dirty="0" smtClean="0">
                <a:solidFill>
                  <a:srgbClr val="008000"/>
                </a:solidFill>
              </a:rPr>
              <a:t>Составить мини – проект на тему «Моя семья»:</a:t>
            </a:r>
          </a:p>
          <a:p>
            <a:pPr lvl="0">
              <a:buFont typeface="Arial" pitchFamily="34" charset="0"/>
              <a:buChar char="•"/>
            </a:pPr>
            <a:r>
              <a:rPr lang="ru-RU" sz="3200" b="1" dirty="0" smtClean="0">
                <a:solidFill>
                  <a:srgbClr val="990099"/>
                </a:solidFill>
              </a:rPr>
              <a:t>нарисовать рисунок;</a:t>
            </a:r>
          </a:p>
          <a:p>
            <a:pPr lvl="0">
              <a:buFont typeface="Arial" pitchFamily="34" charset="0"/>
              <a:buChar char="•"/>
            </a:pPr>
            <a:r>
              <a:rPr lang="ru-RU" sz="3200" b="1" dirty="0" smtClean="0">
                <a:solidFill>
                  <a:srgbClr val="990099"/>
                </a:solidFill>
              </a:rPr>
              <a:t>написать сочинение;</a:t>
            </a:r>
          </a:p>
          <a:p>
            <a:pPr lvl="0">
              <a:buFont typeface="Arial" pitchFamily="34" charset="0"/>
              <a:buChar char="•"/>
            </a:pPr>
            <a:r>
              <a:rPr lang="ru-RU" sz="3200" b="1" dirty="0" smtClean="0">
                <a:solidFill>
                  <a:srgbClr val="990099"/>
                </a:solidFill>
              </a:rPr>
              <a:t>подготовить презентацию.</a:t>
            </a:r>
            <a:endParaRPr lang="ru-RU" sz="3200" b="1" dirty="0">
              <a:solidFill>
                <a:srgbClr val="99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142976" y="1428736"/>
            <a:ext cx="6046787" cy="4525962"/>
          </a:xfrm>
          <a:ln>
            <a:solidFill>
              <a:srgbClr val="00FFFF"/>
            </a:solidFill>
          </a:ln>
        </p:spPr>
        <p:txBody>
          <a:bodyPr/>
          <a:lstStyle/>
          <a:p>
            <a:r>
              <a:rPr lang="ru-RU" sz="3600" b="1" i="1" u="sng" dirty="0">
                <a:solidFill>
                  <a:srgbClr val="00B050"/>
                </a:solidFill>
              </a:rPr>
              <a:t>ДОВОЛЬНЫ –</a:t>
            </a:r>
          </a:p>
          <a:p>
            <a:pPr>
              <a:buFontTx/>
              <a:buNone/>
            </a:pPr>
            <a:endParaRPr lang="ru-RU" sz="3600" b="1" u="sng" dirty="0">
              <a:solidFill>
                <a:srgbClr val="FF0066"/>
              </a:solidFill>
            </a:endParaRPr>
          </a:p>
          <a:p>
            <a:r>
              <a:rPr lang="ru-RU" sz="3600" b="1" i="1" u="sng" dirty="0">
                <a:solidFill>
                  <a:srgbClr val="FFC000"/>
                </a:solidFill>
              </a:rPr>
              <a:t>НЕ СОВСЕМ ДОВОЛЬНЫ </a:t>
            </a:r>
            <a:r>
              <a:rPr lang="ru-RU" sz="3600" b="1" i="1" u="sng" dirty="0">
                <a:solidFill>
                  <a:srgbClr val="00FFFF"/>
                </a:solidFill>
              </a:rPr>
              <a:t>–</a:t>
            </a:r>
            <a:r>
              <a:rPr lang="ru-RU" sz="3600" b="1" i="1" u="sng" dirty="0">
                <a:solidFill>
                  <a:srgbClr val="0202F2"/>
                </a:solidFill>
              </a:rPr>
              <a:t> </a:t>
            </a:r>
          </a:p>
          <a:p>
            <a:pPr>
              <a:buFontTx/>
              <a:buNone/>
            </a:pPr>
            <a:endParaRPr lang="ru-RU" sz="3600" b="1" u="sng" dirty="0">
              <a:solidFill>
                <a:srgbClr val="0202F2"/>
              </a:solidFill>
            </a:endParaRPr>
          </a:p>
          <a:p>
            <a:r>
              <a:rPr lang="ru-RU" sz="3600" b="1" i="1" u="sng" dirty="0">
                <a:solidFill>
                  <a:srgbClr val="C00000"/>
                </a:solidFill>
              </a:rPr>
              <a:t>НЕДОВОЛЬНЫ -</a:t>
            </a:r>
            <a:endParaRPr lang="ru-RU" sz="3600" b="1" u="sng" dirty="0">
              <a:solidFill>
                <a:srgbClr val="C00000"/>
              </a:solidFill>
            </a:endParaRPr>
          </a:p>
          <a:p>
            <a:endParaRPr lang="ru-RU" sz="3600" b="1" u="sng" dirty="0">
              <a:solidFill>
                <a:srgbClr val="00FF00"/>
              </a:solidFill>
            </a:endParaRPr>
          </a:p>
        </p:txBody>
      </p:sp>
      <p:sp>
        <p:nvSpPr>
          <p:cNvPr id="63492" name="WordArt 4"/>
          <p:cNvSpPr>
            <a:spLocks noChangeArrowheads="1" noChangeShapeType="1" noTextEdit="1"/>
          </p:cNvSpPr>
          <p:nvPr/>
        </p:nvSpPr>
        <p:spPr bwMode="auto">
          <a:xfrm>
            <a:off x="1187450" y="404813"/>
            <a:ext cx="6264275" cy="8588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dirty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ОЦЕНИ  СЕБЯ!</a:t>
            </a:r>
          </a:p>
        </p:txBody>
      </p:sp>
      <p:sp>
        <p:nvSpPr>
          <p:cNvPr id="63493" name="AutoShape 5"/>
          <p:cNvSpPr>
            <a:spLocks noChangeArrowheads="1"/>
          </p:cNvSpPr>
          <p:nvPr/>
        </p:nvSpPr>
        <p:spPr bwMode="auto">
          <a:xfrm>
            <a:off x="6659563" y="1341438"/>
            <a:ext cx="1439862" cy="1150937"/>
          </a:xfrm>
          <a:prstGeom prst="smileyFace">
            <a:avLst>
              <a:gd name="adj" fmla="val 4653"/>
            </a:avLst>
          </a:prstGeom>
          <a:solidFill>
            <a:srgbClr val="92D050"/>
          </a:solidFill>
          <a:ln w="76200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pPr algn="l"/>
            <a:endParaRPr lang="ru-RU">
              <a:latin typeface="Garamond" pitchFamily="18" charset="0"/>
            </a:endParaRPr>
          </a:p>
        </p:txBody>
      </p:sp>
      <p:sp>
        <p:nvSpPr>
          <p:cNvPr id="63494" name="AutoShape 6"/>
          <p:cNvSpPr>
            <a:spLocks noChangeArrowheads="1"/>
          </p:cNvSpPr>
          <p:nvPr/>
        </p:nvSpPr>
        <p:spPr bwMode="auto">
          <a:xfrm>
            <a:off x="6804025" y="2781300"/>
            <a:ext cx="1511300" cy="1152525"/>
          </a:xfrm>
          <a:prstGeom prst="smileyFace">
            <a:avLst>
              <a:gd name="adj" fmla="val -28"/>
            </a:avLst>
          </a:prstGeom>
          <a:solidFill>
            <a:srgbClr val="FFFF00"/>
          </a:solidFill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3495" name="AutoShape 7"/>
          <p:cNvSpPr>
            <a:spLocks noChangeArrowheads="1"/>
          </p:cNvSpPr>
          <p:nvPr/>
        </p:nvSpPr>
        <p:spPr bwMode="auto">
          <a:xfrm>
            <a:off x="7019925" y="4292600"/>
            <a:ext cx="1511300" cy="1223963"/>
          </a:xfrm>
          <a:prstGeom prst="smileyFace">
            <a:avLst>
              <a:gd name="adj" fmla="val -4653"/>
            </a:avLst>
          </a:prstGeom>
          <a:solidFill>
            <a:srgbClr val="C00000"/>
          </a:solidFill>
          <a:ln w="76200">
            <a:solidFill>
              <a:srgbClr val="008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ACE7E-394B-4A94-9F45-665BA9D7FA72}" type="datetime1">
              <a:rPr lang="ru-RU" smtClean="0"/>
              <a:pPr/>
              <a:t>13.03.2022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классов Веретенникова Ирина Владимировна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6" name="WordArt 6"/>
          <p:cNvSpPr>
            <a:spLocks noChangeArrowheads="1" noChangeShapeType="1" noTextEdit="1"/>
          </p:cNvSpPr>
          <p:nvPr/>
        </p:nvSpPr>
        <p:spPr bwMode="auto">
          <a:xfrm>
            <a:off x="395288" y="549275"/>
            <a:ext cx="6553200" cy="11525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8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Спасибо за урок!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2CDD2-2028-4F25-BA15-DADF14E69CDC}" type="datetime1">
              <a:rPr lang="ru-RU" smtClean="0"/>
              <a:pPr/>
              <a:t>13.03.2022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классов Веретенникова Ирина Владимировна</a:t>
            </a: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571604" y="2000240"/>
            <a:ext cx="592935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33CC"/>
                </a:solidFill>
              </a:rPr>
              <a:t>Семья – это святое слово, </a:t>
            </a:r>
            <a:r>
              <a:rPr lang="ru-RU" sz="2800" dirty="0" smtClean="0">
                <a:solidFill>
                  <a:srgbClr val="FF33CC"/>
                </a:solidFill>
              </a:rPr>
              <a:t/>
            </a:r>
            <a:br>
              <a:rPr lang="ru-RU" sz="2800" dirty="0" smtClean="0">
                <a:solidFill>
                  <a:srgbClr val="FF33CC"/>
                </a:solidFill>
              </a:rPr>
            </a:br>
            <a:r>
              <a:rPr lang="ru-RU" sz="2800" b="1" dirty="0" smtClean="0">
                <a:solidFill>
                  <a:srgbClr val="FF33CC"/>
                </a:solidFill>
              </a:rPr>
              <a:t>и обижать его нельзя!</a:t>
            </a:r>
            <a:r>
              <a:rPr lang="ru-RU" sz="2800" dirty="0" smtClean="0">
                <a:solidFill>
                  <a:srgbClr val="FF33CC"/>
                </a:solidFill>
              </a:rPr>
              <a:t/>
            </a:r>
            <a:br>
              <a:rPr lang="ru-RU" sz="2800" dirty="0" smtClean="0">
                <a:solidFill>
                  <a:srgbClr val="FF33CC"/>
                </a:solidFill>
              </a:rPr>
            </a:br>
            <a:r>
              <a:rPr lang="ru-RU" sz="2800" b="1" dirty="0" smtClean="0">
                <a:solidFill>
                  <a:srgbClr val="FF33CC"/>
                </a:solidFill>
              </a:rPr>
              <a:t>В нем наши корни, наша сила,</a:t>
            </a:r>
            <a:r>
              <a:rPr lang="ru-RU" sz="2800" dirty="0" smtClean="0">
                <a:solidFill>
                  <a:srgbClr val="FF33CC"/>
                </a:solidFill>
              </a:rPr>
              <a:t/>
            </a:r>
            <a:br>
              <a:rPr lang="ru-RU" sz="2800" dirty="0" smtClean="0">
                <a:solidFill>
                  <a:srgbClr val="FF33CC"/>
                </a:solidFill>
              </a:rPr>
            </a:br>
            <a:r>
              <a:rPr lang="ru-RU" sz="2800" b="1" dirty="0" smtClean="0">
                <a:solidFill>
                  <a:srgbClr val="FF33CC"/>
                </a:solidFill>
              </a:rPr>
              <a:t>Наши заветные слова!</a:t>
            </a:r>
            <a:endParaRPr lang="ru-RU" sz="2800" dirty="0">
              <a:solidFill>
                <a:srgbClr val="FF33CC"/>
              </a:solidFill>
            </a:endParaRPr>
          </a:p>
        </p:txBody>
      </p:sp>
      <p:pic>
        <p:nvPicPr>
          <p:cNvPr id="8" name="Picture 2" descr="http://im3-tub-ru.yandex.net/i?id=361982777-34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3714752"/>
            <a:ext cx="3786214" cy="2678924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Рисунок 5" descr="8468199.png"/>
          <p:cNvPicPr>
            <a:picLocks noChangeAspect="1"/>
          </p:cNvPicPr>
          <p:nvPr/>
        </p:nvPicPr>
        <p:blipFill>
          <a:blip r:embed="rId2" cstate="print"/>
          <a:srcRect r="41339"/>
          <a:stretch>
            <a:fillRect/>
          </a:stretch>
        </p:blipFill>
        <p:spPr bwMode="auto">
          <a:xfrm>
            <a:off x="142844" y="857232"/>
            <a:ext cx="5195888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63" descr="D:\раб стол\Байлукова Н.А\Картинки\карт\Рисунок98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714356"/>
            <a:ext cx="3786187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60" y="3429000"/>
            <a:ext cx="2857520" cy="2957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F10C6-D006-4D6E-A7AF-115BE94B46F3}" type="datetime1">
              <a:rPr lang="ru-RU" smtClean="0"/>
              <a:pPr/>
              <a:t>13.03.2022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классов Веретенникова Ирина Владимировна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714752"/>
            <a:ext cx="3000364" cy="271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  <a:scene3d>
            <a:camera prst="isometricOffAxis1Right"/>
            <a:lightRig rig="threePt" dir="t"/>
          </a:scene3d>
        </p:spPr>
      </p:pic>
      <p:pic>
        <p:nvPicPr>
          <p:cNvPr id="17412" name="Picture 4" descr="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196975"/>
          </a:xfrm>
          <a:prstGeom prst="rect">
            <a:avLst/>
          </a:prstGeom>
          <a:noFill/>
        </p:spPr>
      </p:pic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304800" y="1371600"/>
            <a:ext cx="624840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3200" b="1">
                <a:solidFill>
                  <a:schemeClr val="accent2"/>
                </a:solidFill>
              </a:rPr>
              <a:t>Сегодня наш урок, друзья,</a:t>
            </a:r>
          </a:p>
          <a:p>
            <a:r>
              <a:rPr lang="ru-RU" sz="3200" b="1">
                <a:solidFill>
                  <a:schemeClr val="accent2"/>
                </a:solidFill>
              </a:rPr>
              <a:t>Про удивительных семь «Я»!</a:t>
            </a:r>
          </a:p>
          <a:p>
            <a:r>
              <a:rPr lang="ru-RU" sz="3200" b="1">
                <a:solidFill>
                  <a:schemeClr val="accent2"/>
                </a:solidFill>
              </a:rPr>
              <a:t>Кто они мне подскажите?</a:t>
            </a:r>
          </a:p>
          <a:p>
            <a:r>
              <a:rPr lang="ru-RU" sz="3200" b="1">
                <a:solidFill>
                  <a:schemeClr val="accent2"/>
                </a:solidFill>
              </a:rPr>
              <a:t>Тему вы определите!</a:t>
            </a: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304800" y="4343400"/>
            <a:ext cx="43434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8000" b="1" i="1" dirty="0">
                <a:solidFill>
                  <a:srgbClr val="FF0066"/>
                </a:solidFill>
                <a:latin typeface="Verdana" pitchFamily="34" charset="0"/>
              </a:rPr>
              <a:t>Семья</a:t>
            </a: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4648200" y="2743200"/>
            <a:ext cx="3886200" cy="375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9600" b="1" i="1" dirty="0">
                <a:solidFill>
                  <a:srgbClr val="FF0066"/>
                </a:solidFill>
                <a:latin typeface="Monotype Corsiva" pitchFamily="66" charset="0"/>
              </a:rPr>
              <a:t>Я</a:t>
            </a:r>
            <a:r>
              <a:rPr lang="ru-RU" sz="9600" b="1" i="1" dirty="0">
                <a:latin typeface="Monotype Corsiva" pitchFamily="66" charset="0"/>
              </a:rPr>
              <a:t> </a:t>
            </a:r>
            <a:r>
              <a:rPr lang="ru-RU" sz="9600" b="1" i="1" dirty="0">
                <a:solidFill>
                  <a:srgbClr val="FF9900"/>
                </a:solidFill>
                <a:latin typeface="Monotype Corsiva" pitchFamily="66" charset="0"/>
              </a:rPr>
              <a:t>Я</a:t>
            </a:r>
            <a:r>
              <a:rPr lang="ru-RU" sz="9600" b="1" i="1" dirty="0">
                <a:latin typeface="Monotype Corsiva" pitchFamily="66" charset="0"/>
              </a:rPr>
              <a:t> </a:t>
            </a:r>
            <a:r>
              <a:rPr lang="ru-RU" sz="9600" b="1" i="1" dirty="0">
                <a:solidFill>
                  <a:srgbClr val="FCF600"/>
                </a:solidFill>
                <a:latin typeface="Monotype Corsiva" pitchFamily="66" charset="0"/>
              </a:rPr>
              <a:t>Я</a:t>
            </a:r>
          </a:p>
          <a:p>
            <a:pPr algn="r">
              <a:spcBef>
                <a:spcPct val="50000"/>
              </a:spcBef>
            </a:pPr>
            <a:r>
              <a:rPr lang="ru-RU" sz="9600" b="1" i="1" dirty="0">
                <a:solidFill>
                  <a:schemeClr val="hlink"/>
                </a:solidFill>
                <a:latin typeface="Monotype Corsiva" pitchFamily="66" charset="0"/>
              </a:rPr>
              <a:t>Я</a:t>
            </a:r>
            <a:r>
              <a:rPr lang="ru-RU" sz="9600" b="1" i="1" dirty="0">
                <a:latin typeface="Monotype Corsiva" pitchFamily="66" charset="0"/>
              </a:rPr>
              <a:t> </a:t>
            </a:r>
            <a:r>
              <a:rPr lang="ru-RU" sz="9600" b="1" i="1" dirty="0">
                <a:solidFill>
                  <a:srgbClr val="3399FF"/>
                </a:solidFill>
                <a:latin typeface="Monotype Corsiva" pitchFamily="66" charset="0"/>
              </a:rPr>
              <a:t>Я</a:t>
            </a:r>
            <a:r>
              <a:rPr lang="ru-RU" sz="9600" b="1" i="1" dirty="0">
                <a:latin typeface="Monotype Corsiva" pitchFamily="66" charset="0"/>
              </a:rPr>
              <a:t> </a:t>
            </a:r>
            <a:r>
              <a:rPr lang="ru-RU" sz="9600" b="1" i="1" dirty="0">
                <a:solidFill>
                  <a:srgbClr val="0000FF"/>
                </a:solidFill>
                <a:latin typeface="Monotype Corsiva" pitchFamily="66" charset="0"/>
              </a:rPr>
              <a:t>Я</a:t>
            </a:r>
            <a:r>
              <a:rPr lang="ru-RU" sz="9600" b="1" i="1" dirty="0">
                <a:latin typeface="Monotype Corsiva" pitchFamily="66" charset="0"/>
              </a:rPr>
              <a:t> </a:t>
            </a:r>
            <a:r>
              <a:rPr lang="ru-RU" sz="9600" b="1" i="1" dirty="0">
                <a:solidFill>
                  <a:srgbClr val="6600CC"/>
                </a:solidFill>
                <a:latin typeface="Monotype Corsiva" pitchFamily="66" charset="0"/>
              </a:rPr>
              <a:t>Я</a:t>
            </a:r>
          </a:p>
        </p:txBody>
      </p:sp>
      <p:sp>
        <p:nvSpPr>
          <p:cNvPr id="17552" name="Rectangle 144"/>
          <p:cNvSpPr>
            <a:spLocks noChangeArrowheads="1"/>
          </p:cNvSpPr>
          <p:nvPr/>
        </p:nvSpPr>
        <p:spPr bwMode="auto">
          <a:xfrm>
            <a:off x="0" y="0"/>
            <a:ext cx="91440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4000" b="1" i="1" dirty="0">
                <a:solidFill>
                  <a:schemeClr val="bg1"/>
                </a:solidFill>
                <a:latin typeface="Verdana" pitchFamily="34" charset="0"/>
              </a:rPr>
              <a:t>  Тема:  </a:t>
            </a:r>
            <a:r>
              <a:rPr lang="ru-RU" sz="4000" b="1" i="1" dirty="0" smtClean="0">
                <a:solidFill>
                  <a:schemeClr val="bg1"/>
                </a:solidFill>
                <a:latin typeface="Verdana" pitchFamily="34" charset="0"/>
              </a:rPr>
              <a:t>Что такое</a:t>
            </a:r>
            <a:r>
              <a:rPr lang="ru-RU" sz="4800" b="1" dirty="0" smtClean="0">
                <a:solidFill>
                  <a:schemeClr val="bg1"/>
                </a:solidFill>
                <a:latin typeface="Verdana" pitchFamily="34" charset="0"/>
              </a:rPr>
              <a:t> семья?</a:t>
            </a:r>
            <a:endParaRPr lang="ru-RU" sz="4800" b="1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40BCF-5180-4210-BF2F-92F393A8B246}" type="datetime1">
              <a:rPr lang="ru-RU" smtClean="0"/>
              <a:pPr/>
              <a:t>13.03.2022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Учитель начальных классов Веретенникова Ирина Владимировна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74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74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74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74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74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74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5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5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/>
      <p:bldP spid="175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000108"/>
            <a:ext cx="8072494" cy="3286148"/>
          </a:xfrm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ru-RU" sz="31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- узнать  что такое семья и что объединяет членов семьи; </a:t>
            </a:r>
            <a:br>
              <a:rPr lang="ru-RU" sz="31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- учиться правильно контролировать  и оценивать   - результаты  своих действий на уроке  и одноклассников;</a:t>
            </a:r>
            <a:br>
              <a:rPr lang="ru-RU" sz="31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- воспитывать бережное отношение к  своей семье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74888" y="2967038"/>
            <a:ext cx="184150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5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5984" y="0"/>
            <a:ext cx="447750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7200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Цель урока: </a:t>
            </a:r>
            <a:endParaRPr lang="ru-RU" sz="7200" dirty="0">
              <a:ln w="18415" cmpd="sng">
                <a:solidFill>
                  <a:srgbClr val="FF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3" name="Picture 2" descr="http://im4-tub-ru.yandex.net/i?id=289186350-70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3717032"/>
            <a:ext cx="3840426" cy="288032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D25CE-1503-4E3C-9AB7-625AD4004A6D}" type="datetime1">
              <a:rPr lang="ru-RU" smtClean="0"/>
              <a:pPr/>
              <a:t>13.03.2022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Учитель начальных классов Веретенникова Ирина Владимировна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539750" y="2133600"/>
            <a:ext cx="80645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i="1" dirty="0">
                <a:solidFill>
                  <a:srgbClr val="FF0000"/>
                </a:solidFill>
              </a:rPr>
              <a:t>Семья</a:t>
            </a:r>
            <a:r>
              <a:rPr lang="ru-RU" sz="3600" b="1" dirty="0">
                <a:solidFill>
                  <a:srgbClr val="660033"/>
                </a:solidFill>
              </a:rPr>
              <a:t> -</a:t>
            </a:r>
            <a:r>
              <a:rPr lang="ru-RU" sz="3600" b="1" dirty="0">
                <a:solidFill>
                  <a:schemeClr val="accent2"/>
                </a:solidFill>
              </a:rPr>
              <a:t>  </a:t>
            </a:r>
            <a:r>
              <a:rPr lang="ru-RU" sz="3600" b="1" i="1" dirty="0">
                <a:solidFill>
                  <a:srgbClr val="660033"/>
                </a:solidFill>
              </a:rPr>
              <a:t>группа людей, состоящая из родителей, детей, внуков и ближних родственников, живущих вместе.</a:t>
            </a:r>
            <a:r>
              <a:rPr lang="ru-RU" sz="3600" b="1" dirty="0">
                <a:solidFill>
                  <a:srgbClr val="660033"/>
                </a:solidFill>
              </a:rPr>
              <a:t> </a:t>
            </a:r>
          </a:p>
          <a:p>
            <a:pPr algn="l">
              <a:spcBef>
                <a:spcPct val="50000"/>
              </a:spcBef>
            </a:pPr>
            <a:r>
              <a:rPr lang="ru-RU" sz="2400" b="1" i="1" dirty="0">
                <a:solidFill>
                  <a:srgbClr val="FF0000"/>
                </a:solidFill>
              </a:rPr>
              <a:t>Словарь </a:t>
            </a:r>
            <a:r>
              <a:rPr lang="ru-RU" sz="2400" b="1" i="1" dirty="0" smtClean="0">
                <a:solidFill>
                  <a:srgbClr val="FF0000"/>
                </a:solidFill>
              </a:rPr>
              <a:t>Ожегова С.И.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28675" name="WordArt 3" descr="аним солнце"/>
          <p:cNvSpPr>
            <a:spLocks noChangeArrowheads="1" noChangeShapeType="1" noTextEdit="1"/>
          </p:cNvSpPr>
          <p:nvPr/>
        </p:nvSpPr>
        <p:spPr bwMode="auto">
          <a:xfrm>
            <a:off x="1071538" y="476250"/>
            <a:ext cx="7358114" cy="1225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200" kern="10" dirty="0" smtClean="0">
                <a:ln w="50800">
                  <a:solidFill>
                    <a:srgbClr val="FF0000"/>
                  </a:solidFill>
                  <a:round/>
                  <a:headEnd/>
                  <a:tailEnd/>
                </a:ln>
                <a:blipFill dpi="0" rotWithShape="1">
                  <a:blip r:embed="rId2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Семья…</a:t>
            </a:r>
            <a:endParaRPr lang="ru-RU" sz="3200" kern="10" dirty="0">
              <a:ln w="50800">
                <a:solidFill>
                  <a:srgbClr val="FF0000"/>
                </a:solidFill>
                <a:round/>
                <a:headEnd/>
                <a:tailEnd/>
              </a:ln>
              <a:blipFill dpi="0" rotWithShape="1">
                <a:blip r:embed="rId2"/>
                <a:srcRect/>
                <a:stretch>
                  <a:fillRect/>
                </a:stretch>
              </a:blip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/>
            </a:endParaRPr>
          </a:p>
        </p:txBody>
      </p:sp>
      <p:pic>
        <p:nvPicPr>
          <p:cNvPr id="28676" name="Picture 4" descr="с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789040"/>
            <a:ext cx="3456384" cy="246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bliqueTopLeft"/>
            <a:lightRig rig="threePt" dir="t"/>
          </a:scene3d>
          <a:sp3d>
            <a:bevelT prst="relaxedInset"/>
          </a:sp3d>
        </p:spPr>
      </p:pic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823AE-DBB1-48E1-94CC-3FE0C9058C22}" type="datetime1">
              <a:rPr lang="ru-RU" smtClean="0"/>
              <a:pPr/>
              <a:t>13.03.2022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классов Веретенникова Ирина Владимировна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760"/>
                            </p:stCondLst>
                            <p:childTnLst>
                              <p:par>
                                <p:cTn id="2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ru-RU" sz="7200" b="1" dirty="0" smtClean="0">
                <a:solidFill>
                  <a:srgbClr val="C00000"/>
                </a:solidFill>
              </a:rPr>
              <a:t>Семья - 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t">
              <a:defRPr/>
            </a:pPr>
            <a:r>
              <a:rPr lang="ru-RU" dirty="0" smtClean="0"/>
              <a:t> </a:t>
            </a:r>
            <a:r>
              <a:rPr lang="ru-RU" sz="2800" b="1" dirty="0" smtClean="0">
                <a:solidFill>
                  <a:srgbClr val="0070C0"/>
                </a:solidFill>
              </a:rPr>
              <a:t>Это  близкие и родные люди.</a:t>
            </a:r>
          </a:p>
          <a:p>
            <a:pPr fontAlgn="t">
              <a:defRPr/>
            </a:pPr>
            <a:r>
              <a:rPr lang="ru-RU" sz="2800" b="1" dirty="0" smtClean="0">
                <a:solidFill>
                  <a:srgbClr val="0070C0"/>
                </a:solidFill>
              </a:rPr>
              <a:t> Это  те люди, которых мы любим, с кого берём пример.</a:t>
            </a:r>
          </a:p>
          <a:p>
            <a:pPr fontAlgn="t">
              <a:defRPr/>
            </a:pPr>
            <a:r>
              <a:rPr lang="ru-RU" sz="2800" b="1" dirty="0" smtClean="0">
                <a:solidFill>
                  <a:srgbClr val="0070C0"/>
                </a:solidFill>
              </a:rPr>
              <a:t> Это те  люди,  о ком мы заботимся, кому желаем добра и счастья.</a:t>
            </a:r>
          </a:p>
          <a:p>
            <a:pPr fontAlgn="t">
              <a:defRPr/>
            </a:pPr>
            <a:r>
              <a:rPr lang="ru-RU" sz="2800" b="1" dirty="0" smtClean="0">
                <a:solidFill>
                  <a:srgbClr val="0070C0"/>
                </a:solidFill>
              </a:rPr>
              <a:t> Это наши родители, дедушки, бабушки, сёстры и братья.</a:t>
            </a:r>
          </a:p>
          <a:p>
            <a:pPr>
              <a:buFont typeface="Wingdings" pitchFamily="2" charset="2"/>
              <a:buNone/>
              <a:defRPr/>
            </a:pPr>
            <a:endParaRPr lang="ru-RU" dirty="0"/>
          </a:p>
        </p:txBody>
      </p:sp>
      <p:pic>
        <p:nvPicPr>
          <p:cNvPr id="4" name="Picture 10" descr="http://im4-tub-ru.yandex.net/i?id=158688918-50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4581128"/>
            <a:ext cx="3000396" cy="200026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Picture 14" descr="http://im4-tub-ru.yandex.net/i?id=154834570-02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-1"/>
            <a:ext cx="2857488" cy="2143117"/>
          </a:xfrm>
          <a:prstGeom prst="rect">
            <a:avLst/>
          </a:prstGeom>
          <a:noFill/>
          <a:effectLst>
            <a:glow rad="101600">
              <a:schemeClr val="accent5">
                <a:satMod val="175000"/>
                <a:alpha val="40000"/>
              </a:schemeClr>
            </a:glow>
            <a:softEdge rad="63500"/>
          </a:effectLst>
        </p:spPr>
      </p:pic>
      <p:pic>
        <p:nvPicPr>
          <p:cNvPr id="7" name="Picture 2" descr="http://im4-tub-ru.yandex.net/i?id=289186350-70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4643446"/>
            <a:ext cx="3000396" cy="20359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0F6B8-36EB-4DD2-966B-5BDCEEB45AB7}" type="datetime1">
              <a:rPr lang="ru-RU" smtClean="0"/>
              <a:pPr/>
              <a:t>13.03.2022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классов Веретенникова Ирина Владимировна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1000100" y="428604"/>
            <a:ext cx="6858048" cy="2286016"/>
          </a:xfrm>
        </p:spPr>
        <p:txBody>
          <a:bodyPr>
            <a:normAutofit/>
          </a:bodyPr>
          <a:lstStyle/>
          <a:p>
            <a:r>
              <a:rPr lang="ru-RU" sz="60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Верите ли вы ….</a:t>
            </a:r>
            <a:r>
              <a:rPr lang="ru-RU" sz="66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?</a:t>
            </a:r>
          </a:p>
        </p:txBody>
      </p:sp>
      <p:pic>
        <p:nvPicPr>
          <p:cNvPr id="6" name="Picture 10" descr="родител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204864"/>
            <a:ext cx="6182415" cy="3692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4" name="Picture 63" descr="D:\раб стол\Байлукова Н.А\Картинки\карт\Рисунок98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206" y="0"/>
            <a:ext cx="1928794" cy="2039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08AFE-699D-4374-8B8F-00D8626A5F17}" type="datetime1">
              <a:rPr lang="ru-RU" smtClean="0"/>
              <a:pPr/>
              <a:t>13.03.2022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классов Веретенникова Ирина Владимировна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5"/>
          <p:cNvSpPr txBox="1">
            <a:spLocks noChangeArrowheads="1"/>
          </p:cNvSpPr>
          <p:nvPr/>
        </p:nvSpPr>
        <p:spPr bwMode="auto">
          <a:xfrm>
            <a:off x="3708400" y="3789363"/>
            <a:ext cx="15430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  <a:latin typeface="Comic Sans MS" pitchFamily="66" charset="0"/>
              </a:rPr>
              <a:t>СЕМЬЯ</a:t>
            </a:r>
          </a:p>
        </p:txBody>
      </p:sp>
      <p:grpSp>
        <p:nvGrpSpPr>
          <p:cNvPr id="2" name="Group 25"/>
          <p:cNvGrpSpPr>
            <a:grpSpLocks/>
          </p:cNvGrpSpPr>
          <p:nvPr/>
        </p:nvGrpSpPr>
        <p:grpSpPr bwMode="auto">
          <a:xfrm>
            <a:off x="971551" y="549275"/>
            <a:ext cx="4320530" cy="3383781"/>
            <a:chOff x="612" y="346"/>
            <a:chExt cx="2783" cy="2174"/>
          </a:xfrm>
        </p:grpSpPr>
        <p:pic>
          <p:nvPicPr>
            <p:cNvPr id="3085" name="Picture 4" descr="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00" y="1480"/>
              <a:ext cx="1195" cy="10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86" name="AutoShape 6"/>
            <p:cNvSpPr>
              <a:spLocks noChangeArrowheads="1"/>
            </p:cNvSpPr>
            <p:nvPr/>
          </p:nvSpPr>
          <p:spPr bwMode="auto">
            <a:xfrm>
              <a:off x="612" y="346"/>
              <a:ext cx="1724" cy="635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38100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2400" dirty="0">
                  <a:latin typeface="Comic Sans MS" pitchFamily="66" charset="0"/>
                </a:rPr>
                <a:t>Вместе живут</a:t>
              </a:r>
            </a:p>
            <a:p>
              <a:pPr algn="ctr"/>
              <a:r>
                <a:rPr lang="ru-RU" sz="2400" dirty="0">
                  <a:latin typeface="Comic Sans MS" pitchFamily="66" charset="0"/>
                </a:rPr>
                <a:t> в одной квартире</a:t>
              </a:r>
            </a:p>
          </p:txBody>
        </p:sp>
      </p:grpSp>
      <p:sp>
        <p:nvSpPr>
          <p:cNvPr id="6155" name="AutoShape 11"/>
          <p:cNvSpPr>
            <a:spLocks noChangeArrowheads="1"/>
          </p:cNvSpPr>
          <p:nvPr/>
        </p:nvSpPr>
        <p:spPr bwMode="auto">
          <a:xfrm>
            <a:off x="5364163" y="549275"/>
            <a:ext cx="2736850" cy="1008063"/>
          </a:xfrm>
          <a:prstGeom prst="roundRect">
            <a:avLst>
              <a:gd name="adj" fmla="val 16667"/>
            </a:avLst>
          </a:prstGeom>
          <a:solidFill>
            <a:srgbClr val="00FFFF"/>
          </a:solidFill>
          <a:ln w="38100">
            <a:solidFill>
              <a:srgbClr val="0099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dirty="0">
                <a:latin typeface="Comic Sans MS" pitchFamily="66" charset="0"/>
              </a:rPr>
              <a:t>Любят и уважают</a:t>
            </a:r>
          </a:p>
          <a:p>
            <a:pPr algn="ctr"/>
            <a:r>
              <a:rPr lang="ru-RU" sz="2400" dirty="0">
                <a:latin typeface="Comic Sans MS" pitchFamily="66" charset="0"/>
              </a:rPr>
              <a:t> друг друга</a:t>
            </a:r>
          </a:p>
        </p:txBody>
      </p:sp>
      <p:sp>
        <p:nvSpPr>
          <p:cNvPr id="6156" name="AutoShape 12"/>
          <p:cNvSpPr>
            <a:spLocks noChangeArrowheads="1"/>
          </p:cNvSpPr>
          <p:nvPr/>
        </p:nvSpPr>
        <p:spPr bwMode="auto">
          <a:xfrm>
            <a:off x="5651500" y="2852738"/>
            <a:ext cx="3098800" cy="1295400"/>
          </a:xfrm>
          <a:prstGeom prst="roundRect">
            <a:avLst>
              <a:gd name="adj" fmla="val 16667"/>
            </a:avLst>
          </a:prstGeom>
          <a:solidFill>
            <a:srgbClr val="FF99FF"/>
          </a:solidFill>
          <a:ln w="38100">
            <a:solidFill>
              <a:srgbClr val="FF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dirty="0">
                <a:latin typeface="Comic Sans MS" pitchFamily="66" charset="0"/>
              </a:rPr>
              <a:t>Вместе занимаются</a:t>
            </a:r>
          </a:p>
          <a:p>
            <a:pPr algn="ctr"/>
            <a:r>
              <a:rPr lang="ru-RU" sz="2400" dirty="0">
                <a:latin typeface="Comic Sans MS" pitchFamily="66" charset="0"/>
              </a:rPr>
              <a:t>домашним</a:t>
            </a:r>
          </a:p>
          <a:p>
            <a:pPr algn="ctr"/>
            <a:r>
              <a:rPr lang="ru-RU" sz="2400" dirty="0">
                <a:latin typeface="Comic Sans MS" pitchFamily="66" charset="0"/>
              </a:rPr>
              <a:t>хозяйством</a:t>
            </a:r>
          </a:p>
        </p:txBody>
      </p:sp>
      <p:sp>
        <p:nvSpPr>
          <p:cNvPr id="6157" name="AutoShape 13"/>
          <p:cNvSpPr>
            <a:spLocks noChangeArrowheads="1"/>
          </p:cNvSpPr>
          <p:nvPr/>
        </p:nvSpPr>
        <p:spPr bwMode="auto">
          <a:xfrm>
            <a:off x="395288" y="2852738"/>
            <a:ext cx="2881312" cy="1296987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38100">
            <a:solidFill>
              <a:srgbClr val="008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dirty="0">
                <a:latin typeface="Comic Sans MS" pitchFamily="66" charset="0"/>
              </a:rPr>
              <a:t>Вместе отдыхают </a:t>
            </a:r>
          </a:p>
          <a:p>
            <a:pPr algn="ctr"/>
            <a:r>
              <a:rPr lang="ru-RU" sz="2400" dirty="0">
                <a:latin typeface="Comic Sans MS" pitchFamily="66" charset="0"/>
              </a:rPr>
              <a:t>и проводят </a:t>
            </a:r>
          </a:p>
          <a:p>
            <a:pPr algn="ctr"/>
            <a:r>
              <a:rPr lang="ru-RU" sz="2400" dirty="0">
                <a:latin typeface="Comic Sans MS" pitchFamily="66" charset="0"/>
              </a:rPr>
              <a:t>свободное время</a:t>
            </a:r>
          </a:p>
        </p:txBody>
      </p:sp>
      <p:sp>
        <p:nvSpPr>
          <p:cNvPr id="6159" name="AutoShape 15"/>
          <p:cNvSpPr>
            <a:spLocks noChangeArrowheads="1"/>
          </p:cNvSpPr>
          <p:nvPr/>
        </p:nvSpPr>
        <p:spPr bwMode="auto">
          <a:xfrm>
            <a:off x="2771775" y="4868863"/>
            <a:ext cx="3384550" cy="1655762"/>
          </a:xfrm>
          <a:prstGeom prst="roundRect">
            <a:avLst>
              <a:gd name="adj" fmla="val 16667"/>
            </a:avLst>
          </a:prstGeom>
          <a:solidFill>
            <a:srgbClr val="89B0FF"/>
          </a:solidFill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dirty="0">
                <a:latin typeface="Comic Sans MS" pitchFamily="66" charset="0"/>
              </a:rPr>
              <a:t>Распределяют </a:t>
            </a:r>
          </a:p>
          <a:p>
            <a:pPr algn="ctr"/>
            <a:r>
              <a:rPr lang="ru-RU" sz="2400" dirty="0">
                <a:latin typeface="Comic Sans MS" pitchFamily="66" charset="0"/>
              </a:rPr>
              <a:t>деньги на покупки</a:t>
            </a:r>
          </a:p>
          <a:p>
            <a:pPr algn="ctr"/>
            <a:r>
              <a:rPr lang="ru-RU" sz="2400" dirty="0">
                <a:latin typeface="Comic Sans MS" pitchFamily="66" charset="0"/>
              </a:rPr>
              <a:t> и ведение</a:t>
            </a:r>
          </a:p>
          <a:p>
            <a:pPr algn="ctr"/>
            <a:r>
              <a:rPr lang="ru-RU" sz="2400" dirty="0">
                <a:latin typeface="Comic Sans MS" pitchFamily="66" charset="0"/>
              </a:rPr>
              <a:t>домашнего хозяйства</a:t>
            </a:r>
          </a:p>
        </p:txBody>
      </p:sp>
      <p:sp>
        <p:nvSpPr>
          <p:cNvPr id="3080" name="Line 16"/>
          <p:cNvSpPr>
            <a:spLocks noChangeShapeType="1"/>
          </p:cNvSpPr>
          <p:nvPr/>
        </p:nvSpPr>
        <p:spPr bwMode="auto">
          <a:xfrm flipV="1">
            <a:off x="5219700" y="1557338"/>
            <a:ext cx="792163" cy="792162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81" name="Line 18"/>
          <p:cNvSpPr>
            <a:spLocks noChangeShapeType="1"/>
          </p:cNvSpPr>
          <p:nvPr/>
        </p:nvSpPr>
        <p:spPr bwMode="auto">
          <a:xfrm flipH="1" flipV="1">
            <a:off x="3059113" y="1557338"/>
            <a:ext cx="865187" cy="792162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82" name="Line 19"/>
          <p:cNvSpPr>
            <a:spLocks noChangeShapeType="1"/>
          </p:cNvSpPr>
          <p:nvPr/>
        </p:nvSpPr>
        <p:spPr bwMode="auto">
          <a:xfrm>
            <a:off x="4500563" y="4365625"/>
            <a:ext cx="0" cy="503238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83" name="Line 20"/>
          <p:cNvSpPr>
            <a:spLocks noChangeShapeType="1"/>
          </p:cNvSpPr>
          <p:nvPr/>
        </p:nvSpPr>
        <p:spPr bwMode="auto">
          <a:xfrm flipH="1">
            <a:off x="3276600" y="3429000"/>
            <a:ext cx="574675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84" name="Line 21"/>
          <p:cNvSpPr>
            <a:spLocks noChangeShapeType="1"/>
          </p:cNvSpPr>
          <p:nvPr/>
        </p:nvSpPr>
        <p:spPr bwMode="auto">
          <a:xfrm>
            <a:off x="5148263" y="3429000"/>
            <a:ext cx="503237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1C8B6-EC4D-4A75-A21A-83A88681BD79}" type="datetime1">
              <a:rPr lang="ru-RU" smtClean="0"/>
              <a:pPr/>
              <a:t>13.03.2022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классов Веретенникова Ирина Владимировна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withGroup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20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4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2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withGroup">
                            <p:stCondLst>
                              <p:cond delay="65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20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5" grpId="0" animBg="1"/>
      <p:bldP spid="6156" grpId="0" animBg="1"/>
      <p:bldP spid="6157" grpId="0" animBg="1"/>
      <p:bldP spid="615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675</TotalTime>
  <Words>517</Words>
  <Application>Microsoft Office PowerPoint</Application>
  <PresentationFormat>Экран (4:3)</PresentationFormat>
  <Paragraphs>160</Paragraphs>
  <Slides>25</Slides>
  <Notes>2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Что такое семья?</vt:lpstr>
      <vt:lpstr>Слайд 2</vt:lpstr>
      <vt:lpstr>Слайд 3</vt:lpstr>
      <vt:lpstr>Слайд 4</vt:lpstr>
      <vt:lpstr>  - узнать  что такое семья и что объединяет членов семьи;   - учиться правильно контролировать  и оценивать   - результаты  своих действий на уроке  и одноклассников;   - воспитывать бережное отношение к  своей семье </vt:lpstr>
      <vt:lpstr>Слайд 6</vt:lpstr>
      <vt:lpstr>Семья - </vt:lpstr>
      <vt:lpstr>Верите ли вы ….?</vt:lpstr>
      <vt:lpstr>Слайд 9</vt:lpstr>
      <vt:lpstr>СЕМЬЯ.</vt:lpstr>
      <vt:lpstr>Слайд 11</vt:lpstr>
      <vt:lpstr>Семья – это близкие нам люди: мама, папа, дети, бабушка, дедушка</vt:lpstr>
      <vt:lpstr>Игра «Кто кому кто?»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СЕГОДНЯ НА УРОКЕ</vt:lpstr>
      <vt:lpstr>Слайд 22</vt:lpstr>
      <vt:lpstr>Домашнее задание</vt:lpstr>
      <vt:lpstr>Слайд 24</vt:lpstr>
      <vt:lpstr>Слайд 25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natasha23</dc:creator>
  <cp:lastModifiedBy>Asus</cp:lastModifiedBy>
  <cp:revision>79</cp:revision>
  <dcterms:created xsi:type="dcterms:W3CDTF">2011-01-11T07:45:10Z</dcterms:created>
  <dcterms:modified xsi:type="dcterms:W3CDTF">2022-03-13T09:46:49Z</dcterms:modified>
</cp:coreProperties>
</file>