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7" r:id="rId3"/>
    <p:sldId id="272" r:id="rId4"/>
    <p:sldId id="259" r:id="rId5"/>
    <p:sldId id="261" r:id="rId6"/>
    <p:sldId id="294" r:id="rId7"/>
    <p:sldId id="293" r:id="rId8"/>
    <p:sldId id="263" r:id="rId9"/>
    <p:sldId id="312" r:id="rId10"/>
    <p:sldId id="256" r:id="rId11"/>
    <p:sldId id="315" r:id="rId12"/>
    <p:sldId id="258" r:id="rId13"/>
    <p:sldId id="278" r:id="rId14"/>
    <p:sldId id="279" r:id="rId15"/>
    <p:sldId id="280" r:id="rId16"/>
    <p:sldId id="267" r:id="rId17"/>
    <p:sldId id="265" r:id="rId18"/>
    <p:sldId id="266" r:id="rId20"/>
    <p:sldId id="329" r:id="rId21"/>
    <p:sldId id="330" r:id="rId22"/>
    <p:sldId id="268" r:id="rId23"/>
    <p:sldId id="316" r:id="rId24"/>
    <p:sldId id="273" r:id="rId25"/>
    <p:sldId id="274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7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0" autoAdjust="0"/>
    <p:restoredTop sz="94660"/>
  </p:normalViewPr>
  <p:slideViewPr>
    <p:cSldViewPr showGuides="1">
      <p:cViewPr varScale="1">
        <p:scale>
          <a:sx n="83" d="100"/>
          <a:sy n="83" d="100"/>
        </p:scale>
        <p:origin x="1445" y="67"/>
      </p:cViewPr>
      <p:guideLst>
        <p:guide orient="horz" pos="2160"/>
        <p:guide pos="27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1" d="100"/>
        <a:sy n="71" d="100"/>
      </p:scale>
      <p:origin x="0" y="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>
                <a:alpha val="68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GIF"/><Relationship Id="rId1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GIF"/><Relationship Id="rId1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GIF"/><Relationship Id="rId1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GIF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GIF"/><Relationship Id="rId2" Type="http://schemas.openxmlformats.org/officeDocument/2006/relationships/image" Target="../media/image24.GIF"/><Relationship Id="rId1" Type="http://schemas.openxmlformats.org/officeDocument/2006/relationships/image" Target="../media/image3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35.GI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GIF"/><Relationship Id="rId1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Ну-ка, проверь дружок,</a:t>
            </a: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Ты готов начать урок?</a:t>
            </a: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Всё ль на месте, </a:t>
            </a: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Всё ль в порядке,</a:t>
            </a: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Ручка, книжка и тетрадка?</a:t>
            </a: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Все ли правильно сидят?</a:t>
            </a: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Все ль внимательно глядят?</a:t>
            </a: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Каждый хочет получать</a:t>
            </a: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Толька лишь оценку </a:t>
            </a: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пять.</a:t>
            </a:r>
            <a:endParaRPr lang="ru-RU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Picture 2" descr="C:\Documents and Settings\User\Рабочий стол\Картинки\school21053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660232" y="4149080"/>
            <a:ext cx="2414642" cy="2629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Цели урока:</a:t>
            </a:r>
            <a:b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позкомиться с ..............;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научиться: читать, записывать ..........., 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заменять обыкновенную дробь  ...........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Цели урока:</a:t>
            </a:r>
            <a:b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позкомиться с десятичной дробью;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научиться читать, записывать десятичные дроби, заменять обыкновенную дробь  десятичной.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Осмысление нового материала</a:t>
            </a: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71612"/>
            <a:ext cx="8856984" cy="50257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latin typeface="Bookman Old Style" panose="02050604050505020204" pitchFamily="18" charset="0"/>
              </a:rPr>
              <a:t>Числа со знаменателями 10; 100; 1000 и т. д. </a:t>
            </a:r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+mj-ea"/>
                <a:cs typeface="+mj-cs"/>
              </a:rPr>
              <a:t>условились</a:t>
            </a:r>
            <a:r>
              <a:rPr lang="ru-RU" sz="2200" dirty="0" smtClean="0">
                <a:latin typeface="Bookman Old Style" panose="02050604050505020204" pitchFamily="18" charset="0"/>
              </a:rPr>
              <a:t> записывать без знаменателя. </a:t>
            </a:r>
            <a:endParaRPr lang="ru-RU" sz="2200" dirty="0" smtClean="0">
              <a:latin typeface="Bookman Old Style" panose="02050604050505020204" pitchFamily="18" charset="0"/>
            </a:endParaRPr>
          </a:p>
          <a:p>
            <a:pPr>
              <a:buNone/>
            </a:pPr>
            <a:endParaRPr lang="ru-RU" sz="2200" dirty="0" smtClean="0">
              <a:latin typeface="Bookman Old Style" panose="02050604050505020204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Bookman Old Style" panose="02050604050505020204" pitchFamily="18" charset="0"/>
              </a:rPr>
              <a:t>Целую </a:t>
            </a:r>
            <a:r>
              <a:rPr lang="ru-RU" sz="2200" dirty="0" smtClean="0">
                <a:latin typeface="Bookman Old Style" panose="02050604050505020204" pitchFamily="18" charset="0"/>
              </a:rPr>
              <a:t>часть  </a:t>
            </a:r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отделяют</a:t>
            </a:r>
            <a:r>
              <a:rPr lang="ru-RU" sz="2200" dirty="0" smtClean="0">
                <a:latin typeface="Bookman Old Style" panose="02050604050505020204" pitchFamily="18" charset="0"/>
              </a:rPr>
              <a:t> от дробной части </a:t>
            </a:r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запятой</a:t>
            </a:r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.</a:t>
            </a:r>
            <a:endParaRPr lang="ru-RU" sz="2200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buNone/>
            </a:pPr>
            <a:endParaRPr lang="ru-RU" sz="2200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Bookman Old Style" panose="02050604050505020204" pitchFamily="18" charset="0"/>
              </a:rPr>
              <a:t>Вместо              пишут </a:t>
            </a:r>
            <a:r>
              <a:rPr lang="ru-RU" sz="2200" b="1" dirty="0" smtClean="0">
                <a:latin typeface="Bookman Old Style" panose="02050604050505020204" pitchFamily="18" charset="0"/>
              </a:rPr>
              <a:t>6,3</a:t>
            </a:r>
            <a:r>
              <a:rPr lang="ru-RU" sz="2200" dirty="0" smtClean="0">
                <a:latin typeface="Bookman Old Style" panose="02050604050505020204" pitchFamily="18" charset="0"/>
              </a:rPr>
              <a:t> (читают «6 целых 3  </a:t>
            </a:r>
            <a:r>
              <a:rPr lang="ru-RU" sz="2200" dirty="0" smtClean="0">
                <a:latin typeface="Bookman Old Style" panose="02050604050505020204" pitchFamily="18" charset="0"/>
              </a:rPr>
              <a:t>десятых»)</a:t>
            </a:r>
            <a:endParaRPr lang="ru-RU" sz="2200" dirty="0" smtClean="0">
              <a:latin typeface="Bookman Old Style" panose="02050604050505020204" pitchFamily="18" charset="0"/>
            </a:endParaRPr>
          </a:p>
          <a:p>
            <a:pPr>
              <a:buNone/>
            </a:pPr>
            <a:endParaRPr lang="ru-RU" sz="2200" dirty="0" smtClean="0">
              <a:latin typeface="Bookman Old Style" panose="02050604050505020204" pitchFamily="18" charset="0"/>
            </a:endParaRPr>
          </a:p>
          <a:p>
            <a:pPr>
              <a:buNone/>
            </a:pPr>
            <a:endParaRPr lang="ru-RU" sz="2200" dirty="0" smtClean="0">
              <a:latin typeface="Bookman Old Style" panose="02050604050505020204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Bookman Old Style" panose="02050604050505020204" pitchFamily="18" charset="0"/>
              </a:rPr>
              <a:t>Вместо              пишут </a:t>
            </a:r>
            <a:r>
              <a:rPr lang="ru-RU" sz="2200" b="1" dirty="0" smtClean="0">
                <a:latin typeface="Bookman Old Style" panose="02050604050505020204" pitchFamily="18" charset="0"/>
              </a:rPr>
              <a:t>4,17</a:t>
            </a:r>
            <a:r>
              <a:rPr lang="ru-RU" sz="2200" dirty="0" smtClean="0">
                <a:latin typeface="Bookman Old Style" panose="02050604050505020204" pitchFamily="18" charset="0"/>
              </a:rPr>
              <a:t> (читают «4 целых </a:t>
            </a:r>
            <a:r>
              <a:rPr lang="ru-RU" sz="2200" dirty="0" smtClean="0">
                <a:latin typeface="Bookman Old Style" panose="02050604050505020204" pitchFamily="18" charset="0"/>
              </a:rPr>
              <a:t>17 </a:t>
            </a:r>
            <a:r>
              <a:rPr lang="ru-RU" sz="2200" dirty="0" smtClean="0">
                <a:latin typeface="Bookman Old Style" panose="02050604050505020204" pitchFamily="18" charset="0"/>
              </a:rPr>
              <a:t>сотых»)</a:t>
            </a:r>
            <a:endParaRPr lang="ru-RU" sz="2200" dirty="0" smtClean="0">
              <a:latin typeface="Bookman Old Style" panose="02050604050505020204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9706" y="3451870"/>
            <a:ext cx="600075" cy="74295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19219" y="4653136"/>
            <a:ext cx="781050" cy="7429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Выводы</a:t>
            </a: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285860"/>
            <a:ext cx="4500594" cy="857256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357430"/>
            <a:ext cx="3857625" cy="742950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7" y="3143248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Любое число , знаменатель дробной части которого выражается единицей с одним или несколькими нулями, можно представить в виде десятичной записи, или, как говорят иначе, в виде </a:t>
            </a:r>
            <a:r>
              <a:rPr 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десятичной дроби.</a:t>
            </a:r>
            <a:endParaRPr lang="ru-RU" sz="32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Documents and Settings\User\Рабочий стол\Картинки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975" y="-214338"/>
            <a:ext cx="2819429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Выводы!</a:t>
            </a: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Если дробь правильная, то перед запятой пишут цифру 0.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Пишут                      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(</a:t>
            </a:r>
            <a:r>
              <a:rPr lang="ru-RU" dirty="0" smtClean="0">
                <a:latin typeface="Bookman Old Style" panose="02050604050505020204" pitchFamily="18" charset="0"/>
              </a:rPr>
              <a:t>читают </a:t>
            </a:r>
            <a:r>
              <a:rPr lang="ru-RU" b="1" dirty="0" smtClean="0">
                <a:latin typeface="Bookman Old Style" panose="02050604050505020204" pitchFamily="18" charset="0"/>
              </a:rPr>
              <a:t>«0 целых 57 сотых»)</a:t>
            </a:r>
            <a:endParaRPr lang="ru-RU" b="1" dirty="0" smtClean="0">
              <a:latin typeface="Bookman Old Style" panose="02050604050505020204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2) После запятой числитель дробной части  должен иметь столько же цифр  сколько нулей в знаменателе.</a:t>
            </a:r>
            <a:r>
              <a:rPr lang="ru-RU" b="1" dirty="0" smtClean="0">
                <a:latin typeface="Bookman Old Style" panose="02050604050505020204" pitchFamily="18" charset="0"/>
              </a:rPr>
              <a:t> 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5484006"/>
            <a:ext cx="3929090" cy="857256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2593174"/>
            <a:ext cx="1671638" cy="752475"/>
          </a:xfrm>
          <a:prstGeom prst="rect">
            <a:avLst/>
          </a:prstGeom>
          <a:noFill/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2034" y="5373216"/>
            <a:ext cx="4071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( в знаменателе 3 нуля, в числителе 2 цифры, поэтому в числителе добавляем впереди один нуль) 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44395351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0"/>
            <a:ext cx="1857388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435" y="274955"/>
            <a:ext cx="7330440" cy="130302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       Прочтите дроби № 296</a:t>
            </a:r>
            <a:b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  </a:t>
            </a:r>
            <a:r>
              <a:rPr lang="ru-RU" sz="31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1 ряд             2 ряд            3 ряд</a:t>
            </a:r>
            <a:endParaRPr lang="ru-RU" sz="3100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714348" y="1643050"/>
          <a:ext cx="1928826" cy="4572032"/>
        </p:xfrm>
        <a:graphic>
          <a:graphicData uri="http://schemas.openxmlformats.org/drawingml/2006/table">
            <a:tbl>
              <a:tblPr/>
              <a:tblGrid>
                <a:gridCol w="1928826"/>
              </a:tblGrid>
              <a:tr h="457200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2,7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11,4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401,1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666,6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0,8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9,9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99,9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909,9</a:t>
                      </a:r>
                      <a:endParaRPr lang="ru-RU" sz="3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Содержимое 8"/>
          <p:cNvGraphicFramePr>
            <a:graphicFrameLocks noGrp="1"/>
          </p:cNvGraphicFramePr>
          <p:nvPr>
            <p:ph idx="1"/>
          </p:nvPr>
        </p:nvGraphicFramePr>
        <p:xfrm>
          <a:off x="3428992" y="1643050"/>
          <a:ext cx="2000264" cy="4572031"/>
        </p:xfrm>
        <a:graphic>
          <a:graphicData uri="http://schemas.openxmlformats.org/drawingml/2006/table">
            <a:tbl>
              <a:tblPr/>
              <a:tblGrid>
                <a:gridCol w="2000264"/>
              </a:tblGrid>
              <a:tr h="4572031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5,64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21,87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381,77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54,60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2,80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0,55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0,09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0,77</a:t>
                      </a:r>
                      <a:endParaRPr lang="ru-RU" sz="3200" b="1" dirty="0" smtClean="0"/>
                    </a:p>
                    <a:p>
                      <a:endParaRPr lang="ru-RU" sz="3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Содержимое 8"/>
          <p:cNvGraphicFramePr>
            <a:graphicFrameLocks noGrp="1"/>
          </p:cNvGraphicFramePr>
          <p:nvPr>
            <p:ph idx="1"/>
          </p:nvPr>
        </p:nvGraphicFramePr>
        <p:xfrm>
          <a:off x="6215074" y="1643050"/>
          <a:ext cx="2000264" cy="4520485"/>
        </p:xfrm>
        <a:graphic>
          <a:graphicData uri="http://schemas.openxmlformats.org/drawingml/2006/table">
            <a:tbl>
              <a:tblPr/>
              <a:tblGrid>
                <a:gridCol w="2000264"/>
              </a:tblGrid>
              <a:tr h="4520485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1,579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12,882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326,703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145,008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21,094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0,049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0,001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203,6</a:t>
                      </a:r>
                      <a:endParaRPr lang="ru-RU" sz="3200" b="1" dirty="0" smtClean="0"/>
                    </a:p>
                    <a:p>
                      <a:r>
                        <a:rPr lang="ru-RU" sz="3200" b="1" dirty="0" smtClean="0"/>
                        <a:t>20,36</a:t>
                      </a:r>
                      <a:endParaRPr lang="ru-RU" sz="3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338834706.jpg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5910" y="-171134"/>
            <a:ext cx="2071702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2775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Физкульминутка</a:t>
            </a: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!</a:t>
            </a: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Изображение 4" descr="slide-8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1700530"/>
            <a:ext cx="8484235" cy="503618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395605" y="692150"/>
            <a:ext cx="7152640" cy="8743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1600">
                <a:solidFill>
                  <a:schemeClr val="tx1"/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Закрашенная часть каждой фигуры обозначена дробью</a:t>
            </a:r>
            <a:endParaRPr lang="ru-RU" altLang="en-US" sz="1600">
              <a:solidFill>
                <a:schemeClr val="tx1"/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  <a:p>
            <a:r>
              <a:rPr lang="ru-RU" altLang="en-US" sz="1600">
                <a:solidFill>
                  <a:schemeClr val="tx1"/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Если дробь записана не верно, вы приседаете и хлопаете</a:t>
            </a:r>
            <a:endParaRPr lang="ru-RU" altLang="en-US" sz="1600">
              <a:solidFill>
                <a:schemeClr val="tx1"/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  <a:p>
            <a:r>
              <a:rPr lang="ru-RU" altLang="en-US" sz="1600">
                <a:solidFill>
                  <a:schemeClr val="tx1"/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Если верно встаете, поварачиваетесь и улыбаетесь</a:t>
            </a:r>
            <a:endParaRPr lang="ru-RU" altLang="en-US" sz="1600">
              <a:solidFill>
                <a:schemeClr val="tx1"/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Решите </a:t>
            </a:r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№</a:t>
            </a:r>
            <a:r>
              <a:rPr lang="ru-RU" sz="6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295</a:t>
            </a:r>
            <a:endParaRPr lang="ru-RU" sz="6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2" descr="C:\Documents and Settings\User\Рабочий стол\Картинки\school21048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267585" y="1417955"/>
            <a:ext cx="4784090" cy="5262245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355312460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45374">
            <a:off x="-417541" y="5021952"/>
            <a:ext cx="2962981" cy="1687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Решите </a:t>
            </a:r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№</a:t>
            </a:r>
            <a:r>
              <a:rPr lang="ru-RU" sz="6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295</a:t>
            </a:r>
            <a:endParaRPr lang="ru-RU" sz="6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786182" y="1428736"/>
            <a:ext cx="4900618" cy="469742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4800" b="1" dirty="0" smtClean="0"/>
              <a:t>2,4;  4,9;  24,25;</a:t>
            </a:r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98,03;  1,01;  1,1;</a:t>
            </a:r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4,333;  8,045;  </a:t>
            </a:r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75,0008;  9,565.</a:t>
            </a:r>
            <a:endParaRPr lang="ru-RU" sz="4800" b="1" dirty="0"/>
          </a:p>
        </p:txBody>
      </p:sp>
      <p:pic>
        <p:nvPicPr>
          <p:cNvPr id="6" name="Picture 2" descr="C:\Documents and Settings\User\Рабочий стол\Картинки\school21048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5720" y="1571612"/>
            <a:ext cx="2857520" cy="3143272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355312460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45374">
            <a:off x="1013114" y="4890507"/>
            <a:ext cx="2962981" cy="1687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Решите </a:t>
            </a:r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№</a:t>
            </a:r>
            <a:r>
              <a:rPr lang="ru-RU" sz="6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298</a:t>
            </a:r>
            <a:endParaRPr lang="ru-RU" sz="6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2" descr="C:\Documents and Settings\User\Рабочий стол\Картинки\school21048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267585" y="1417955"/>
            <a:ext cx="4784090" cy="5262245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355312460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45374">
            <a:off x="-417541" y="5021952"/>
            <a:ext cx="2962981" cy="1687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48809"/>
            <a:ext cx="8715436" cy="4095906"/>
          </a:xfrm>
        </p:spPr>
        <p:txBody>
          <a:bodyPr>
            <a:noAutofit/>
          </a:bodyPr>
          <a:lstStyle/>
          <a:p>
            <a:pPr marL="457200" lvl="0" indent="-457200" fontAlgn="base">
              <a:buAutoNum type="arabicParenR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–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это мелкие свинцовые шарики для стрельбы из охотничьего ружья; (словарь С.И. Ожегова)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457200" lvl="0" indent="-457200" fontAlgn="base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2)  – это частые прерывистые звуки, например “барабанная…”;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lvl="0" fontAlgn="base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3)   – она может быть правильной или неправильной, обыкновенной или десятичной.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None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None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85720" y="4364998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Дробь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4929198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Дробь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4191" y="4489342"/>
            <a:ext cx="64294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dirty="0" smtClean="0">
                <a:latin typeface="Bookman Old Style" panose="02050604050505020204" pitchFamily="18" charset="0"/>
              </a:rPr>
              <a:t>Как сказал Р. Декарт: </a:t>
            </a:r>
            <a:r>
              <a:rPr lang="ru-RU" sz="24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“Любопытный отыскивает редкости только затем, чтобы им удивляться; любознательный же затем, чтобы узнать их и перестать удивляться”. </a:t>
            </a:r>
            <a:endParaRPr lang="ru-RU" sz="2400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lvl="0" fontAlgn="base"/>
            <a:r>
              <a:rPr lang="ru-RU" sz="24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Так будем же любознательными!</a:t>
            </a:r>
            <a:endParaRPr lang="ru-RU" sz="2400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400886679.jpg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732374" y="1916961"/>
            <a:ext cx="2515381" cy="2665443"/>
          </a:xfrm>
          <a:prstGeom prst="rect">
            <a:avLst/>
          </a:prstGeom>
          <a:noFill/>
        </p:spPr>
      </p:pic>
      <p:sp>
        <p:nvSpPr>
          <p:cNvPr id="2" name="Текстовое поле 1"/>
          <p:cNvSpPr txBox="1"/>
          <p:nvPr/>
        </p:nvSpPr>
        <p:spPr>
          <a:xfrm>
            <a:off x="35560" y="44450"/>
            <a:ext cx="4572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sym typeface="+mn-ea"/>
              </a:rPr>
              <a:t>Ключевое слово урока: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</a:t>
            </a:r>
            <a:r>
              <a:rPr lang="ru-RU" sz="4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Проверь себя! </a:t>
            </a:r>
            <a:r>
              <a:rPr lang="ru-RU" sz="4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№</a:t>
            </a:r>
            <a:r>
              <a:rPr lang="ru-RU" sz="4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298</a:t>
            </a:r>
            <a:endParaRPr lang="ru-RU" sz="48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Documents and Settings\User\Рабочий стол\Картинки\797795715.jpg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9512" y="246898"/>
            <a:ext cx="1214446" cy="1028700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271516340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70377">
            <a:off x="5954840" y="5085517"/>
            <a:ext cx="3224998" cy="1900947"/>
          </a:xfrm>
          <a:prstGeom prst="rect">
            <a:avLst/>
          </a:prstGeom>
          <a:noFill/>
        </p:spPr>
      </p:pic>
      <p:pic>
        <p:nvPicPr>
          <p:cNvPr id="100" name="Изображение 99"/>
          <p:cNvPicPr/>
          <p:nvPr/>
        </p:nvPicPr>
        <p:blipFill>
          <a:blip r:embed="rId3"/>
          <a:srcRect t="48612" b="-226"/>
          <a:stretch>
            <a:fillRect/>
          </a:stretch>
        </p:blipFill>
        <p:spPr>
          <a:xfrm>
            <a:off x="5029835" y="1700530"/>
            <a:ext cx="3376930" cy="40328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Изображение 100"/>
          <p:cNvPicPr/>
          <p:nvPr/>
        </p:nvPicPr>
        <p:blipFill>
          <a:blip r:embed="rId3"/>
          <a:srcRect l="-1098" r="1098" b="51395"/>
          <a:stretch>
            <a:fillRect/>
          </a:stretch>
        </p:blipFill>
        <p:spPr>
          <a:xfrm>
            <a:off x="1187450" y="1635125"/>
            <a:ext cx="2974975" cy="41700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855345"/>
          </a:xfrm>
        </p:spPr>
        <p:txBody>
          <a:bodyPr/>
          <a:p>
            <a:r>
              <a:rPr lang="ru-RU" altLang="en-US">
                <a:solidFill>
                  <a:srgbClr val="C00000"/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Самостоятельная работа</a:t>
            </a:r>
            <a:endParaRPr lang="ru-RU" altLang="en-US">
              <a:solidFill>
                <a:srgbClr val="C00000"/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  <p:pic>
        <p:nvPicPr>
          <p:cNvPr id="7" name="Изображение 6" descr="1674008414_gas-kvas-com-p-risunok-na-temu-poznanie-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340485"/>
            <a:ext cx="8128000" cy="499491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04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Рефлексия</a:t>
            </a: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5200" y="980728"/>
            <a:ext cx="8435280" cy="4525963"/>
          </a:xfrm>
        </p:spPr>
        <p:txBody>
          <a:bodyPr>
            <a:normAutofit/>
          </a:bodyPr>
          <a:lstStyle/>
          <a:p>
            <a:pPr lvl="0" fontAlgn="base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Что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нового для себя узнали?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lvl="0" fontAlgn="base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В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чём затруднялись?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lvl="0" fontAlgn="base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Чему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научились?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lvl="0" fontAlgn="base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Какие цели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 ставили на уроке?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lvl="0" fontAlgn="base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Удалось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ли нам их решить?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endParaRPr lang="ru-RU" sz="3600" dirty="0"/>
          </a:p>
        </p:txBody>
      </p:sp>
      <p:pic>
        <p:nvPicPr>
          <p:cNvPr id="4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338834706.jpg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04248" y="4149080"/>
            <a:ext cx="285752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Самооценка!</a:t>
            </a:r>
            <a:endParaRPr lang="ru-RU" sz="54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b="1" dirty="0" smtClean="0">
                <a:latin typeface="Bookman Old Style" panose="02050604050505020204" pitchFamily="18" charset="0"/>
              </a:rPr>
              <a:t> </a:t>
            </a:r>
            <a:r>
              <a:rPr lang="ru-RU" b="1" dirty="0" smtClean="0">
                <a:latin typeface="Bookman Old Style" panose="02050604050505020204" pitchFamily="18" charset="0"/>
              </a:rPr>
              <a:t>Получил отличные знания.</a:t>
            </a:r>
            <a:endParaRPr lang="ru-RU" b="1" dirty="0" smtClean="0">
              <a:latin typeface="Bookman Old Style" panose="02050604050505020204" pitchFamily="18" charset="0"/>
            </a:endParaRPr>
          </a:p>
          <a:p>
            <a:pPr lvl="0">
              <a:buNone/>
            </a:pPr>
            <a:endParaRPr lang="ru-RU" sz="3600" b="1" dirty="0" smtClean="0"/>
          </a:p>
          <a:p>
            <a:pPr lvl="0">
              <a:buNone/>
            </a:pPr>
            <a:endParaRPr lang="ru-RU" sz="3600" b="1" dirty="0" smtClean="0"/>
          </a:p>
          <a:p>
            <a:pPr lvl="0">
              <a:buNone/>
            </a:pPr>
            <a:r>
              <a:rPr lang="ru-RU" b="1" dirty="0" smtClean="0">
                <a:latin typeface="Bookman Old Style" panose="02050604050505020204" pitchFamily="18" charset="0"/>
              </a:rPr>
              <a:t>Усвоил хорошо материал.</a:t>
            </a:r>
            <a:endParaRPr lang="ru-RU" b="1" dirty="0" smtClean="0">
              <a:latin typeface="Bookman Old Style" panose="02050604050505020204" pitchFamily="18" charset="0"/>
            </a:endParaRPr>
          </a:p>
          <a:p>
            <a:pPr lvl="0">
              <a:buNone/>
            </a:pPr>
            <a:endParaRPr lang="ru-RU" sz="3600" b="1" dirty="0" smtClean="0"/>
          </a:p>
          <a:p>
            <a:pPr lvl="0">
              <a:buNone/>
            </a:pPr>
            <a:endParaRPr lang="ru-RU" sz="3600" b="1" dirty="0" smtClean="0"/>
          </a:p>
          <a:p>
            <a:pPr lvl="0">
              <a:buNone/>
            </a:pPr>
            <a:r>
              <a:rPr lang="ru-RU" b="1" dirty="0" smtClean="0">
                <a:latin typeface="Bookman Old Style" panose="02050604050505020204" pitchFamily="18" charset="0"/>
              </a:rPr>
              <a:t>Усвоил материал частично</a:t>
            </a:r>
            <a:r>
              <a:rPr lang="ru-RU" sz="3600" b="1" dirty="0" smtClean="0"/>
              <a:t>.</a:t>
            </a:r>
            <a:endParaRPr lang="ru-RU" sz="3600" b="1" dirty="0" smtClean="0"/>
          </a:p>
          <a:p>
            <a:pPr>
              <a:buNone/>
            </a:pPr>
            <a:endParaRPr lang="ru-RU" b="1" dirty="0"/>
          </a:p>
        </p:txBody>
      </p:sp>
      <p:pic>
        <p:nvPicPr>
          <p:cNvPr id="1026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421068183.jpg"/>
          <p:cNvPicPr>
            <a:picLocks noChangeAspect="1" noChangeArrowheads="1" noCrop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500826" y="2928934"/>
            <a:ext cx="1643074" cy="1503304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44395351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857760"/>
            <a:ext cx="1738320" cy="1428760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950678331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214422"/>
            <a:ext cx="1695450" cy="122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Домашнее задание.</a:t>
            </a:r>
            <a:b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9656879" flipV="1">
            <a:off x="386161" y="4323286"/>
            <a:ext cx="7559424" cy="1107996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\Рабочий стол\КАРТИНКА Ученики за партой gif анимация смайлик аватар скачать бесплатно рисунок фото купить подарок Ученики за партой_files\739172991.jpg"/>
          <p:cNvPicPr>
            <a:picLocks noGrp="1" noChangeAspect="1" noChangeArrowheads="1" noCrop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083932" y="3861048"/>
            <a:ext cx="3000396" cy="278608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596" y="1571612"/>
            <a:ext cx="7887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ookman Old Style" panose="02050604050505020204" pitchFamily="18" charset="0"/>
              </a:rPr>
              <a:t>П 30; </a:t>
            </a:r>
            <a:r>
              <a:rPr lang="ru-RU" sz="3600" b="1" dirty="0" smtClean="0">
                <a:latin typeface="Bookman Old Style" panose="02050604050505020204" pitchFamily="18" charset="0"/>
              </a:rPr>
              <a:t>№ 317 (а</a:t>
            </a:r>
            <a:r>
              <a:rPr lang="ru-RU" sz="3600" b="1" dirty="0" smtClean="0">
                <a:latin typeface="Bookman Old Style" panose="02050604050505020204" pitchFamily="18" charset="0"/>
              </a:rPr>
              <a:t>); </a:t>
            </a:r>
            <a:r>
              <a:rPr lang="ru-RU" sz="3600" b="1" dirty="0" smtClean="0">
                <a:latin typeface="Bookman Old Style" panose="02050604050505020204" pitchFamily="18" charset="0"/>
              </a:rPr>
              <a:t>320; 322 (а)</a:t>
            </a:r>
            <a:endParaRPr lang="ru-RU" sz="3600" b="1" dirty="0">
              <a:latin typeface="Bookman Old Style" panose="02050604050505020204" pitchFamily="18" charset="0"/>
            </a:endParaRPr>
          </a:p>
        </p:txBody>
      </p:sp>
      <p:pic>
        <p:nvPicPr>
          <p:cNvPr id="3" name="Picture 2" descr="C:\Documents and Settings\User\Рабочий стол\Картинки\картинки на школьныю тему\Рисунок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3031339"/>
            <a:ext cx="2214578" cy="4152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246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Прочитайте дроби</a:t>
            </a:r>
            <a:endParaRPr lang="ru-RU" sz="48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285720" y="714356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3214678" y="1142984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6286512" y="785794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214282" y="3000372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2357422" y="2643182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4714876" y="2571744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5143504" y="4500570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571472" y="4857760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лако 13"/>
          <p:cNvSpPr/>
          <p:nvPr/>
        </p:nvSpPr>
        <p:spPr>
          <a:xfrm>
            <a:off x="2643174" y="4572008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лако 14"/>
          <p:cNvSpPr/>
          <p:nvPr/>
        </p:nvSpPr>
        <p:spPr>
          <a:xfrm>
            <a:off x="7143736" y="2857496"/>
            <a:ext cx="2000264" cy="1700218"/>
          </a:xfrm>
          <a:prstGeom prst="cloud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000108"/>
            <a:ext cx="571504" cy="928694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29058" y="192880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1500174"/>
            <a:ext cx="452439" cy="995366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1071546"/>
            <a:ext cx="714380" cy="1000132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928934"/>
            <a:ext cx="752477" cy="1000132"/>
          </a:xfrm>
          <a:prstGeom prst="rect">
            <a:avLst/>
          </a:prstGeom>
          <a:noFill/>
        </p:spPr>
      </p:pic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 dirty="0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071810"/>
            <a:ext cx="590552" cy="857256"/>
          </a:xfrm>
          <a:prstGeom prst="rect">
            <a:avLst/>
          </a:prstGeom>
          <a:noFill/>
        </p:spPr>
      </p:pic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429000"/>
            <a:ext cx="523877" cy="928694"/>
          </a:xfrm>
          <a:prstGeom prst="rect">
            <a:avLst/>
          </a:prstGeom>
          <a:noFill/>
        </p:spPr>
      </p:pic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143512"/>
            <a:ext cx="681039" cy="890589"/>
          </a:xfrm>
          <a:prstGeom prst="rect">
            <a:avLst/>
          </a:prstGeom>
          <a:noFill/>
        </p:spPr>
      </p:pic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714884"/>
            <a:ext cx="976315" cy="1000132"/>
          </a:xfrm>
          <a:prstGeom prst="rect">
            <a:avLst/>
          </a:prstGeom>
          <a:noFill/>
        </p:spPr>
      </p:pic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3286124"/>
            <a:ext cx="781053" cy="1000132"/>
          </a:xfrm>
          <a:prstGeom prst="rect">
            <a:avLst/>
          </a:prstGeom>
          <a:noFill/>
        </p:spPr>
      </p:pic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4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929198"/>
            <a:ext cx="928694" cy="1071570"/>
          </a:xfrm>
          <a:prstGeom prst="rect">
            <a:avLst/>
          </a:prstGeom>
          <a:noFill/>
        </p:spPr>
      </p:pic>
      <p:sp>
        <p:nvSpPr>
          <p:cNvPr id="1065" name="Rectangle 41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05" y="116182"/>
            <a:ext cx="8229600" cy="142876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На какие две группы их можно разделить?</a:t>
            </a:r>
            <a:br>
              <a:rPr lang="ru-RU" sz="40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6380817"/>
            <a:ext cx="8229600" cy="428628"/>
          </a:xfrm>
        </p:spPr>
        <p:txBody>
          <a:bodyPr>
            <a:normAutofit fontScale="65000" lnSpcReduction="20000"/>
          </a:bodyPr>
          <a:lstStyle/>
          <a:p>
            <a:pPr>
              <a:buNone/>
            </a:pPr>
            <a:r>
              <a:rPr lang="ru-RU" dirty="0" smtClean="0">
                <a:latin typeface="Bookman Old Style" panose="02050604050505020204" pitchFamily="18" charset="0"/>
                <a:cs typeface="Bookman Old Style" panose="02050604050505020204" pitchFamily="18" charset="0"/>
              </a:rPr>
              <a:t> Что  интересного вы заметили?</a:t>
            </a:r>
            <a:endParaRPr lang="ru-RU" dirty="0">
              <a:latin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071546"/>
            <a:ext cx="571504" cy="928694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29058" y="192880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143248"/>
            <a:ext cx="452439" cy="995366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1428736"/>
            <a:ext cx="714380" cy="1000132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3500438"/>
            <a:ext cx="752477" cy="1000132"/>
          </a:xfrm>
          <a:prstGeom prst="rect">
            <a:avLst/>
          </a:prstGeom>
          <a:noFill/>
        </p:spPr>
      </p:pic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 dirty="0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000240"/>
            <a:ext cx="590552" cy="857256"/>
          </a:xfrm>
          <a:prstGeom prst="rect">
            <a:avLst/>
          </a:prstGeom>
          <a:noFill/>
        </p:spPr>
      </p:pic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357562"/>
            <a:ext cx="523877" cy="928694"/>
          </a:xfrm>
          <a:prstGeom prst="rect">
            <a:avLst/>
          </a:prstGeom>
          <a:noFill/>
        </p:spPr>
      </p:pic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929198"/>
            <a:ext cx="681039" cy="890589"/>
          </a:xfrm>
          <a:prstGeom prst="rect">
            <a:avLst/>
          </a:prstGeom>
          <a:noFill/>
        </p:spPr>
      </p:pic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422533"/>
            <a:ext cx="8358214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143512"/>
            <a:ext cx="976315" cy="1000132"/>
          </a:xfrm>
          <a:prstGeom prst="rect">
            <a:avLst/>
          </a:prstGeom>
          <a:noFill/>
        </p:spPr>
      </p:pic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5072074"/>
            <a:ext cx="781053" cy="1000132"/>
          </a:xfrm>
          <a:prstGeom prst="rect">
            <a:avLst/>
          </a:prstGeom>
          <a:noFill/>
        </p:spPr>
      </p:pic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4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000636"/>
            <a:ext cx="928694" cy="1071570"/>
          </a:xfrm>
          <a:prstGeom prst="rect">
            <a:avLst/>
          </a:prstGeom>
          <a:noFill/>
        </p:spPr>
      </p:pic>
      <p:sp>
        <p:nvSpPr>
          <p:cNvPr id="1065" name="Rectangle 41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71472" y="1412231"/>
            <a:ext cx="8229600" cy="4389120"/>
          </a:xfrm>
        </p:spPr>
        <p:txBody>
          <a:bodyPr/>
          <a:lstStyle/>
          <a:p>
            <a:pPr marL="457200" lvl="1" indent="0">
              <a:buNone/>
            </a:pPr>
            <a:r>
              <a:rPr lang="ru-RU" dirty="0" smtClean="0">
                <a:latin typeface="Bookman Old Style" panose="02050604050505020204" pitchFamily="18" charset="0"/>
                <a:cs typeface="Bookman Old Style" panose="02050604050505020204" pitchFamily="18" charset="0"/>
              </a:rPr>
              <a:t>В глубокой древности измерение расстояний, деление предмета на равные части привели людей к дробным числам. Из множества дробных чисел они выделили те, которые имеют в знаменателе 10,100,1000 и т.д., то есть записываются единицей с последующими нулями. Их назвали </a:t>
            </a: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...........</a:t>
            </a: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340485"/>
            <a:ext cx="8229600" cy="4525963"/>
          </a:xfrm>
        </p:spPr>
        <p:txBody>
          <a:bodyPr>
            <a:normAutofit lnSpcReduction="20000"/>
          </a:bodyPr>
          <a:lstStyle/>
          <a:p>
            <a:pPr marL="0" indent="0" algn="ctr">
              <a:buNone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Работа по статье учебника (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стр. 61-62).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Прочитайте статью и отвечатьте на вопросы письменно: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Как называется новая запись дроби?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Чем отделяют целую часть о дробной?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Что обозначает число, записанное перед запятой?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Что обозначает число, записанное после запятой?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Как определить, сколько цифр должно быть после запятой?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Сколько знаков будет после запятой, если знаменатель 10, 100, 1000, 10 000?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577"/>
            <a:ext cx="8229600" cy="989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Bookman Old Style" panose="02050604050505020204" pitchFamily="18" charset="0"/>
                <a:cs typeface="Bookman Old Style" panose="02050604050505020204" pitchFamily="18" charset="0"/>
              </a:rPr>
              <a:t>Работа в парах с текстом учебника</a:t>
            </a:r>
            <a:endParaRPr lang="ru-RU" sz="4400" dirty="0" smtClean="0">
              <a:solidFill>
                <a:srgbClr val="FF0000"/>
              </a:solidFill>
              <a:latin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Это интересно</a:t>
            </a: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1869" y="1556792"/>
            <a:ext cx="5616624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Bookman Old Style" panose="02050604050505020204" pitchFamily="18" charset="0"/>
              </a:rPr>
              <a:t>     Обыкновенные </a:t>
            </a:r>
            <a:r>
              <a:rPr lang="ru-RU" sz="1800" dirty="0" smtClean="0">
                <a:latin typeface="Bookman Old Style" panose="02050604050505020204" pitchFamily="18" charset="0"/>
              </a:rPr>
              <a:t>дроби вошли в </a:t>
            </a:r>
            <a:r>
              <a:rPr lang="ru-RU" sz="1800" dirty="0" smtClean="0">
                <a:latin typeface="Bookman Old Style" panose="02050604050505020204" pitchFamily="18" charset="0"/>
              </a:rPr>
              <a:t>математику очень  </a:t>
            </a:r>
            <a:r>
              <a:rPr lang="ru-RU" sz="1800" dirty="0" smtClean="0">
                <a:latin typeface="Bookman Old Style" panose="02050604050505020204" pitchFamily="18" charset="0"/>
              </a:rPr>
              <a:t>давно: они были известны еще в Древнем Египте примерно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3000 лет тому назад.</a:t>
            </a:r>
            <a:r>
              <a:rPr lang="ru-RU" sz="1800" dirty="0" smtClean="0">
                <a:latin typeface="Bookman Old Style" panose="02050604050505020204" pitchFamily="18" charset="0"/>
              </a:rPr>
              <a:t>  Десятичные дроби появились позже: их впервые ввели в математику независимо друг от друга математик и астроном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Аль-Каши (Х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V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 век) </a:t>
            </a:r>
            <a:r>
              <a:rPr lang="ru-RU" sz="1800" dirty="0" smtClean="0">
                <a:latin typeface="Bookman Old Style" panose="02050604050505020204" pitchFamily="18" charset="0"/>
              </a:rPr>
              <a:t>и нидерландский математик и инженер </a:t>
            </a: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Симон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  </a:t>
            </a: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Стевин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  в Х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VI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ве</a:t>
            </a:r>
            <a:r>
              <a:rPr lang="ru-RU" sz="1800" dirty="0" smtClean="0">
                <a:latin typeface="Bookman Old Style" panose="02050604050505020204" pitchFamily="18" charset="0"/>
              </a:rPr>
              <a:t>ке. В России впервые о десятичных дробях было сказано в русском учебнике математики – «Арифметике»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Магницкого.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Bookman Old Style" panose="02050604050505020204" pitchFamily="18" charset="0"/>
              </a:rPr>
              <a:t>     В </a:t>
            </a:r>
            <a:r>
              <a:rPr lang="ru-RU" sz="1800" dirty="0" smtClean="0">
                <a:latin typeface="Bookman Old Style" panose="02050604050505020204" pitchFamily="18" charset="0"/>
              </a:rPr>
              <a:t>калькуляторах целая часть и дробная отделяются точкой. Такая форма записи принята в США и других странах. У нас принято отделять целую часть от дробной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запятой.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072074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latin typeface="Bookman Old Style" panose="02050604050505020204" pitchFamily="18" charset="0"/>
              </a:rPr>
              <a:t>Стевин</a:t>
            </a:r>
            <a:r>
              <a:rPr lang="ru-RU" sz="2800" b="1" dirty="0" smtClean="0">
                <a:latin typeface="Bookman Old Style" panose="02050604050505020204" pitchFamily="18" charset="0"/>
              </a:rPr>
              <a:t> Симон </a:t>
            </a:r>
            <a:endParaRPr lang="ru-RU" sz="2800" b="1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1548 - 1620)</a:t>
            </a:r>
            <a:endParaRPr lang="ru-RU" sz="2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Documents and Settings\User\Рабочий стол\949.thumb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0035" y="1285860"/>
            <a:ext cx="292895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395605" y="404495"/>
            <a:ext cx="8229600" cy="4525963"/>
          </a:xfrm>
        </p:spPr>
        <p:txBody>
          <a:bodyPr/>
          <a:p>
            <a:pPr marL="0" indent="0" algn="ctr">
              <a:buNone/>
            </a:pPr>
            <a:r>
              <a:rPr lang="ru-RU" altLang="en-US" sz="2800">
                <a:latin typeface="Bookman Old Style" panose="02050604050505020204" pitchFamily="18" charset="0"/>
                <a:cs typeface="Bookman Old Style" panose="02050604050505020204" pitchFamily="18" charset="0"/>
              </a:rPr>
              <a:t>В 1585 г.  Симон Стевин предложил ограничиться в практических задачах только десятичными дробями и придумал для них более короткую и удобную запись, например:</a:t>
            </a:r>
            <a:endParaRPr lang="ru-RU" altLang="en-US" sz="2800">
              <a:latin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  <p:pic>
        <p:nvPicPr>
          <p:cNvPr id="18" name="Рисунок 29" descr="http://festival.1september.ru/articles/520086/Image2394.gi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467360" y="3573145"/>
            <a:ext cx="3574415" cy="212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28" descr="http://festival.1september.ru/articles/520086/Image239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00245" y="3573145"/>
            <a:ext cx="4218305" cy="209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овое поле 3"/>
          <p:cNvSpPr txBox="1"/>
          <p:nvPr/>
        </p:nvSpPr>
        <p:spPr>
          <a:xfrm>
            <a:off x="323850" y="6236970"/>
            <a:ext cx="54743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>
                <a:latin typeface="Bookman Old Style" panose="02050604050505020204" pitchFamily="18" charset="0"/>
                <a:cs typeface="Bookman Old Style" panose="02050604050505020204" pitchFamily="18" charset="0"/>
              </a:rPr>
              <a:t>Попробуйте сформулировать тему урока</a:t>
            </a:r>
            <a:endParaRPr lang="ru-RU" altLang="en-US">
              <a:latin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815290" cy="5158926"/>
          </a:xfrm>
        </p:spPr>
        <p:txBody>
          <a:bodyPr>
            <a:noAutofit/>
          </a:bodyPr>
          <a:lstStyle/>
          <a:p>
            <a:br>
              <a:rPr lang="ru-RU" b="1" dirty="0" smtClean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Тема урока: </a:t>
            </a:r>
            <a:b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b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Десятичная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запись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дробей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br>
              <a:rPr lang="ru-RU" b="1" dirty="0" smtClean="0">
                <a:solidFill>
                  <a:srgbClr val="FF0000"/>
                </a:solidFill>
              </a:rPr>
            </a:br>
            <a:endParaRPr lang="ru-RU" sz="2400" b="1" dirty="0"/>
          </a:p>
        </p:txBody>
      </p:sp>
      <p:pic>
        <p:nvPicPr>
          <p:cNvPr id="1027" name="Picture 3" descr="C:\Documents and Settings\User\Рабочий стол\55.gif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20658192">
            <a:off x="7552372" y="3520782"/>
            <a:ext cx="1928826" cy="3134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4135</Words>
  <Application>WPS Presentation</Application>
  <PresentationFormat>Экран (4:3)</PresentationFormat>
  <Paragraphs>210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SimSun</vt:lpstr>
      <vt:lpstr>Wingdings</vt:lpstr>
      <vt:lpstr>Bookman Old Style</vt:lpstr>
      <vt:lpstr>Calibri</vt:lpstr>
      <vt:lpstr>Times New Roman</vt:lpstr>
      <vt:lpstr>Microsoft YaHei</vt:lpstr>
      <vt:lpstr>Arial Unicode MS</vt:lpstr>
      <vt:lpstr>Тема Office</vt:lpstr>
      <vt:lpstr>PowerPoint 演示文稿</vt:lpstr>
      <vt:lpstr>PowerPoint 演示文稿</vt:lpstr>
      <vt:lpstr>Прочитайте дроби</vt:lpstr>
      <vt:lpstr>На какие две группы их можно разделить? </vt:lpstr>
      <vt:lpstr>PowerPoint 演示文稿</vt:lpstr>
      <vt:lpstr>Работа в парах с текстом учебника</vt:lpstr>
      <vt:lpstr>Это интересно</vt:lpstr>
      <vt:lpstr>PowerPoint 演示文稿</vt:lpstr>
      <vt:lpstr>  Тема урока:   Десятичная запись дробей  </vt:lpstr>
      <vt:lpstr>Цели урока: </vt:lpstr>
      <vt:lpstr>Цели урока: </vt:lpstr>
      <vt:lpstr>Осмысление нового материала</vt:lpstr>
      <vt:lpstr>Выводы</vt:lpstr>
      <vt:lpstr>Выводы!</vt:lpstr>
      <vt:lpstr>        Прочтите дроби № 296    1 ряд             2 ряд            3 ряд</vt:lpstr>
      <vt:lpstr>Физкульминутка!</vt:lpstr>
      <vt:lpstr>Решите № 295</vt:lpstr>
      <vt:lpstr>Решите № 295</vt:lpstr>
      <vt:lpstr>Решите № 295</vt:lpstr>
      <vt:lpstr>              Проверь себя! № 297</vt:lpstr>
      <vt:lpstr>Самостоятельная работа</vt:lpstr>
      <vt:lpstr>Рефлексия</vt:lpstr>
      <vt:lpstr>Самооценка!</vt:lpstr>
      <vt:lpstr>Домашнее задание.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>Home</cp:lastModifiedBy>
  <cp:revision>153</cp:revision>
  <dcterms:created xsi:type="dcterms:W3CDTF">2024-02-27T03:22:00Z</dcterms:created>
  <dcterms:modified xsi:type="dcterms:W3CDTF">2024-02-28T12:55:51Z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8B33C973C19D4990B2B5D58CFCADC419_12</vt:lpwstr>
  </property>
  <property fmtid="{D5CDD505-2E9C-101B-9397-08002B2CF9AE}" pid="3" name="KSOProductBuildVer">
    <vt:lpwstr>1049-12.2.0.13489</vt:lpwstr>
  </property>
</Properties>
</file>